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8" r:id="rId3"/>
    <p:sldId id="259" r:id="rId4"/>
    <p:sldId id="261" r:id="rId5"/>
    <p:sldId id="295"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9753600" cy="7315200"/>
  <p:notesSz cx="6858000" cy="9144000"/>
  <p:embeddedFontLst>
    <p:embeddedFont>
      <p:font typeface="Montserrat Italics" panose="020B0604020202020204" charset="0"/>
      <p:regular r:id="rId41"/>
    </p:embeddedFont>
    <p:embeddedFont>
      <p:font typeface="Montserrat Bold" panose="020B0604020202020204" charset="0"/>
      <p:regular r:id="rId42"/>
    </p:embeddedFont>
    <p:embeddedFont>
      <p:font typeface="Montserrat" panose="020B0604020202020204" charset="0"/>
      <p:regular r:id="rId43"/>
    </p:embeddedFont>
    <p:embeddedFont>
      <p:font typeface="Open Sans" panose="020B0604020202020204" charset="0"/>
      <p:regular r:id="rId44"/>
    </p:embeddedFont>
    <p:embeddedFont>
      <p:font typeface="Calibri" panose="020F0502020204030204" pitchFamily="34" charset="0"/>
      <p:regular r:id="rId45"/>
      <p:bold r:id="rId46"/>
      <p:italic r:id="rId47"/>
      <p:boldItalic r:id="rId48"/>
    </p:embeddedFont>
    <p:embeddedFont>
      <p:font typeface="Arimo Italics" panose="020B0604020202020204" charset="0"/>
      <p:regular r:id="rId49"/>
    </p:embeddedFont>
    <p:embeddedFont>
      <p:font typeface="Times New Roman" panose="02020603050405020304" pitchFamily="18" charset="0"/>
      <p:regular r:id="rId50"/>
    </p:embeddedFont>
    <p:embeddedFont>
      <p:font typeface="Arimo Bold Italics" panose="020B0604020202020204" charset="0"/>
      <p:regular r:id="rId51"/>
    </p:embeddedFont>
    <p:embeddedFont>
      <p:font typeface="Arial" panose="020B0604020202020204" pitchFamily="34" charset="0"/>
      <p:regular r:id="rId52"/>
    </p:embeddedFont>
    <p:embeddedFont>
      <p:font typeface="Nunito" panose="020B0604020202020204" charset="0"/>
      <p:regular r:id="rId53"/>
    </p:embeddedFont>
    <p:embeddedFont>
      <p:font typeface="DM Serif Display" panose="020B0604020202020204" charset="0"/>
      <p:regular r:id="rId54"/>
    </p:embeddedFont>
    <p:embeddedFont>
      <p:font typeface="League Gothic" panose="020B0604020202020204" charset="0"/>
      <p:regular r:id="rId55"/>
    </p:embeddedFont>
    <p:embeddedFont>
      <p:font typeface="TT Rounds Condensed" panose="020B0604020202020204" charset="0"/>
      <p:regular r:id="rId56"/>
    </p:embeddedFont>
    <p:embeddedFont>
      <p:font typeface="Arimo Bold" panose="020B0604020202020204" charset="0"/>
      <p:regular r:id="rId57"/>
    </p:embeddedFont>
    <p:embeddedFont>
      <p:font typeface="Arimo" panose="020B0604020202020204" charset="0"/>
      <p:regular r:id="rId58"/>
    </p:embeddedFont>
    <p:embeddedFont>
      <p:font typeface="Archivo Black" panose="020B0604020202020204" charset="0"/>
      <p:regular r:id="rId59"/>
    </p:embeddedFont>
    <p:embeddedFont>
      <p:font typeface="Nunito Bold" panose="020B0604020202020204" charset="0"/>
      <p:regular r:id="rId60"/>
    </p:embeddedFont>
    <p:embeddedFont>
      <p:font typeface="Montserrat Light"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9" d="100"/>
          <a:sy n="109" d="100"/>
        </p:scale>
        <p:origin x="147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Andrea Capponi - Novara 28/01/2015</a:t>
            </a:r>
          </a:p>
          <a:p>
            <a:r>
              <a:rPr lang="en-US"/>
              <a:t>1</a:t>
            </a:r>
          </a:p>
          <a:p>
            <a:r>
              <a:rPr lang="en-US"/>
              <a:t>1</a:t>
            </a:r>
          </a:p>
          <a:p>
            <a:r>
              <a:rPr lang="en-US"/>
              <a:t>L’evento formativo illustra il quadro normativo di riferimento in materia di rischio clinico e presenta agli operatori il sistema aziendale di gestione “globale” del rischio implementato presso la nostra Azienda in attuazione del quadro normativo.</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8</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Andrea Capponi - Novara 28/01/2015</a:t>
            </a:r>
          </a:p>
          <a:p>
            <a:r>
              <a:rPr lang="en-US"/>
              <a:t>28</a:t>
            </a:r>
          </a:p>
          <a:p>
            <a:r>
              <a:rPr lang="en-US"/>
              <a:t>28</a:t>
            </a:r>
          </a:p>
          <a:p>
            <a:r>
              <a:rPr lang="en-US"/>
              <a:t>L’evento formativo illustra il quadro normativo di riferimento in materia di rischio clinico e presenta agli operatori il sistema aziendale di gestione “globale” del rischio implementato presso la nostra Azienda in attuazione del quadro normativo.</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Andrea Capponi - Novara 28/01/2015</a:t>
            </a:r>
          </a:p>
          <a:p>
            <a:r>
              <a:rPr lang="en-US"/>
              <a:t>29</a:t>
            </a:r>
          </a:p>
          <a:p>
            <a:r>
              <a:rPr lang="en-US"/>
              <a:t>29</a:t>
            </a:r>
          </a:p>
          <a:p>
            <a:r>
              <a:rPr lang="en-US"/>
              <a:t>L’evento formativo illustra il quadro normativo di riferimento in materia di rischio clinico e presenta agli operatori il sistema aziendale di gestione “globale” del rischio implementato presso la nostra Azienda in attuazione del quadro normativo.</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Andrea Capponi - Novara 28/01/2015</a:t>
            </a:r>
          </a:p>
          <a:p>
            <a:r>
              <a:rPr lang="en-US"/>
              <a:t>30</a:t>
            </a:r>
          </a:p>
          <a:p>
            <a:r>
              <a:rPr lang="en-US"/>
              <a:t>30</a:t>
            </a:r>
          </a:p>
          <a:p>
            <a:r>
              <a:rPr lang="en-US"/>
              <a:t>L’evento formativo illustra il quadro normativo di riferimento in materia di rischio clinico e presenta agli operatori il sistema aziendale di gestione “globale” del rischio implementato presso la nostra Azienda in attuazione del quadro normativo.</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Andrea Capponi - Novara 28/01/2015</a:t>
            </a:r>
          </a:p>
          <a:p>
            <a:r>
              <a:rPr lang="en-US"/>
              <a:t>36</a:t>
            </a:r>
          </a:p>
          <a:p>
            <a:r>
              <a:rPr lang="en-US"/>
              <a:t>36</a:t>
            </a:r>
          </a:p>
          <a:p>
            <a:r>
              <a:rPr lang="en-US"/>
              <a:t>L’evento formativo illustra il quadro normativo di riferimento in materia di rischio clinico e presenta agli operatori il sistema aziendale di gestione “globale” del rischio implementato presso la nostra Azienda in attuazione del quadro normativo.</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9.svg"/><Relationship Id="rId18" Type="http://schemas.openxmlformats.org/officeDocument/2006/relationships/image" Target="../media/image44.png"/><Relationship Id="rId3" Type="http://schemas.openxmlformats.org/officeDocument/2006/relationships/image" Target="../media/image37.pn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41.png"/><Relationship Id="rId17" Type="http://schemas.openxmlformats.org/officeDocument/2006/relationships/image" Target="../media/image63.sv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7.svg"/><Relationship Id="rId24" Type="http://schemas.openxmlformats.org/officeDocument/2006/relationships/hyperlink" Target="http://www.maggioreosp.novara.it/" TargetMode="External"/><Relationship Id="rId5" Type="http://schemas.openxmlformats.org/officeDocument/2006/relationships/image" Target="../media/image9.pn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40.png"/><Relationship Id="rId19" Type="http://schemas.openxmlformats.org/officeDocument/2006/relationships/image" Target="../media/image65.svg"/><Relationship Id="rId4" Type="http://schemas.openxmlformats.org/officeDocument/2006/relationships/image" Target="../media/image51.svg"/><Relationship Id="rId9" Type="http://schemas.openxmlformats.org/officeDocument/2006/relationships/image" Target="../media/image55.svg"/><Relationship Id="rId14" Type="http://schemas.openxmlformats.org/officeDocument/2006/relationships/image" Target="../media/image42.png"/><Relationship Id="rId22"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6.png"/><Relationship Id="rId17" Type="http://schemas.openxmlformats.org/officeDocument/2006/relationships/image" Target="../media/image13.png"/><Relationship Id="rId2" Type="http://schemas.openxmlformats.org/officeDocument/2006/relationships/image" Target="../media/image5.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2.png"/><Relationship Id="rId1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53.png"/><Relationship Id="rId18" Type="http://schemas.openxmlformats.org/officeDocument/2006/relationships/image" Target="../media/image86.svg"/><Relationship Id="rId3" Type="http://schemas.openxmlformats.org/officeDocument/2006/relationships/image" Target="../media/image48.png"/><Relationship Id="rId21" Type="http://schemas.openxmlformats.org/officeDocument/2006/relationships/image" Target="../media/image57.png"/><Relationship Id="rId7" Type="http://schemas.openxmlformats.org/officeDocument/2006/relationships/image" Target="../media/image50.png"/><Relationship Id="rId12" Type="http://schemas.openxmlformats.org/officeDocument/2006/relationships/image" Target="../media/image80.svg"/><Relationship Id="rId17" Type="http://schemas.openxmlformats.org/officeDocument/2006/relationships/image" Target="../media/image55.png"/><Relationship Id="rId25"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84.svg"/><Relationship Id="rId20"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52.png"/><Relationship Id="rId24" Type="http://schemas.openxmlformats.org/officeDocument/2006/relationships/image" Target="../media/image92.svg"/><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10" Type="http://schemas.openxmlformats.org/officeDocument/2006/relationships/image" Target="../media/image78.svg"/><Relationship Id="rId19" Type="http://schemas.openxmlformats.org/officeDocument/2006/relationships/image" Target="../media/image56.png"/><Relationship Id="rId4" Type="http://schemas.openxmlformats.org/officeDocument/2006/relationships/image" Target="../media/image72.svg"/><Relationship Id="rId9" Type="http://schemas.openxmlformats.org/officeDocument/2006/relationships/image" Target="../media/image51.png"/><Relationship Id="rId14" Type="http://schemas.openxmlformats.org/officeDocument/2006/relationships/image" Target="../media/image82.svg"/><Relationship Id="rId22" Type="http://schemas.openxmlformats.org/officeDocument/2006/relationships/image" Target="../media/image90.svg"/></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106.sv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7.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svg"/><Relationship Id="rId18" Type="http://schemas.openxmlformats.org/officeDocument/2006/relationships/image" Target="../media/image27.png"/><Relationship Id="rId3" Type="http://schemas.openxmlformats.org/officeDocument/2006/relationships/image" Target="../media/image21.sv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24.png"/><Relationship Id="rId17" Type="http://schemas.openxmlformats.org/officeDocument/2006/relationships/image" Target="../media/image35.svg"/><Relationship Id="rId2" Type="http://schemas.openxmlformats.org/officeDocument/2006/relationships/image" Target="../media/image19.png"/><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3.png"/><Relationship Id="rId19" Type="http://schemas.openxmlformats.org/officeDocument/2006/relationships/image" Target="../media/image37.svg"/><Relationship Id="rId4" Type="http://schemas.openxmlformats.org/officeDocument/2006/relationships/image" Target="../media/image20.png"/><Relationship Id="rId9" Type="http://schemas.openxmlformats.org/officeDocument/2006/relationships/image" Target="../media/image27.sv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7080080" y="6654610"/>
            <a:ext cx="1852000" cy="451230"/>
          </a:xfrm>
          <a:prstGeom prst="rect">
            <a:avLst/>
          </a:prstGeom>
        </p:spPr>
        <p:txBody>
          <a:bodyPr lIns="0" tIns="0" rIns="0" bIns="0" rtlCol="0" anchor="t">
            <a:spAutoFit/>
          </a:bodyPr>
          <a:lstStyle/>
          <a:p>
            <a:pPr algn="r">
              <a:lnSpc>
                <a:spcPts val="1791"/>
              </a:lnSpc>
            </a:pPr>
            <a:r>
              <a:rPr lang="en-US" sz="1493">
                <a:solidFill>
                  <a:srgbClr val="494949"/>
                </a:solidFill>
                <a:latin typeface="Times New Roman"/>
                <a:ea typeface="Times New Roman"/>
                <a:cs typeface="Times New Roman"/>
                <a:sym typeface="Times New Roman"/>
              </a:rPr>
              <a:t>1</a:t>
            </a:r>
          </a:p>
        </p:txBody>
      </p:sp>
      <p:grpSp>
        <p:nvGrpSpPr>
          <p:cNvPr id="3" name="Group 3"/>
          <p:cNvGrpSpPr/>
          <p:nvPr/>
        </p:nvGrpSpPr>
        <p:grpSpPr>
          <a:xfrm>
            <a:off x="-522150" y="304077"/>
            <a:ext cx="11064605" cy="6696391"/>
            <a:chOff x="0" y="0"/>
            <a:chExt cx="14752807" cy="8928521"/>
          </a:xfrm>
        </p:grpSpPr>
        <p:sp>
          <p:nvSpPr>
            <p:cNvPr id="4" name="Freeform 4"/>
            <p:cNvSpPr/>
            <p:nvPr/>
          </p:nvSpPr>
          <p:spPr>
            <a:xfrm>
              <a:off x="0" y="0"/>
              <a:ext cx="14752828" cy="8928481"/>
            </a:xfrm>
            <a:custGeom>
              <a:avLst/>
              <a:gdLst/>
              <a:ahLst/>
              <a:cxnLst/>
              <a:rect l="l" t="t" r="r" b="b"/>
              <a:pathLst>
                <a:path w="14752828" h="8928481">
                  <a:moveTo>
                    <a:pt x="0" y="0"/>
                  </a:moveTo>
                  <a:lnTo>
                    <a:pt x="14752828" y="0"/>
                  </a:lnTo>
                  <a:lnTo>
                    <a:pt x="14752828" y="8928481"/>
                  </a:lnTo>
                  <a:lnTo>
                    <a:pt x="0" y="8928481"/>
                  </a:lnTo>
                  <a:lnTo>
                    <a:pt x="0" y="0"/>
                  </a:lnTo>
                  <a:close/>
                </a:path>
              </a:pathLst>
            </a:custGeom>
            <a:blipFill>
              <a:blip r:embed="rId3"/>
              <a:stretch>
                <a:fillRect t="-6218" b="-6219"/>
              </a:stretch>
            </a:blipFill>
          </p:spPr>
        </p:sp>
      </p:grpSp>
      <p:sp>
        <p:nvSpPr>
          <p:cNvPr id="5" name="TextBox 5"/>
          <p:cNvSpPr txBox="1"/>
          <p:nvPr/>
        </p:nvSpPr>
        <p:spPr>
          <a:xfrm>
            <a:off x="1026602" y="1969163"/>
            <a:ext cx="8006622" cy="1282402"/>
          </a:xfrm>
          <a:prstGeom prst="rect">
            <a:avLst/>
          </a:prstGeom>
        </p:spPr>
        <p:txBody>
          <a:bodyPr lIns="0" tIns="0" rIns="0" bIns="0" rtlCol="0" anchor="t">
            <a:spAutoFit/>
          </a:bodyPr>
          <a:lstStyle/>
          <a:p>
            <a:pPr algn="ctr">
              <a:lnSpc>
                <a:spcPts val="5040"/>
              </a:lnSpc>
            </a:pPr>
            <a:r>
              <a:rPr lang="en-US" sz="3600" b="1" spc="-315" dirty="0" smtClean="0">
                <a:solidFill>
                  <a:srgbClr val="64635D"/>
                </a:solidFill>
                <a:latin typeface="Arimo Bold"/>
                <a:ea typeface="Arimo Bold"/>
                <a:cs typeface="Arimo Bold"/>
                <a:sym typeface="Arimo Bold"/>
              </a:rPr>
              <a:t>RUOLO DELL’ASSISTENTE SOCIALE NEL SISTEMA SALUTE </a:t>
            </a:r>
            <a:endParaRPr lang="en-US" sz="3600" b="1" spc="-315" dirty="0">
              <a:solidFill>
                <a:srgbClr val="64635D"/>
              </a:solidFill>
              <a:latin typeface="Arimo Bold"/>
              <a:ea typeface="Arimo Bold"/>
              <a:cs typeface="Arimo Bold"/>
              <a:sym typeface="Arimo Bold"/>
            </a:endParaRPr>
          </a:p>
        </p:txBody>
      </p:sp>
      <p:sp>
        <p:nvSpPr>
          <p:cNvPr id="6" name="TextBox 6"/>
          <p:cNvSpPr txBox="1"/>
          <p:nvPr/>
        </p:nvSpPr>
        <p:spPr>
          <a:xfrm>
            <a:off x="885872" y="3397913"/>
            <a:ext cx="8288082" cy="1066800"/>
          </a:xfrm>
          <a:prstGeom prst="rect">
            <a:avLst/>
          </a:prstGeom>
        </p:spPr>
        <p:txBody>
          <a:bodyPr lIns="0" tIns="0" rIns="0" bIns="0" rtlCol="0" anchor="t">
            <a:spAutoFit/>
          </a:bodyPr>
          <a:lstStyle/>
          <a:p>
            <a:pPr algn="ctr">
              <a:lnSpc>
                <a:spcPts val="4208"/>
              </a:lnSpc>
            </a:pPr>
            <a:r>
              <a:rPr lang="en-US" sz="3506" spc="-16">
                <a:solidFill>
                  <a:srgbClr val="F4451B"/>
                </a:solidFill>
                <a:latin typeface="DM Serif Display"/>
                <a:ea typeface="DM Serif Display"/>
                <a:cs typeface="DM Serif Display"/>
                <a:sym typeface="DM Serif Display"/>
              </a:rPr>
              <a:t>Il Servizio Sociale Professionale Aziendale </a:t>
            </a:r>
          </a:p>
          <a:p>
            <a:pPr algn="ctr">
              <a:lnSpc>
                <a:spcPts val="4208"/>
              </a:lnSpc>
            </a:pPr>
            <a:r>
              <a:rPr lang="en-US" sz="3506" spc="-16">
                <a:solidFill>
                  <a:srgbClr val="F4451B"/>
                </a:solidFill>
                <a:latin typeface="DM Serif Display"/>
                <a:ea typeface="DM Serif Display"/>
                <a:cs typeface="DM Serif Display"/>
                <a:sym typeface="DM Serif Display"/>
              </a:rPr>
              <a:t>nella Regione Piemonte </a:t>
            </a:r>
          </a:p>
        </p:txBody>
      </p:sp>
      <p:grpSp>
        <p:nvGrpSpPr>
          <p:cNvPr id="7" name="Group 7"/>
          <p:cNvGrpSpPr/>
          <p:nvPr/>
        </p:nvGrpSpPr>
        <p:grpSpPr>
          <a:xfrm>
            <a:off x="-2449991" y="-396531"/>
            <a:ext cx="3061292" cy="3875850"/>
            <a:chOff x="0" y="0"/>
            <a:chExt cx="4081723" cy="5167800"/>
          </a:xfrm>
        </p:grpSpPr>
        <p:sp>
          <p:nvSpPr>
            <p:cNvPr id="8" name="Freeform 8"/>
            <p:cNvSpPr/>
            <p:nvPr/>
          </p:nvSpPr>
          <p:spPr>
            <a:xfrm>
              <a:off x="0" y="0"/>
              <a:ext cx="4081780" cy="5167757"/>
            </a:xfrm>
            <a:custGeom>
              <a:avLst/>
              <a:gdLst/>
              <a:ahLst/>
              <a:cxnLst/>
              <a:rect l="l" t="t" r="r" b="b"/>
              <a:pathLst>
                <a:path w="4081780" h="5167757">
                  <a:moveTo>
                    <a:pt x="0" y="0"/>
                  </a:moveTo>
                  <a:lnTo>
                    <a:pt x="4081780" y="0"/>
                  </a:lnTo>
                  <a:lnTo>
                    <a:pt x="4081780" y="5167757"/>
                  </a:lnTo>
                  <a:lnTo>
                    <a:pt x="0" y="5167757"/>
                  </a:lnTo>
                  <a:lnTo>
                    <a:pt x="0" y="0"/>
                  </a:lnTo>
                  <a:close/>
                </a:path>
              </a:pathLst>
            </a:custGeom>
            <a:blipFill>
              <a:blip r:embed="rId4"/>
              <a:stretch>
                <a:fillRect l="-7675" r="-7673"/>
              </a:stretch>
            </a:blipFill>
          </p:spPr>
        </p:sp>
      </p:grpSp>
      <p:grpSp>
        <p:nvGrpSpPr>
          <p:cNvPr id="9" name="Group 9"/>
          <p:cNvGrpSpPr/>
          <p:nvPr/>
        </p:nvGrpSpPr>
        <p:grpSpPr>
          <a:xfrm rot="-10800000">
            <a:off x="5559284" y="-1176361"/>
            <a:ext cx="3771045" cy="2028525"/>
            <a:chOff x="0" y="0"/>
            <a:chExt cx="5028060" cy="2704700"/>
          </a:xfrm>
        </p:grpSpPr>
        <p:sp>
          <p:nvSpPr>
            <p:cNvPr id="10" name="Freeform 10"/>
            <p:cNvSpPr/>
            <p:nvPr/>
          </p:nvSpPr>
          <p:spPr>
            <a:xfrm>
              <a:off x="0" y="0"/>
              <a:ext cx="5028057" cy="2704719"/>
            </a:xfrm>
            <a:custGeom>
              <a:avLst/>
              <a:gdLst/>
              <a:ahLst/>
              <a:cxnLst/>
              <a:rect l="l" t="t" r="r" b="b"/>
              <a:pathLst>
                <a:path w="5028057" h="2704719">
                  <a:moveTo>
                    <a:pt x="0" y="0"/>
                  </a:moveTo>
                  <a:lnTo>
                    <a:pt x="5028057" y="0"/>
                  </a:lnTo>
                  <a:lnTo>
                    <a:pt x="5028057" y="2704719"/>
                  </a:lnTo>
                  <a:lnTo>
                    <a:pt x="0" y="2704719"/>
                  </a:lnTo>
                  <a:lnTo>
                    <a:pt x="0" y="0"/>
                  </a:lnTo>
                  <a:close/>
                </a:path>
              </a:pathLst>
            </a:custGeom>
            <a:blipFill>
              <a:blip r:embed="rId5"/>
              <a:stretch>
                <a:fillRect l="-7657" r="-7657"/>
              </a:stretch>
            </a:blipFill>
          </p:spPr>
        </p:sp>
      </p:grpSp>
      <p:grpSp>
        <p:nvGrpSpPr>
          <p:cNvPr id="11" name="Group 11"/>
          <p:cNvGrpSpPr/>
          <p:nvPr/>
        </p:nvGrpSpPr>
        <p:grpSpPr>
          <a:xfrm>
            <a:off x="9134199" y="1403088"/>
            <a:ext cx="4286812" cy="2769633"/>
            <a:chOff x="0" y="0"/>
            <a:chExt cx="5715749" cy="3692844"/>
          </a:xfrm>
        </p:grpSpPr>
        <p:sp>
          <p:nvSpPr>
            <p:cNvPr id="12" name="Freeform 12"/>
            <p:cNvSpPr/>
            <p:nvPr/>
          </p:nvSpPr>
          <p:spPr>
            <a:xfrm>
              <a:off x="0" y="0"/>
              <a:ext cx="5715762" cy="3692906"/>
            </a:xfrm>
            <a:custGeom>
              <a:avLst/>
              <a:gdLst/>
              <a:ahLst/>
              <a:cxnLst/>
              <a:rect l="l" t="t" r="r" b="b"/>
              <a:pathLst>
                <a:path w="5715762" h="3692906">
                  <a:moveTo>
                    <a:pt x="0" y="0"/>
                  </a:moveTo>
                  <a:lnTo>
                    <a:pt x="5715762" y="0"/>
                  </a:lnTo>
                  <a:lnTo>
                    <a:pt x="5715762" y="3692906"/>
                  </a:lnTo>
                  <a:lnTo>
                    <a:pt x="0" y="3692906"/>
                  </a:lnTo>
                  <a:lnTo>
                    <a:pt x="0" y="0"/>
                  </a:lnTo>
                  <a:close/>
                </a:path>
              </a:pathLst>
            </a:custGeom>
            <a:blipFill>
              <a:blip r:embed="rId6"/>
              <a:stretch>
                <a:fillRect l="-7636" r="-7635" b="1"/>
              </a:stretch>
            </a:blipFill>
          </p:spPr>
        </p:sp>
      </p:grpSp>
      <p:grpSp>
        <p:nvGrpSpPr>
          <p:cNvPr id="13" name="Group 13"/>
          <p:cNvGrpSpPr/>
          <p:nvPr/>
        </p:nvGrpSpPr>
        <p:grpSpPr>
          <a:xfrm>
            <a:off x="-1968231" y="4172721"/>
            <a:ext cx="2892162" cy="3786372"/>
            <a:chOff x="0" y="0"/>
            <a:chExt cx="3856216" cy="5048496"/>
          </a:xfrm>
        </p:grpSpPr>
        <p:sp>
          <p:nvSpPr>
            <p:cNvPr id="14" name="Freeform 14"/>
            <p:cNvSpPr/>
            <p:nvPr/>
          </p:nvSpPr>
          <p:spPr>
            <a:xfrm>
              <a:off x="0" y="0"/>
              <a:ext cx="3856228" cy="5048504"/>
            </a:xfrm>
            <a:custGeom>
              <a:avLst/>
              <a:gdLst/>
              <a:ahLst/>
              <a:cxnLst/>
              <a:rect l="l" t="t" r="r" b="b"/>
              <a:pathLst>
                <a:path w="3856228" h="5048504">
                  <a:moveTo>
                    <a:pt x="0" y="0"/>
                  </a:moveTo>
                  <a:lnTo>
                    <a:pt x="3856228" y="0"/>
                  </a:lnTo>
                  <a:lnTo>
                    <a:pt x="3856228" y="5048504"/>
                  </a:lnTo>
                  <a:lnTo>
                    <a:pt x="0" y="5048504"/>
                  </a:lnTo>
                  <a:lnTo>
                    <a:pt x="0" y="0"/>
                  </a:lnTo>
                  <a:close/>
                </a:path>
              </a:pathLst>
            </a:custGeom>
            <a:blipFill>
              <a:blip r:embed="rId7"/>
              <a:stretch>
                <a:fillRect l="-7743" r="-7743"/>
              </a:stretch>
            </a:blipFill>
          </p:spPr>
        </p:sp>
      </p:grpSp>
      <p:grpSp>
        <p:nvGrpSpPr>
          <p:cNvPr id="15" name="Group 15"/>
          <p:cNvGrpSpPr/>
          <p:nvPr/>
        </p:nvGrpSpPr>
        <p:grpSpPr>
          <a:xfrm>
            <a:off x="8006080" y="-1176361"/>
            <a:ext cx="3515820" cy="3802749"/>
            <a:chOff x="0" y="0"/>
            <a:chExt cx="4687760" cy="5070332"/>
          </a:xfrm>
        </p:grpSpPr>
        <p:sp>
          <p:nvSpPr>
            <p:cNvPr id="16" name="Freeform 16"/>
            <p:cNvSpPr/>
            <p:nvPr/>
          </p:nvSpPr>
          <p:spPr>
            <a:xfrm>
              <a:off x="0" y="0"/>
              <a:ext cx="4687697" cy="5070348"/>
            </a:xfrm>
            <a:custGeom>
              <a:avLst/>
              <a:gdLst/>
              <a:ahLst/>
              <a:cxnLst/>
              <a:rect l="l" t="t" r="r" b="b"/>
              <a:pathLst>
                <a:path w="4687697" h="5070348">
                  <a:moveTo>
                    <a:pt x="0" y="0"/>
                  </a:moveTo>
                  <a:lnTo>
                    <a:pt x="4687697" y="0"/>
                  </a:lnTo>
                  <a:lnTo>
                    <a:pt x="4687697" y="5070348"/>
                  </a:lnTo>
                  <a:lnTo>
                    <a:pt x="0" y="5070348"/>
                  </a:lnTo>
                  <a:lnTo>
                    <a:pt x="0" y="0"/>
                  </a:lnTo>
                  <a:close/>
                </a:path>
              </a:pathLst>
            </a:custGeom>
            <a:blipFill>
              <a:blip r:embed="rId8"/>
              <a:stretch>
                <a:fillRect l="-7668" r="-7669"/>
              </a:stretch>
            </a:blipFill>
          </p:spPr>
        </p:sp>
      </p:grpSp>
      <p:grpSp>
        <p:nvGrpSpPr>
          <p:cNvPr id="17" name="Group 17"/>
          <p:cNvGrpSpPr/>
          <p:nvPr/>
        </p:nvGrpSpPr>
        <p:grpSpPr>
          <a:xfrm rot="-5400000">
            <a:off x="390163" y="-2212319"/>
            <a:ext cx="2694199" cy="3193480"/>
            <a:chOff x="0" y="0"/>
            <a:chExt cx="3592265" cy="4257973"/>
          </a:xfrm>
        </p:grpSpPr>
        <p:sp>
          <p:nvSpPr>
            <p:cNvPr id="18" name="Freeform 18"/>
            <p:cNvSpPr/>
            <p:nvPr/>
          </p:nvSpPr>
          <p:spPr>
            <a:xfrm>
              <a:off x="0" y="0"/>
              <a:ext cx="3592322" cy="4257929"/>
            </a:xfrm>
            <a:custGeom>
              <a:avLst/>
              <a:gdLst/>
              <a:ahLst/>
              <a:cxnLst/>
              <a:rect l="l" t="t" r="r" b="b"/>
              <a:pathLst>
                <a:path w="3592322" h="4257929">
                  <a:moveTo>
                    <a:pt x="0" y="0"/>
                  </a:moveTo>
                  <a:lnTo>
                    <a:pt x="3592322" y="0"/>
                  </a:lnTo>
                  <a:lnTo>
                    <a:pt x="3592322" y="4257929"/>
                  </a:lnTo>
                  <a:lnTo>
                    <a:pt x="0" y="4257929"/>
                  </a:lnTo>
                  <a:lnTo>
                    <a:pt x="0" y="0"/>
                  </a:lnTo>
                  <a:close/>
                </a:path>
              </a:pathLst>
            </a:custGeom>
            <a:blipFill>
              <a:blip r:embed="rId9"/>
              <a:stretch>
                <a:fillRect t="-7708" r="1" b="-7709"/>
              </a:stretch>
            </a:blipFill>
          </p:spPr>
        </p:sp>
      </p:grpSp>
      <p:grpSp>
        <p:nvGrpSpPr>
          <p:cNvPr id="19" name="Group 19"/>
          <p:cNvGrpSpPr/>
          <p:nvPr/>
        </p:nvGrpSpPr>
        <p:grpSpPr>
          <a:xfrm>
            <a:off x="8738142" y="3485603"/>
            <a:ext cx="2668246" cy="4577551"/>
            <a:chOff x="0" y="0"/>
            <a:chExt cx="3557661" cy="6103401"/>
          </a:xfrm>
        </p:grpSpPr>
        <p:sp>
          <p:nvSpPr>
            <p:cNvPr id="20" name="Freeform 20"/>
            <p:cNvSpPr/>
            <p:nvPr/>
          </p:nvSpPr>
          <p:spPr>
            <a:xfrm>
              <a:off x="0" y="0"/>
              <a:ext cx="3557651" cy="6103366"/>
            </a:xfrm>
            <a:custGeom>
              <a:avLst/>
              <a:gdLst/>
              <a:ahLst/>
              <a:cxnLst/>
              <a:rect l="l" t="t" r="r" b="b"/>
              <a:pathLst>
                <a:path w="3557651" h="6103366">
                  <a:moveTo>
                    <a:pt x="0" y="0"/>
                  </a:moveTo>
                  <a:lnTo>
                    <a:pt x="3557651" y="0"/>
                  </a:lnTo>
                  <a:lnTo>
                    <a:pt x="3557651" y="6103366"/>
                  </a:lnTo>
                  <a:lnTo>
                    <a:pt x="0" y="6103366"/>
                  </a:lnTo>
                  <a:lnTo>
                    <a:pt x="0" y="0"/>
                  </a:lnTo>
                  <a:close/>
                </a:path>
              </a:pathLst>
            </a:custGeom>
            <a:blipFill>
              <a:blip r:embed="rId10"/>
              <a:stretch>
                <a:fillRect l="-7707" r="-7708"/>
              </a:stretch>
            </a:blipFill>
          </p:spPr>
        </p:sp>
      </p:grpSp>
      <p:grpSp>
        <p:nvGrpSpPr>
          <p:cNvPr id="21" name="Group 21"/>
          <p:cNvGrpSpPr/>
          <p:nvPr/>
        </p:nvGrpSpPr>
        <p:grpSpPr>
          <a:xfrm>
            <a:off x="-1930344" y="2264618"/>
            <a:ext cx="2661864" cy="3509761"/>
            <a:chOff x="0" y="0"/>
            <a:chExt cx="3549152" cy="4679681"/>
          </a:xfrm>
        </p:grpSpPr>
        <p:sp>
          <p:nvSpPr>
            <p:cNvPr id="22" name="Freeform 22"/>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11"/>
              <a:stretch>
                <a:fillRect l="-7710" r="-7710"/>
              </a:stretch>
            </a:blipFill>
          </p:spPr>
        </p:sp>
      </p:grpSp>
      <p:grpSp>
        <p:nvGrpSpPr>
          <p:cNvPr id="23" name="Group 23"/>
          <p:cNvGrpSpPr/>
          <p:nvPr/>
        </p:nvGrpSpPr>
        <p:grpSpPr>
          <a:xfrm>
            <a:off x="7702292" y="5501145"/>
            <a:ext cx="2661864" cy="3509761"/>
            <a:chOff x="0" y="0"/>
            <a:chExt cx="3549152" cy="4679681"/>
          </a:xfrm>
        </p:grpSpPr>
        <p:sp>
          <p:nvSpPr>
            <p:cNvPr id="24" name="Freeform 24"/>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12"/>
              <a:stretch>
                <a:fillRect l="-7716" r="-7716"/>
              </a:stretch>
            </a:blipFill>
          </p:spPr>
        </p:sp>
      </p:grpSp>
      <p:grpSp>
        <p:nvGrpSpPr>
          <p:cNvPr id="25" name="Group 25"/>
          <p:cNvGrpSpPr/>
          <p:nvPr/>
        </p:nvGrpSpPr>
        <p:grpSpPr>
          <a:xfrm>
            <a:off x="2995870" y="-2913626"/>
            <a:ext cx="3768019" cy="3765789"/>
            <a:chOff x="0" y="0"/>
            <a:chExt cx="5024025" cy="5021052"/>
          </a:xfrm>
        </p:grpSpPr>
        <p:sp>
          <p:nvSpPr>
            <p:cNvPr id="26" name="Freeform 26"/>
            <p:cNvSpPr/>
            <p:nvPr/>
          </p:nvSpPr>
          <p:spPr>
            <a:xfrm>
              <a:off x="0" y="0"/>
              <a:ext cx="5023993" cy="5021072"/>
            </a:xfrm>
            <a:custGeom>
              <a:avLst/>
              <a:gdLst/>
              <a:ahLst/>
              <a:cxnLst/>
              <a:rect l="l" t="t" r="r" b="b"/>
              <a:pathLst>
                <a:path w="5023993" h="5021072">
                  <a:moveTo>
                    <a:pt x="0" y="0"/>
                  </a:moveTo>
                  <a:lnTo>
                    <a:pt x="5023993" y="0"/>
                  </a:lnTo>
                  <a:lnTo>
                    <a:pt x="5023993" y="5021072"/>
                  </a:lnTo>
                  <a:lnTo>
                    <a:pt x="0" y="5021072"/>
                  </a:lnTo>
                  <a:lnTo>
                    <a:pt x="0" y="0"/>
                  </a:lnTo>
                  <a:close/>
                </a:path>
              </a:pathLst>
            </a:custGeom>
            <a:blipFill>
              <a:blip r:embed="rId13"/>
              <a:stretch>
                <a:fillRect l="-7667" r="-7668"/>
              </a:stretch>
            </a:blipFill>
          </p:spPr>
        </p:sp>
      </p:grpSp>
      <p:grpSp>
        <p:nvGrpSpPr>
          <p:cNvPr id="27" name="Group 27"/>
          <p:cNvGrpSpPr/>
          <p:nvPr/>
        </p:nvGrpSpPr>
        <p:grpSpPr>
          <a:xfrm rot="-3194310">
            <a:off x="4599216" y="6192994"/>
            <a:ext cx="4041297" cy="2977998"/>
            <a:chOff x="0" y="0"/>
            <a:chExt cx="5388396" cy="3970664"/>
          </a:xfrm>
        </p:grpSpPr>
        <p:sp>
          <p:nvSpPr>
            <p:cNvPr id="28" name="Freeform 28"/>
            <p:cNvSpPr/>
            <p:nvPr/>
          </p:nvSpPr>
          <p:spPr>
            <a:xfrm>
              <a:off x="0" y="0"/>
              <a:ext cx="5388356" cy="3970655"/>
            </a:xfrm>
            <a:custGeom>
              <a:avLst/>
              <a:gdLst/>
              <a:ahLst/>
              <a:cxnLst/>
              <a:rect l="l" t="t" r="r" b="b"/>
              <a:pathLst>
                <a:path w="5388356" h="3970655">
                  <a:moveTo>
                    <a:pt x="0" y="0"/>
                  </a:moveTo>
                  <a:lnTo>
                    <a:pt x="5388356" y="0"/>
                  </a:lnTo>
                  <a:lnTo>
                    <a:pt x="5388356" y="3970655"/>
                  </a:lnTo>
                  <a:lnTo>
                    <a:pt x="0" y="3970655"/>
                  </a:lnTo>
                  <a:lnTo>
                    <a:pt x="0" y="0"/>
                  </a:lnTo>
                  <a:close/>
                </a:path>
              </a:pathLst>
            </a:custGeom>
            <a:blipFill>
              <a:blip r:embed="rId14"/>
              <a:stretch>
                <a:fillRect t="-15472" b="-15472"/>
              </a:stretch>
            </a:blipFill>
          </p:spPr>
        </p:sp>
      </p:grpSp>
      <p:grpSp>
        <p:nvGrpSpPr>
          <p:cNvPr id="29" name="Group 29"/>
          <p:cNvGrpSpPr/>
          <p:nvPr/>
        </p:nvGrpSpPr>
        <p:grpSpPr>
          <a:xfrm rot="-10800000">
            <a:off x="256385" y="6353080"/>
            <a:ext cx="4539319" cy="2657826"/>
            <a:chOff x="0" y="0"/>
            <a:chExt cx="6052425" cy="3543768"/>
          </a:xfrm>
        </p:grpSpPr>
        <p:sp>
          <p:nvSpPr>
            <p:cNvPr id="30" name="Freeform 30"/>
            <p:cNvSpPr/>
            <p:nvPr/>
          </p:nvSpPr>
          <p:spPr>
            <a:xfrm>
              <a:off x="0" y="0"/>
              <a:ext cx="6052439" cy="3543808"/>
            </a:xfrm>
            <a:custGeom>
              <a:avLst/>
              <a:gdLst/>
              <a:ahLst/>
              <a:cxnLst/>
              <a:rect l="l" t="t" r="r" b="b"/>
              <a:pathLst>
                <a:path w="6052439" h="3543808">
                  <a:moveTo>
                    <a:pt x="0" y="0"/>
                  </a:moveTo>
                  <a:lnTo>
                    <a:pt x="6052439" y="0"/>
                  </a:lnTo>
                  <a:lnTo>
                    <a:pt x="6052439" y="3543808"/>
                  </a:lnTo>
                  <a:lnTo>
                    <a:pt x="0" y="3543808"/>
                  </a:lnTo>
                  <a:lnTo>
                    <a:pt x="0" y="0"/>
                  </a:lnTo>
                  <a:close/>
                </a:path>
              </a:pathLst>
            </a:custGeom>
            <a:blipFill>
              <a:blip r:embed="rId15"/>
              <a:stretch>
                <a:fillRect l="-7561" r="-7559"/>
              </a:stretch>
            </a:blipFill>
          </p:spPr>
        </p:sp>
      </p:grpSp>
      <p:grpSp>
        <p:nvGrpSpPr>
          <p:cNvPr id="31" name="Group 31"/>
          <p:cNvGrpSpPr/>
          <p:nvPr/>
        </p:nvGrpSpPr>
        <p:grpSpPr>
          <a:xfrm rot="-10800000">
            <a:off x="3224052" y="6583680"/>
            <a:ext cx="2335232" cy="3684375"/>
            <a:chOff x="0" y="0"/>
            <a:chExt cx="3113643" cy="4912500"/>
          </a:xfrm>
        </p:grpSpPr>
        <p:sp>
          <p:nvSpPr>
            <p:cNvPr id="32" name="Freeform 32"/>
            <p:cNvSpPr/>
            <p:nvPr/>
          </p:nvSpPr>
          <p:spPr>
            <a:xfrm>
              <a:off x="0" y="0"/>
              <a:ext cx="3113659" cy="4912487"/>
            </a:xfrm>
            <a:custGeom>
              <a:avLst/>
              <a:gdLst/>
              <a:ahLst/>
              <a:cxnLst/>
              <a:rect l="l" t="t" r="r" b="b"/>
              <a:pathLst>
                <a:path w="3113659" h="4912487">
                  <a:moveTo>
                    <a:pt x="0" y="0"/>
                  </a:moveTo>
                  <a:lnTo>
                    <a:pt x="3113659" y="0"/>
                  </a:lnTo>
                  <a:lnTo>
                    <a:pt x="3113659" y="4912487"/>
                  </a:lnTo>
                  <a:lnTo>
                    <a:pt x="0" y="4912487"/>
                  </a:lnTo>
                  <a:lnTo>
                    <a:pt x="0" y="0"/>
                  </a:lnTo>
                  <a:close/>
                </a:path>
              </a:pathLst>
            </a:custGeom>
            <a:blipFill>
              <a:blip r:embed="rId16"/>
              <a:stretch>
                <a:fillRect l="-7746" r="-7745"/>
              </a:stretch>
            </a:blipFill>
          </p:spPr>
        </p:sp>
      </p:grpSp>
      <p:sp>
        <p:nvSpPr>
          <p:cNvPr id="33" name="TextBox 33"/>
          <p:cNvSpPr txBox="1"/>
          <p:nvPr/>
        </p:nvSpPr>
        <p:spPr>
          <a:xfrm>
            <a:off x="1737262" y="4683788"/>
            <a:ext cx="6976707" cy="1808187"/>
          </a:xfrm>
          <a:prstGeom prst="rect">
            <a:avLst/>
          </a:prstGeom>
        </p:spPr>
        <p:txBody>
          <a:bodyPr lIns="0" tIns="0" rIns="0" bIns="0" rtlCol="0" anchor="t">
            <a:spAutoFit/>
          </a:bodyPr>
          <a:lstStyle/>
          <a:p>
            <a:pPr algn="ctr">
              <a:lnSpc>
                <a:spcPts val="1330"/>
              </a:lnSpc>
            </a:pPr>
            <a:r>
              <a:rPr lang="en-US" sz="2000" i="1" spc="-12" dirty="0" smtClean="0">
                <a:solidFill>
                  <a:srgbClr val="64635D"/>
                </a:solidFill>
                <a:latin typeface="Arimo Italics"/>
                <a:ea typeface="Arimo Italics"/>
                <a:cs typeface="Arimo Italics"/>
                <a:sym typeface="Arimo Italics"/>
              </a:rPr>
              <a:t> </a:t>
            </a:r>
            <a:r>
              <a:rPr lang="en-US" sz="2000" b="1" i="1" spc="-12" dirty="0" smtClean="0">
                <a:solidFill>
                  <a:srgbClr val="64635D"/>
                </a:solidFill>
                <a:latin typeface="Arimo Italics"/>
                <a:ea typeface="Arimo Italics"/>
                <a:cs typeface="Arimo Italics"/>
                <a:sym typeface="Arimo Italics"/>
              </a:rPr>
              <a:t>8 Maggio </a:t>
            </a:r>
            <a:r>
              <a:rPr lang="en-US" sz="2000" b="1" i="1" spc="-12" smtClean="0">
                <a:solidFill>
                  <a:srgbClr val="64635D"/>
                </a:solidFill>
                <a:latin typeface="Arimo Italics"/>
                <a:ea typeface="Arimo Italics"/>
                <a:cs typeface="Arimo Italics"/>
                <a:sym typeface="Arimo Italics"/>
              </a:rPr>
              <a:t>2025 </a:t>
            </a:r>
          </a:p>
          <a:p>
            <a:pPr algn="ctr">
              <a:lnSpc>
                <a:spcPts val="1330"/>
              </a:lnSpc>
            </a:pPr>
            <a:endParaRPr lang="en-US" sz="2000" b="1" i="1" spc="-12" dirty="0">
              <a:solidFill>
                <a:srgbClr val="64635D"/>
              </a:solidFill>
              <a:latin typeface="Arimo Italics"/>
              <a:ea typeface="Arimo Italics"/>
              <a:cs typeface="Arimo Italics"/>
              <a:sym typeface="Arimo Italics"/>
            </a:endParaRPr>
          </a:p>
          <a:p>
            <a:pPr algn="ctr">
              <a:lnSpc>
                <a:spcPts val="3131"/>
              </a:lnSpc>
            </a:pPr>
            <a:r>
              <a:rPr lang="en-US" sz="2608" i="1" spc="-11" dirty="0" err="1">
                <a:solidFill>
                  <a:srgbClr val="64635D"/>
                </a:solidFill>
                <a:latin typeface="Arimo Italics"/>
                <a:ea typeface="Arimo Italics"/>
                <a:cs typeface="Arimo Italics"/>
                <a:sym typeface="Arimo Italics"/>
              </a:rPr>
              <a:t>Dott.ssa</a:t>
            </a:r>
            <a:r>
              <a:rPr lang="en-US" sz="2608" i="1" spc="-11" dirty="0">
                <a:solidFill>
                  <a:srgbClr val="64635D"/>
                </a:solidFill>
                <a:latin typeface="Arimo Italics"/>
                <a:ea typeface="Arimo Italics"/>
                <a:cs typeface="Arimo Italics"/>
                <a:sym typeface="Arimo Italics"/>
              </a:rPr>
              <a:t> </a:t>
            </a:r>
            <a:r>
              <a:rPr lang="en-US" sz="2608" i="1" spc="-11" dirty="0" err="1">
                <a:solidFill>
                  <a:srgbClr val="64635D"/>
                </a:solidFill>
                <a:latin typeface="Arimo Italics"/>
                <a:ea typeface="Arimo Italics"/>
                <a:cs typeface="Arimo Italics"/>
                <a:sym typeface="Arimo Italics"/>
              </a:rPr>
              <a:t>L.Perugini</a:t>
            </a:r>
            <a:endParaRPr lang="en-US" sz="2608" i="1" spc="-11" dirty="0">
              <a:solidFill>
                <a:srgbClr val="64635D"/>
              </a:solidFill>
              <a:latin typeface="Arimo Italics"/>
              <a:ea typeface="Arimo Italics"/>
              <a:cs typeface="Arimo Italics"/>
              <a:sym typeface="Arimo Italics"/>
            </a:endParaRPr>
          </a:p>
          <a:p>
            <a:pPr algn="ctr">
              <a:lnSpc>
                <a:spcPts val="2770"/>
              </a:lnSpc>
            </a:pPr>
            <a:r>
              <a:rPr lang="en-US" sz="2309" i="1" spc="-10" dirty="0" err="1">
                <a:solidFill>
                  <a:srgbClr val="64635D"/>
                </a:solidFill>
                <a:latin typeface="Arimo Italics"/>
                <a:ea typeface="Arimo Italics"/>
                <a:cs typeface="Arimo Italics"/>
                <a:sym typeface="Arimo Italics"/>
              </a:rPr>
              <a:t>Dirigente</a:t>
            </a:r>
            <a:r>
              <a:rPr lang="en-US" sz="2309" i="1" spc="-10" dirty="0">
                <a:solidFill>
                  <a:srgbClr val="64635D"/>
                </a:solidFill>
                <a:latin typeface="Arimo Italics"/>
                <a:ea typeface="Arimo Italics"/>
                <a:cs typeface="Arimo Italics"/>
                <a:sym typeface="Arimo Italics"/>
              </a:rPr>
              <a:t> </a:t>
            </a:r>
            <a:r>
              <a:rPr lang="en-US" sz="2309" i="1" spc="-10" dirty="0" err="1">
                <a:solidFill>
                  <a:srgbClr val="64635D"/>
                </a:solidFill>
                <a:latin typeface="Arimo Italics"/>
                <a:ea typeface="Arimo Italics"/>
                <a:cs typeface="Arimo Italics"/>
                <a:sym typeface="Arimo Italics"/>
              </a:rPr>
              <a:t>Responsabile</a:t>
            </a:r>
            <a:r>
              <a:rPr lang="en-US" sz="2309" i="1" spc="-10" dirty="0">
                <a:solidFill>
                  <a:srgbClr val="64635D"/>
                </a:solidFill>
                <a:latin typeface="Arimo Italics"/>
                <a:ea typeface="Arimo Italics"/>
                <a:cs typeface="Arimo Italics"/>
                <a:sym typeface="Arimo Italics"/>
              </a:rPr>
              <a:t> </a:t>
            </a:r>
          </a:p>
          <a:p>
            <a:pPr algn="ctr">
              <a:lnSpc>
                <a:spcPts val="2770"/>
              </a:lnSpc>
            </a:pPr>
            <a:r>
              <a:rPr lang="en-US" sz="2309" i="1" spc="-10" dirty="0">
                <a:solidFill>
                  <a:srgbClr val="64635D"/>
                </a:solidFill>
                <a:latin typeface="Arimo Italics"/>
                <a:ea typeface="Arimo Italics"/>
                <a:cs typeface="Arimo Italics"/>
                <a:sym typeface="Arimo Italics"/>
              </a:rPr>
              <a:t>S.S. </a:t>
            </a:r>
            <a:r>
              <a:rPr lang="en-US" sz="2309" i="1" spc="-10" dirty="0" err="1">
                <a:solidFill>
                  <a:srgbClr val="64635D"/>
                </a:solidFill>
                <a:latin typeface="Arimo Italics"/>
                <a:ea typeface="Arimo Italics"/>
                <a:cs typeface="Arimo Italics"/>
                <a:sym typeface="Arimo Italics"/>
              </a:rPr>
              <a:t>Servizio</a:t>
            </a:r>
            <a:r>
              <a:rPr lang="en-US" sz="2309" i="1" spc="-10" dirty="0">
                <a:solidFill>
                  <a:srgbClr val="64635D"/>
                </a:solidFill>
                <a:latin typeface="Arimo Italics"/>
                <a:ea typeface="Arimo Italics"/>
                <a:cs typeface="Arimo Italics"/>
                <a:sym typeface="Arimo Italics"/>
              </a:rPr>
              <a:t> </a:t>
            </a:r>
            <a:r>
              <a:rPr lang="en-US" sz="2309" i="1" spc="-10" dirty="0" err="1">
                <a:solidFill>
                  <a:srgbClr val="64635D"/>
                </a:solidFill>
                <a:latin typeface="Arimo Italics"/>
                <a:ea typeface="Arimo Italics"/>
                <a:cs typeface="Arimo Italics"/>
                <a:sym typeface="Arimo Italics"/>
              </a:rPr>
              <a:t>Sociale</a:t>
            </a:r>
            <a:r>
              <a:rPr lang="en-US" sz="2309" i="1" spc="-10" dirty="0">
                <a:solidFill>
                  <a:srgbClr val="64635D"/>
                </a:solidFill>
                <a:latin typeface="Arimo Italics"/>
                <a:ea typeface="Arimo Italics"/>
                <a:cs typeface="Arimo Italics"/>
                <a:sym typeface="Arimo Italics"/>
              </a:rPr>
              <a:t> </a:t>
            </a:r>
            <a:r>
              <a:rPr lang="en-US" sz="2309" i="1" spc="-10" dirty="0" err="1">
                <a:solidFill>
                  <a:srgbClr val="64635D"/>
                </a:solidFill>
                <a:latin typeface="Arimo Italics"/>
                <a:ea typeface="Arimo Italics"/>
                <a:cs typeface="Arimo Italics"/>
                <a:sym typeface="Arimo Italics"/>
              </a:rPr>
              <a:t>Professionale</a:t>
            </a:r>
            <a:r>
              <a:rPr lang="en-US" sz="2309" i="1" spc="-10" dirty="0">
                <a:solidFill>
                  <a:srgbClr val="64635D"/>
                </a:solidFill>
                <a:latin typeface="Arimo Italics"/>
                <a:ea typeface="Arimo Italics"/>
                <a:cs typeface="Arimo Italics"/>
                <a:sym typeface="Arimo Italics"/>
              </a:rPr>
              <a:t> </a:t>
            </a:r>
            <a:r>
              <a:rPr lang="en-US" sz="2309" i="1" spc="-10" dirty="0" err="1">
                <a:solidFill>
                  <a:srgbClr val="64635D"/>
                </a:solidFill>
                <a:latin typeface="Arimo Italics"/>
                <a:ea typeface="Arimo Italics"/>
                <a:cs typeface="Arimo Italics"/>
                <a:sym typeface="Arimo Italics"/>
              </a:rPr>
              <a:t>Aziendale</a:t>
            </a:r>
            <a:endParaRPr lang="en-US" sz="2309" i="1" spc="-10" dirty="0">
              <a:solidFill>
                <a:srgbClr val="64635D"/>
              </a:solidFill>
              <a:latin typeface="Arimo Italics"/>
              <a:ea typeface="Arimo Italics"/>
              <a:cs typeface="Arimo Italics"/>
              <a:sym typeface="Arimo Italics"/>
            </a:endParaRPr>
          </a:p>
          <a:p>
            <a:pPr algn="ctr">
              <a:lnSpc>
                <a:spcPts val="2770"/>
              </a:lnSpc>
            </a:pPr>
            <a:r>
              <a:rPr lang="en-US" sz="2309" i="1" spc="-10" dirty="0">
                <a:solidFill>
                  <a:srgbClr val="64635D"/>
                </a:solidFill>
                <a:latin typeface="Arimo Italics"/>
                <a:ea typeface="Arimo Italics"/>
                <a:cs typeface="Arimo Italics"/>
                <a:sym typeface="Arimo Italics"/>
              </a:rPr>
              <a:t>AOU Maggiore </a:t>
            </a:r>
            <a:r>
              <a:rPr lang="en-US" sz="2309" i="1" spc="-10" dirty="0" err="1">
                <a:solidFill>
                  <a:srgbClr val="64635D"/>
                </a:solidFill>
                <a:latin typeface="Arimo Italics"/>
                <a:ea typeface="Arimo Italics"/>
                <a:cs typeface="Arimo Italics"/>
                <a:sym typeface="Arimo Italics"/>
              </a:rPr>
              <a:t>della</a:t>
            </a:r>
            <a:r>
              <a:rPr lang="en-US" sz="2309" i="1" spc="-10" dirty="0">
                <a:solidFill>
                  <a:srgbClr val="64635D"/>
                </a:solidFill>
                <a:latin typeface="Arimo Italics"/>
                <a:ea typeface="Arimo Italics"/>
                <a:cs typeface="Arimo Italics"/>
                <a:sym typeface="Arimo Italics"/>
              </a:rPr>
              <a:t> </a:t>
            </a:r>
            <a:r>
              <a:rPr lang="en-US" sz="2309" i="1" spc="-10" dirty="0" err="1">
                <a:solidFill>
                  <a:srgbClr val="64635D"/>
                </a:solidFill>
                <a:latin typeface="Arimo Italics"/>
                <a:ea typeface="Arimo Italics"/>
                <a:cs typeface="Arimo Italics"/>
                <a:sym typeface="Arimo Italics"/>
              </a:rPr>
              <a:t>Carità</a:t>
            </a:r>
            <a:r>
              <a:rPr lang="en-US" sz="2309" i="1" spc="-10" dirty="0">
                <a:solidFill>
                  <a:srgbClr val="64635D"/>
                </a:solidFill>
                <a:latin typeface="Arimo Italics"/>
                <a:ea typeface="Arimo Italics"/>
                <a:cs typeface="Arimo Italics"/>
                <a:sym typeface="Arimo Italics"/>
              </a:rPr>
              <a:t>  Novara  </a:t>
            </a:r>
          </a:p>
        </p:txBody>
      </p:sp>
      <p:grpSp>
        <p:nvGrpSpPr>
          <p:cNvPr id="34" name="Group 34"/>
          <p:cNvGrpSpPr/>
          <p:nvPr/>
        </p:nvGrpSpPr>
        <p:grpSpPr>
          <a:xfrm>
            <a:off x="2096491" y="955720"/>
            <a:ext cx="5827322" cy="894736"/>
            <a:chOff x="0" y="0"/>
            <a:chExt cx="7769763" cy="1192981"/>
          </a:xfrm>
        </p:grpSpPr>
        <p:sp>
          <p:nvSpPr>
            <p:cNvPr id="35" name="Freeform 35"/>
            <p:cNvSpPr/>
            <p:nvPr/>
          </p:nvSpPr>
          <p:spPr>
            <a:xfrm>
              <a:off x="0" y="0"/>
              <a:ext cx="982583" cy="1192981"/>
            </a:xfrm>
            <a:custGeom>
              <a:avLst/>
              <a:gdLst/>
              <a:ahLst/>
              <a:cxnLst/>
              <a:rect l="l" t="t" r="r" b="b"/>
              <a:pathLst>
                <a:path w="982583" h="1192981">
                  <a:moveTo>
                    <a:pt x="0" y="0"/>
                  </a:moveTo>
                  <a:lnTo>
                    <a:pt x="982583" y="0"/>
                  </a:lnTo>
                  <a:lnTo>
                    <a:pt x="982583" y="1192981"/>
                  </a:lnTo>
                  <a:lnTo>
                    <a:pt x="0" y="1192981"/>
                  </a:lnTo>
                  <a:lnTo>
                    <a:pt x="0" y="0"/>
                  </a:lnTo>
                  <a:close/>
                </a:path>
              </a:pathLst>
            </a:custGeom>
            <a:blipFill>
              <a:blip r:embed="rId17">
                <a:extLst>
                  <a:ext uri="{96DAC541-7B7A-43D3-8B79-37D633B846F1}">
                    <asvg:svgBlip xmlns="" xmlns:asvg="http://schemas.microsoft.com/office/drawing/2016/SVG/main" r:embed="rId18"/>
                  </a:ext>
                </a:extLst>
              </a:blip>
              <a:stretch>
                <a:fillRect l="-373" r="-373"/>
              </a:stretch>
            </a:blipFill>
          </p:spPr>
        </p:sp>
        <p:sp>
          <p:nvSpPr>
            <p:cNvPr id="36" name="TextBox 36"/>
            <p:cNvSpPr txBox="1"/>
            <p:nvPr/>
          </p:nvSpPr>
          <p:spPr>
            <a:xfrm>
              <a:off x="0" y="204998"/>
              <a:ext cx="7769763" cy="426468"/>
            </a:xfrm>
            <a:prstGeom prst="rect">
              <a:avLst/>
            </a:prstGeom>
          </p:spPr>
          <p:txBody>
            <a:bodyPr lIns="0" tIns="0" rIns="0" bIns="0" rtlCol="0" anchor="t">
              <a:spAutoFit/>
            </a:bodyPr>
            <a:lstStyle/>
            <a:p>
              <a:pPr algn="ctr">
                <a:lnSpc>
                  <a:spcPts val="2363"/>
                </a:lnSpc>
              </a:pPr>
              <a:r>
                <a:rPr lang="en-US" sz="1688" b="1">
                  <a:solidFill>
                    <a:srgbClr val="A6B49C"/>
                  </a:solidFill>
                  <a:latin typeface="Arimo Bold"/>
                  <a:ea typeface="Arimo Bold"/>
                  <a:cs typeface="Arimo Bold"/>
                  <a:sym typeface="Arimo Bold"/>
                </a:rPr>
                <a:t>AOU MAGGIORE DELLA CARITÀ NOVARA</a:t>
              </a:r>
            </a:p>
          </p:txBody>
        </p:sp>
        <p:sp>
          <p:nvSpPr>
            <p:cNvPr id="37" name="TextBox 37"/>
            <p:cNvSpPr txBox="1"/>
            <p:nvPr/>
          </p:nvSpPr>
          <p:spPr>
            <a:xfrm>
              <a:off x="0" y="545742"/>
              <a:ext cx="7769763" cy="426468"/>
            </a:xfrm>
            <a:prstGeom prst="rect">
              <a:avLst/>
            </a:prstGeom>
          </p:spPr>
          <p:txBody>
            <a:bodyPr lIns="0" tIns="0" rIns="0" bIns="0" rtlCol="0" anchor="t">
              <a:spAutoFit/>
            </a:bodyPr>
            <a:lstStyle/>
            <a:p>
              <a:pPr algn="ctr">
                <a:lnSpc>
                  <a:spcPts val="2363"/>
                </a:lnSpc>
              </a:pPr>
              <a:r>
                <a:rPr lang="en-US" sz="1688" b="1">
                  <a:solidFill>
                    <a:srgbClr val="A6B49C"/>
                  </a:solidFill>
                  <a:latin typeface="Arimo Bold"/>
                  <a:ea typeface="Arimo Bold"/>
                  <a:cs typeface="Arimo Bold"/>
                  <a:sym typeface="Arimo Bold"/>
                </a:rPr>
                <a:t>di rilievo nazionale ed alta specializzazione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127824" y="1618093"/>
            <a:ext cx="7698551" cy="2282676"/>
          </a:xfrm>
          <a:prstGeom prst="rect">
            <a:avLst/>
          </a:prstGeom>
        </p:spPr>
        <p:txBody>
          <a:bodyPr lIns="0" tIns="0" rIns="0" bIns="0" rtlCol="0" anchor="t">
            <a:spAutoFit/>
          </a:bodyPr>
          <a:lstStyle/>
          <a:p>
            <a:pPr algn="ctr">
              <a:lnSpc>
                <a:spcPts val="2710"/>
              </a:lnSpc>
            </a:pPr>
            <a:r>
              <a:rPr lang="en-US" sz="2509" spc="75" dirty="0" smtClean="0">
                <a:solidFill>
                  <a:srgbClr val="494949"/>
                </a:solidFill>
                <a:latin typeface="DM Serif Display"/>
                <a:ea typeface="DM Serif Display"/>
                <a:cs typeface="DM Serif Display"/>
                <a:sym typeface="DM Serif Display"/>
              </a:rPr>
              <a:t>RUOLO DELL’ASSISTENTE SOCIALE  AFFERENTE AL </a:t>
            </a:r>
            <a:r>
              <a:rPr lang="en-US" sz="2509" spc="75" dirty="0" smtClean="0">
                <a:solidFill>
                  <a:srgbClr val="494949"/>
                </a:solidFill>
                <a:latin typeface="DM Serif Display"/>
                <a:ea typeface="DM Serif Display"/>
                <a:cs typeface="DM Serif Display"/>
                <a:sym typeface="DM Serif Display"/>
              </a:rPr>
              <a:t> </a:t>
            </a:r>
            <a:r>
              <a:rPr lang="en-US" sz="2509" spc="75" dirty="0">
                <a:solidFill>
                  <a:srgbClr val="494949"/>
                </a:solidFill>
                <a:latin typeface="DM Serif Display"/>
                <a:ea typeface="DM Serif Display"/>
                <a:cs typeface="DM Serif Display"/>
                <a:sym typeface="DM Serif Display"/>
              </a:rPr>
              <a:t>SERVIZIO SOCIALE PROFESSIONALE AZIENDALE</a:t>
            </a:r>
          </a:p>
          <a:p>
            <a:pPr algn="ctr">
              <a:lnSpc>
                <a:spcPts val="1858"/>
              </a:lnSpc>
            </a:pPr>
            <a:r>
              <a:rPr lang="en-US" sz="1722" b="1" spc="-10" dirty="0">
                <a:solidFill>
                  <a:srgbClr val="494949"/>
                </a:solidFill>
                <a:latin typeface="Arimo Bold"/>
                <a:ea typeface="Arimo Bold"/>
                <a:cs typeface="Arimo Bold"/>
                <a:sym typeface="Arimo Bold"/>
              </a:rPr>
              <a:t> </a:t>
            </a:r>
          </a:p>
          <a:p>
            <a:pPr algn="l">
              <a:lnSpc>
                <a:spcPts val="2051"/>
              </a:lnSpc>
            </a:pPr>
            <a:r>
              <a:rPr lang="en-US" sz="1899" spc="-11" dirty="0" err="1" smtClean="0">
                <a:solidFill>
                  <a:srgbClr val="494949"/>
                </a:solidFill>
                <a:latin typeface="Montserrat Light"/>
                <a:ea typeface="Montserrat Light"/>
                <a:cs typeface="Montserrat Light"/>
                <a:sym typeface="Montserrat Light"/>
              </a:rPr>
              <a:t>Che</a:t>
            </a:r>
            <a:r>
              <a:rPr lang="en-US" sz="1899" spc="-11" dirty="0" smtClean="0">
                <a:solidFill>
                  <a:srgbClr val="494949"/>
                </a:solidFill>
                <a:latin typeface="Montserrat Light"/>
                <a:ea typeface="Montserrat Light"/>
                <a:cs typeface="Montserrat Light"/>
                <a:sym typeface="Montserrat Light"/>
              </a:rPr>
              <a:t> ha </a:t>
            </a:r>
            <a:r>
              <a:rPr lang="en-US" sz="1899" spc="-11" dirty="0" err="1">
                <a:solidFill>
                  <a:srgbClr val="494949"/>
                </a:solidFill>
                <a:latin typeface="Montserrat Light"/>
                <a:ea typeface="Montserrat Light"/>
                <a:cs typeface="Montserrat Light"/>
                <a:sym typeface="Montserrat Light"/>
              </a:rPr>
              <a:t>il</a:t>
            </a:r>
            <a:r>
              <a:rPr lang="en-US" sz="1899" spc="-11" dirty="0">
                <a:solidFill>
                  <a:srgbClr val="494949"/>
                </a:solidFill>
                <a:latin typeface="Montserrat Light"/>
                <a:ea typeface="Montserrat Light"/>
                <a:cs typeface="Montserrat Light"/>
                <a:sym typeface="Montserrat Light"/>
              </a:rPr>
              <a:t> </a:t>
            </a:r>
            <a:r>
              <a:rPr lang="en-US" sz="1899" spc="-11" dirty="0" err="1">
                <a:solidFill>
                  <a:srgbClr val="494949"/>
                </a:solidFill>
                <a:latin typeface="Montserrat Light"/>
                <a:ea typeface="Montserrat Light"/>
                <a:cs typeface="Montserrat Light"/>
                <a:sym typeface="Montserrat Light"/>
              </a:rPr>
              <a:t>compito</a:t>
            </a:r>
            <a:r>
              <a:rPr lang="en-US" sz="1899" spc="-11" dirty="0">
                <a:solidFill>
                  <a:srgbClr val="494949"/>
                </a:solidFill>
                <a:latin typeface="Montserrat Light"/>
                <a:ea typeface="Montserrat Light"/>
                <a:cs typeface="Montserrat Light"/>
                <a:sym typeface="Montserrat Light"/>
              </a:rPr>
              <a:t> di </a:t>
            </a:r>
            <a:r>
              <a:rPr lang="en-US" sz="1899" b="1" spc="-11" dirty="0" err="1">
                <a:solidFill>
                  <a:srgbClr val="494949"/>
                </a:solidFill>
                <a:latin typeface="Montserrat Bold"/>
                <a:ea typeface="Montserrat Bold"/>
                <a:cs typeface="Montserrat Bold"/>
                <a:sym typeface="Montserrat Bold"/>
              </a:rPr>
              <a:t>mettere</a:t>
            </a:r>
            <a:r>
              <a:rPr lang="en-US" sz="1899" b="1" spc="-11" dirty="0">
                <a:solidFill>
                  <a:srgbClr val="494949"/>
                </a:solidFill>
                <a:latin typeface="Montserrat Bold"/>
                <a:ea typeface="Montserrat Bold"/>
                <a:cs typeface="Montserrat Bold"/>
                <a:sym typeface="Montserrat Bold"/>
              </a:rPr>
              <a:t> in rete </a:t>
            </a:r>
            <a:r>
              <a:rPr lang="en-US" sz="1899" b="1" spc="-11" dirty="0" err="1">
                <a:solidFill>
                  <a:srgbClr val="494949"/>
                </a:solidFill>
                <a:latin typeface="Montserrat Bold"/>
                <a:ea typeface="Montserrat Bold"/>
                <a:cs typeface="Montserrat Bold"/>
                <a:sym typeface="Montserrat Bold"/>
              </a:rPr>
              <a:t>tutte</a:t>
            </a:r>
            <a:r>
              <a:rPr lang="en-US" sz="1899" b="1" spc="-11" dirty="0">
                <a:solidFill>
                  <a:srgbClr val="494949"/>
                </a:solidFill>
                <a:latin typeface="Montserrat Bold"/>
                <a:ea typeface="Montserrat Bold"/>
                <a:cs typeface="Montserrat Bold"/>
                <a:sym typeface="Montserrat Bold"/>
              </a:rPr>
              <a:t> le </a:t>
            </a:r>
            <a:r>
              <a:rPr lang="en-US" sz="1899" b="1" spc="-11" dirty="0" err="1">
                <a:solidFill>
                  <a:srgbClr val="494949"/>
                </a:solidFill>
                <a:latin typeface="Montserrat Bold"/>
                <a:ea typeface="Montserrat Bold"/>
                <a:cs typeface="Montserrat Bold"/>
                <a:sym typeface="Montserrat Bold"/>
              </a:rPr>
              <a:t>risorse</a:t>
            </a:r>
            <a:r>
              <a:rPr lang="en-US" sz="1899" b="1" spc="-11" dirty="0">
                <a:solidFill>
                  <a:srgbClr val="494949"/>
                </a:solidFill>
                <a:latin typeface="Montserrat Bold"/>
                <a:ea typeface="Montserrat Bold"/>
                <a:cs typeface="Montserrat Bold"/>
                <a:sym typeface="Montserrat Bold"/>
              </a:rPr>
              <a:t> </a:t>
            </a:r>
            <a:r>
              <a:rPr lang="en-US" sz="1899" spc="-11" dirty="0" err="1" smtClean="0">
                <a:solidFill>
                  <a:srgbClr val="494949"/>
                </a:solidFill>
                <a:latin typeface="Montserrat Light"/>
                <a:ea typeface="Montserrat Light"/>
                <a:cs typeface="Montserrat Light"/>
                <a:sym typeface="Montserrat Light"/>
              </a:rPr>
              <a:t>presenti</a:t>
            </a:r>
            <a:r>
              <a:rPr lang="en-US" sz="1899" spc="-11" dirty="0" smtClean="0">
                <a:solidFill>
                  <a:srgbClr val="494949"/>
                </a:solidFill>
                <a:latin typeface="Montserrat Light"/>
                <a:ea typeface="Montserrat Light"/>
                <a:cs typeface="Montserrat Light"/>
                <a:sym typeface="Montserrat Light"/>
              </a:rPr>
              <a:t> </a:t>
            </a:r>
            <a:r>
              <a:rPr lang="en-US" sz="1899" spc="-11" dirty="0" err="1" smtClean="0">
                <a:solidFill>
                  <a:srgbClr val="494949"/>
                </a:solidFill>
                <a:latin typeface="Montserrat Light"/>
                <a:ea typeface="Montserrat Light"/>
                <a:cs typeface="Montserrat Light"/>
                <a:sym typeface="Montserrat Light"/>
              </a:rPr>
              <a:t>all’interno</a:t>
            </a:r>
            <a:r>
              <a:rPr lang="en-US" sz="1899" spc="-11" dirty="0" smtClean="0">
                <a:solidFill>
                  <a:srgbClr val="494949"/>
                </a:solidFill>
                <a:latin typeface="Montserrat Light"/>
                <a:ea typeface="Montserrat Light"/>
                <a:cs typeface="Montserrat Light"/>
                <a:sym typeface="Montserrat Light"/>
              </a:rPr>
              <a:t> </a:t>
            </a:r>
            <a:r>
              <a:rPr lang="en-US" sz="1899" spc="-11" dirty="0" err="1" smtClean="0">
                <a:solidFill>
                  <a:srgbClr val="494949"/>
                </a:solidFill>
                <a:latin typeface="Montserrat Light"/>
                <a:ea typeface="Montserrat Light"/>
                <a:cs typeface="Montserrat Light"/>
                <a:sym typeface="Montserrat Light"/>
              </a:rPr>
              <a:t>della</a:t>
            </a:r>
            <a:r>
              <a:rPr lang="en-US" sz="1899" spc="-11" dirty="0" smtClean="0">
                <a:solidFill>
                  <a:srgbClr val="494949"/>
                </a:solidFill>
                <a:latin typeface="Montserrat Light"/>
                <a:ea typeface="Montserrat Light"/>
                <a:cs typeface="Montserrat Light"/>
                <a:sym typeface="Montserrat Light"/>
              </a:rPr>
              <a:t> </a:t>
            </a:r>
            <a:r>
              <a:rPr lang="en-US" sz="1899" spc="-11" dirty="0" err="1" smtClean="0">
                <a:solidFill>
                  <a:srgbClr val="494949"/>
                </a:solidFill>
                <a:latin typeface="Montserrat Light"/>
                <a:ea typeface="Montserrat Light"/>
                <a:cs typeface="Montserrat Light"/>
                <a:sym typeface="Montserrat Light"/>
              </a:rPr>
              <a:t>struttura</a:t>
            </a:r>
            <a:r>
              <a:rPr lang="en-US" sz="1899" spc="-11" dirty="0" smtClean="0">
                <a:solidFill>
                  <a:srgbClr val="494949"/>
                </a:solidFill>
                <a:latin typeface="Montserrat Light"/>
                <a:ea typeface="Montserrat Light"/>
                <a:cs typeface="Montserrat Light"/>
                <a:sym typeface="Montserrat Light"/>
              </a:rPr>
              <a:t>/</a:t>
            </a:r>
            <a:r>
              <a:rPr lang="en-US" sz="1899" spc="-11" dirty="0" err="1" smtClean="0">
                <a:solidFill>
                  <a:srgbClr val="494949"/>
                </a:solidFill>
                <a:latin typeface="Montserrat Light"/>
                <a:ea typeface="Montserrat Light"/>
                <a:cs typeface="Montserrat Light"/>
                <a:sym typeface="Montserrat Light"/>
              </a:rPr>
              <a:t>servizio</a:t>
            </a:r>
            <a:r>
              <a:rPr lang="en-US" sz="1899" spc="-11" dirty="0" smtClean="0">
                <a:solidFill>
                  <a:srgbClr val="494949"/>
                </a:solidFill>
                <a:latin typeface="Montserrat Light"/>
                <a:ea typeface="Montserrat Light"/>
                <a:cs typeface="Montserrat Light"/>
                <a:sym typeface="Montserrat Light"/>
              </a:rPr>
              <a:t> in cui opera  e  </a:t>
            </a:r>
            <a:r>
              <a:rPr lang="en-US" sz="1899" spc="-11" dirty="0" err="1">
                <a:solidFill>
                  <a:srgbClr val="494949"/>
                </a:solidFill>
                <a:latin typeface="Montserrat Light"/>
                <a:ea typeface="Montserrat Light"/>
                <a:cs typeface="Montserrat Light"/>
                <a:sym typeface="Montserrat Light"/>
              </a:rPr>
              <a:t>sul</a:t>
            </a:r>
            <a:r>
              <a:rPr lang="en-US" sz="1899" spc="-11" dirty="0">
                <a:solidFill>
                  <a:srgbClr val="494949"/>
                </a:solidFill>
                <a:latin typeface="Montserrat Light"/>
                <a:ea typeface="Montserrat Light"/>
                <a:cs typeface="Montserrat Light"/>
                <a:sym typeface="Montserrat Light"/>
              </a:rPr>
              <a:t> </a:t>
            </a:r>
            <a:r>
              <a:rPr lang="en-US" sz="1899" spc="-11" dirty="0" err="1">
                <a:solidFill>
                  <a:srgbClr val="494949"/>
                </a:solidFill>
                <a:latin typeface="Montserrat Light"/>
                <a:ea typeface="Montserrat Light"/>
                <a:cs typeface="Montserrat Light"/>
                <a:sym typeface="Montserrat Light"/>
              </a:rPr>
              <a:t>territorio</a:t>
            </a:r>
            <a:r>
              <a:rPr lang="en-US" sz="1899" spc="-11" dirty="0">
                <a:solidFill>
                  <a:srgbClr val="494949"/>
                </a:solidFill>
                <a:latin typeface="Montserrat Light"/>
                <a:ea typeface="Montserrat Light"/>
                <a:cs typeface="Montserrat Light"/>
                <a:sym typeface="Montserrat Light"/>
              </a:rPr>
              <a:t>… </a:t>
            </a:r>
          </a:p>
          <a:p>
            <a:pPr algn="l">
              <a:lnSpc>
                <a:spcPts val="2051"/>
              </a:lnSpc>
            </a:pPr>
            <a:r>
              <a:rPr lang="en-US" sz="1899" spc="-11" dirty="0" err="1">
                <a:solidFill>
                  <a:srgbClr val="494949"/>
                </a:solidFill>
                <a:latin typeface="Arimo"/>
                <a:ea typeface="Arimo"/>
                <a:cs typeface="Arimo"/>
                <a:sym typeface="Arimo"/>
              </a:rPr>
              <a:t>svolgendo</a:t>
            </a:r>
            <a:r>
              <a:rPr lang="en-US" sz="1899" spc="-11" dirty="0">
                <a:solidFill>
                  <a:srgbClr val="494949"/>
                </a:solidFill>
                <a:latin typeface="Arimo"/>
                <a:ea typeface="Arimo"/>
                <a:cs typeface="Arimo"/>
                <a:sym typeface="Arimo"/>
              </a:rPr>
              <a:t> un </a:t>
            </a:r>
            <a:r>
              <a:rPr lang="en-US" sz="1899" b="1" u="sng" spc="-11" dirty="0" err="1">
                <a:solidFill>
                  <a:srgbClr val="494949"/>
                </a:solidFill>
                <a:latin typeface="Arimo Bold"/>
                <a:ea typeface="Arimo Bold"/>
                <a:cs typeface="Arimo Bold"/>
                <a:sym typeface="Arimo Bold"/>
              </a:rPr>
              <a:t>ruolo</a:t>
            </a:r>
            <a:r>
              <a:rPr lang="en-US" sz="1899" b="1" u="sng" spc="-11" dirty="0">
                <a:solidFill>
                  <a:srgbClr val="494949"/>
                </a:solidFill>
                <a:latin typeface="Arimo Bold"/>
                <a:ea typeface="Arimo Bold"/>
                <a:cs typeface="Arimo Bold"/>
                <a:sym typeface="Arimo Bold"/>
              </a:rPr>
              <a:t> di </a:t>
            </a:r>
            <a:r>
              <a:rPr lang="en-US" sz="1899" b="1" u="sng" spc="-11" dirty="0" err="1">
                <a:solidFill>
                  <a:srgbClr val="494949"/>
                </a:solidFill>
                <a:latin typeface="Arimo Bold"/>
                <a:ea typeface="Arimo Bold"/>
                <a:cs typeface="Arimo Bold"/>
                <a:sym typeface="Arimo Bold"/>
              </a:rPr>
              <a:t>coordinamento</a:t>
            </a:r>
            <a:r>
              <a:rPr lang="en-US" sz="1899" b="1" u="sng" spc="-11" dirty="0">
                <a:solidFill>
                  <a:srgbClr val="494949"/>
                </a:solidFill>
                <a:latin typeface="Arimo Bold"/>
                <a:ea typeface="Arimo Bold"/>
                <a:cs typeface="Arimo Bold"/>
                <a:sym typeface="Arimo Bold"/>
              </a:rPr>
              <a:t> e </a:t>
            </a:r>
            <a:r>
              <a:rPr lang="en-US" sz="1899" b="1" u="sng" spc="-11" dirty="0" err="1">
                <a:solidFill>
                  <a:srgbClr val="494949"/>
                </a:solidFill>
                <a:latin typeface="Arimo Bold"/>
                <a:ea typeface="Arimo Bold"/>
                <a:cs typeface="Arimo Bold"/>
                <a:sym typeface="Arimo Bold"/>
              </a:rPr>
              <a:t>collaborazione</a:t>
            </a:r>
            <a:r>
              <a:rPr lang="en-US" sz="1899" spc="-11" dirty="0">
                <a:solidFill>
                  <a:srgbClr val="494949"/>
                </a:solidFill>
                <a:latin typeface="Arimo"/>
                <a:ea typeface="Arimo"/>
                <a:cs typeface="Arimo"/>
                <a:sym typeface="Arimo"/>
              </a:rPr>
              <a:t> </a:t>
            </a:r>
            <a:r>
              <a:rPr lang="en-US" sz="1899" spc="-11" dirty="0" err="1">
                <a:solidFill>
                  <a:srgbClr val="494949"/>
                </a:solidFill>
                <a:latin typeface="Arimo"/>
                <a:ea typeface="Arimo"/>
                <a:cs typeface="Arimo"/>
                <a:sym typeface="Arimo"/>
              </a:rPr>
              <a:t>nei</a:t>
            </a:r>
            <a:r>
              <a:rPr lang="en-US" sz="1899" spc="-11" dirty="0">
                <a:solidFill>
                  <a:srgbClr val="494949"/>
                </a:solidFill>
                <a:latin typeface="Arimo"/>
                <a:ea typeface="Arimo"/>
                <a:cs typeface="Arimo"/>
                <a:sym typeface="Arimo"/>
              </a:rPr>
              <a:t> </a:t>
            </a:r>
            <a:r>
              <a:rPr lang="en-US" sz="1899" spc="-11" dirty="0" err="1">
                <a:solidFill>
                  <a:srgbClr val="494949"/>
                </a:solidFill>
                <a:latin typeface="Arimo"/>
                <a:ea typeface="Arimo"/>
                <a:cs typeface="Arimo"/>
                <a:sym typeface="Arimo"/>
              </a:rPr>
              <a:t>processi</a:t>
            </a:r>
            <a:r>
              <a:rPr lang="en-US" sz="1899" spc="-11" dirty="0">
                <a:solidFill>
                  <a:srgbClr val="494949"/>
                </a:solidFill>
                <a:latin typeface="Arimo"/>
                <a:ea typeface="Arimo"/>
                <a:cs typeface="Arimo"/>
                <a:sym typeface="Arimo"/>
              </a:rPr>
              <a:t> in </a:t>
            </a:r>
            <a:r>
              <a:rPr lang="en-US" sz="1899" spc="-11" dirty="0" err="1">
                <a:solidFill>
                  <a:srgbClr val="494949"/>
                </a:solidFill>
                <a:latin typeface="Arimo"/>
                <a:ea typeface="Arimo"/>
                <a:cs typeface="Arimo"/>
                <a:sym typeface="Arimo"/>
              </a:rPr>
              <a:t>ambito</a:t>
            </a:r>
            <a:r>
              <a:rPr lang="en-US" sz="1899" spc="-11" dirty="0">
                <a:solidFill>
                  <a:srgbClr val="494949"/>
                </a:solidFill>
                <a:latin typeface="Arimo"/>
                <a:ea typeface="Arimo"/>
                <a:cs typeface="Arimo"/>
                <a:sym typeface="Arimo"/>
              </a:rPr>
              <a:t> </a:t>
            </a:r>
            <a:r>
              <a:rPr lang="en-US" sz="1899" spc="-11" dirty="0" err="1">
                <a:solidFill>
                  <a:srgbClr val="494949"/>
                </a:solidFill>
                <a:latin typeface="Arimo"/>
                <a:ea typeface="Arimo"/>
                <a:cs typeface="Arimo"/>
                <a:sym typeface="Arimo"/>
              </a:rPr>
              <a:t>sanitario</a:t>
            </a:r>
            <a:r>
              <a:rPr lang="en-US" sz="1899" spc="-11" dirty="0">
                <a:solidFill>
                  <a:srgbClr val="494949"/>
                </a:solidFill>
                <a:latin typeface="Arimo"/>
                <a:ea typeface="Arimo"/>
                <a:cs typeface="Arimo"/>
                <a:sym typeface="Arimo"/>
              </a:rPr>
              <a:t> e socio </a:t>
            </a:r>
            <a:r>
              <a:rPr lang="en-US" sz="1899" spc="-11" dirty="0" err="1">
                <a:solidFill>
                  <a:srgbClr val="494949"/>
                </a:solidFill>
                <a:latin typeface="Arimo"/>
                <a:ea typeface="Arimo"/>
                <a:cs typeface="Arimo"/>
                <a:sym typeface="Arimo"/>
              </a:rPr>
              <a:t>sanitario</a:t>
            </a:r>
            <a:r>
              <a:rPr lang="en-US" sz="1899" spc="-11" dirty="0">
                <a:solidFill>
                  <a:srgbClr val="494949"/>
                </a:solidFill>
                <a:latin typeface="Arimo"/>
                <a:ea typeface="Arimo"/>
                <a:cs typeface="Arimo"/>
                <a:sym typeface="Arimo"/>
              </a:rPr>
              <a:t>, </a:t>
            </a:r>
            <a:r>
              <a:rPr lang="en-US" sz="1899" spc="-11" dirty="0" err="1">
                <a:solidFill>
                  <a:srgbClr val="494949"/>
                </a:solidFill>
                <a:latin typeface="Arimo"/>
                <a:ea typeface="Arimo"/>
                <a:cs typeface="Arimo"/>
                <a:sym typeface="Arimo"/>
              </a:rPr>
              <a:t>facendosi</a:t>
            </a:r>
            <a:r>
              <a:rPr lang="en-US" sz="1899" spc="-11" dirty="0">
                <a:solidFill>
                  <a:srgbClr val="494949"/>
                </a:solidFill>
                <a:latin typeface="Arimo"/>
                <a:ea typeface="Arimo"/>
                <a:cs typeface="Arimo"/>
                <a:sym typeface="Arimo"/>
              </a:rPr>
              <a:t> </a:t>
            </a:r>
            <a:r>
              <a:rPr lang="en-US" sz="1899" b="1" spc="-11" dirty="0" err="1">
                <a:solidFill>
                  <a:srgbClr val="494949"/>
                </a:solidFill>
                <a:latin typeface="Arimo Bold"/>
                <a:ea typeface="Arimo Bold"/>
                <a:cs typeface="Arimo Bold"/>
                <a:sym typeface="Arimo Bold"/>
              </a:rPr>
              <a:t>promotore</a:t>
            </a:r>
            <a:r>
              <a:rPr lang="en-US" sz="1899" b="1" spc="-11" dirty="0">
                <a:solidFill>
                  <a:srgbClr val="494949"/>
                </a:solidFill>
                <a:latin typeface="Arimo Bold"/>
                <a:ea typeface="Arimo Bold"/>
                <a:cs typeface="Arimo Bold"/>
                <a:sym typeface="Arimo Bold"/>
              </a:rPr>
              <a:t> di </a:t>
            </a:r>
            <a:r>
              <a:rPr lang="en-US" sz="1899" b="1" spc="-11" dirty="0" err="1">
                <a:solidFill>
                  <a:srgbClr val="494949"/>
                </a:solidFill>
                <a:latin typeface="Arimo Bold"/>
                <a:ea typeface="Arimo Bold"/>
                <a:cs typeface="Arimo Bold"/>
                <a:sym typeface="Arimo Bold"/>
              </a:rPr>
              <a:t>strategie</a:t>
            </a:r>
            <a:r>
              <a:rPr lang="en-US" sz="1899" b="1" spc="-11" dirty="0">
                <a:solidFill>
                  <a:srgbClr val="494949"/>
                </a:solidFill>
                <a:latin typeface="Arimo Bold"/>
                <a:ea typeface="Arimo Bold"/>
                <a:cs typeface="Arimo Bold"/>
                <a:sym typeface="Arimo Bold"/>
              </a:rPr>
              <a:t> di </a:t>
            </a:r>
            <a:r>
              <a:rPr lang="en-US" sz="1899" b="1" spc="-11" dirty="0" err="1">
                <a:solidFill>
                  <a:srgbClr val="494949"/>
                </a:solidFill>
                <a:latin typeface="Arimo Bold"/>
                <a:ea typeface="Arimo Bold"/>
                <a:cs typeface="Arimo Bold"/>
                <a:sym typeface="Arimo Bold"/>
              </a:rPr>
              <a:t>razionalizzazione</a:t>
            </a:r>
            <a:r>
              <a:rPr lang="en-US" sz="1899" b="1" spc="-11" dirty="0">
                <a:solidFill>
                  <a:srgbClr val="494949"/>
                </a:solidFill>
                <a:latin typeface="Arimo Bold"/>
                <a:ea typeface="Arimo Bold"/>
                <a:cs typeface="Arimo Bold"/>
                <a:sym typeface="Arimo Bold"/>
              </a:rPr>
              <a:t> </a:t>
            </a:r>
            <a:r>
              <a:rPr lang="en-US" sz="1899" b="1" spc="-11" dirty="0" err="1">
                <a:solidFill>
                  <a:srgbClr val="494949"/>
                </a:solidFill>
                <a:latin typeface="Arimo Bold"/>
                <a:ea typeface="Arimo Bold"/>
                <a:cs typeface="Arimo Bold"/>
                <a:sym typeface="Arimo Bold"/>
              </a:rPr>
              <a:t>ed</a:t>
            </a:r>
            <a:r>
              <a:rPr lang="en-US" sz="1899" b="1" spc="-11" dirty="0">
                <a:solidFill>
                  <a:srgbClr val="494949"/>
                </a:solidFill>
                <a:latin typeface="Arimo Bold"/>
                <a:ea typeface="Arimo Bold"/>
                <a:cs typeface="Arimo Bold"/>
                <a:sym typeface="Arimo Bold"/>
              </a:rPr>
              <a:t> </a:t>
            </a:r>
            <a:r>
              <a:rPr lang="en-US" sz="1899" b="1" spc="-11" dirty="0" err="1">
                <a:solidFill>
                  <a:srgbClr val="494949"/>
                </a:solidFill>
                <a:latin typeface="Arimo Bold"/>
                <a:ea typeface="Arimo Bold"/>
                <a:cs typeface="Arimo Bold"/>
                <a:sym typeface="Arimo Bold"/>
              </a:rPr>
              <a:t>integrazione</a:t>
            </a:r>
            <a:r>
              <a:rPr lang="en-US" sz="1899" b="1" spc="-11" dirty="0">
                <a:solidFill>
                  <a:srgbClr val="494949"/>
                </a:solidFill>
                <a:latin typeface="Arimo Bold"/>
                <a:ea typeface="Arimo Bold"/>
                <a:cs typeface="Arimo Bold"/>
                <a:sym typeface="Arimo Bold"/>
              </a:rPr>
              <a:t> </a:t>
            </a:r>
            <a:r>
              <a:rPr lang="en-US" sz="1899" b="1" spc="-11" dirty="0" err="1">
                <a:solidFill>
                  <a:srgbClr val="494949"/>
                </a:solidFill>
                <a:latin typeface="Arimo Bold"/>
                <a:ea typeface="Arimo Bold"/>
                <a:cs typeface="Arimo Bold"/>
                <a:sym typeface="Arimo Bold"/>
              </a:rPr>
              <a:t>fra</a:t>
            </a:r>
            <a:r>
              <a:rPr lang="en-US" sz="1899" b="1" spc="-11" dirty="0">
                <a:solidFill>
                  <a:srgbClr val="494949"/>
                </a:solidFill>
                <a:latin typeface="Arimo Bold"/>
                <a:ea typeface="Arimo Bold"/>
                <a:cs typeface="Arimo Bold"/>
                <a:sym typeface="Arimo Bold"/>
              </a:rPr>
              <a:t> </a:t>
            </a:r>
            <a:r>
              <a:rPr lang="en-US" sz="1899" b="1" spc="-11" dirty="0" err="1">
                <a:solidFill>
                  <a:srgbClr val="494949"/>
                </a:solidFill>
                <a:latin typeface="Arimo Bold"/>
                <a:ea typeface="Arimo Bold"/>
                <a:cs typeface="Arimo Bold"/>
                <a:sym typeface="Arimo Bold"/>
              </a:rPr>
              <a:t>il</a:t>
            </a:r>
            <a:r>
              <a:rPr lang="en-US" sz="1899" b="1" spc="-11" dirty="0">
                <a:solidFill>
                  <a:srgbClr val="494949"/>
                </a:solidFill>
                <a:latin typeface="Arimo Bold"/>
                <a:ea typeface="Arimo Bold"/>
                <a:cs typeface="Arimo Bold"/>
                <a:sym typeface="Arimo Bold"/>
              </a:rPr>
              <a:t> </a:t>
            </a:r>
            <a:r>
              <a:rPr lang="en-US" sz="1899" b="1" spc="-11" dirty="0" err="1">
                <a:solidFill>
                  <a:srgbClr val="494949"/>
                </a:solidFill>
                <a:latin typeface="Arimo Bold"/>
                <a:ea typeface="Arimo Bold"/>
                <a:cs typeface="Arimo Bold"/>
                <a:sym typeface="Arimo Bold"/>
              </a:rPr>
              <a:t>sistema</a:t>
            </a:r>
            <a:r>
              <a:rPr lang="en-US" sz="1899" b="1" spc="-11" dirty="0">
                <a:solidFill>
                  <a:srgbClr val="494949"/>
                </a:solidFill>
                <a:latin typeface="Arimo Bold"/>
                <a:ea typeface="Arimo Bold"/>
                <a:cs typeface="Arimo Bold"/>
                <a:sym typeface="Arimo Bold"/>
              </a:rPr>
              <a:t> </a:t>
            </a:r>
            <a:r>
              <a:rPr lang="en-US" sz="1899" b="1" spc="-11" dirty="0" err="1">
                <a:solidFill>
                  <a:srgbClr val="494949"/>
                </a:solidFill>
                <a:latin typeface="Arimo Bold"/>
                <a:ea typeface="Arimo Bold"/>
                <a:cs typeface="Arimo Bold"/>
                <a:sym typeface="Arimo Bold"/>
              </a:rPr>
              <a:t>sanitario</a:t>
            </a:r>
            <a:r>
              <a:rPr lang="en-US" sz="1899" b="1" spc="-11" dirty="0">
                <a:solidFill>
                  <a:srgbClr val="494949"/>
                </a:solidFill>
                <a:latin typeface="Arimo Bold"/>
                <a:ea typeface="Arimo Bold"/>
                <a:cs typeface="Arimo Bold"/>
                <a:sym typeface="Arimo Bold"/>
              </a:rPr>
              <a:t> e </a:t>
            </a:r>
            <a:r>
              <a:rPr lang="en-US" sz="1899" b="1" spc="-11" dirty="0" err="1">
                <a:solidFill>
                  <a:srgbClr val="494949"/>
                </a:solidFill>
                <a:latin typeface="Arimo Bold"/>
                <a:ea typeface="Arimo Bold"/>
                <a:cs typeface="Arimo Bold"/>
                <a:sym typeface="Arimo Bold"/>
              </a:rPr>
              <a:t>sociale</a:t>
            </a:r>
            <a:r>
              <a:rPr lang="en-US" sz="1899" b="1" spc="-11" dirty="0">
                <a:solidFill>
                  <a:srgbClr val="494949"/>
                </a:solidFill>
                <a:latin typeface="Arimo Bold"/>
                <a:ea typeface="Arimo Bold"/>
                <a:cs typeface="Arimo Bold"/>
                <a:sym typeface="Arimo Bold"/>
              </a:rPr>
              <a:t>.</a:t>
            </a:r>
          </a:p>
        </p:txBody>
      </p:sp>
      <p:sp>
        <p:nvSpPr>
          <p:cNvPr id="3" name="TextBox 3"/>
          <p:cNvSpPr txBox="1"/>
          <p:nvPr/>
        </p:nvSpPr>
        <p:spPr>
          <a:xfrm>
            <a:off x="1116101" y="4290557"/>
            <a:ext cx="6626208" cy="798388"/>
          </a:xfrm>
          <a:prstGeom prst="rect">
            <a:avLst/>
          </a:prstGeom>
        </p:spPr>
        <p:txBody>
          <a:bodyPr lIns="0" tIns="0" rIns="0" bIns="0" rtlCol="0" anchor="t">
            <a:spAutoFit/>
          </a:bodyPr>
          <a:lstStyle/>
          <a:p>
            <a:pPr algn="l">
              <a:lnSpc>
                <a:spcPts val="2051"/>
              </a:lnSpc>
            </a:pPr>
            <a:r>
              <a:rPr lang="en-US" sz="1899" b="1" i="1" spc="17">
                <a:solidFill>
                  <a:srgbClr val="C00000"/>
                </a:solidFill>
                <a:latin typeface="Arimo Bold Italics"/>
                <a:ea typeface="Arimo Bold Italics"/>
                <a:cs typeface="Arimo Bold Italics"/>
                <a:sym typeface="Arimo Bold Italics"/>
              </a:rPr>
              <a:t>Integrazione socio sanitaria in un’ottica di raccordo, in forma continuativa con i servizi del sistema salute e dei servizi sociali e sanitari del territorio. </a:t>
            </a:r>
          </a:p>
        </p:txBody>
      </p:sp>
      <p:grpSp>
        <p:nvGrpSpPr>
          <p:cNvPr id="4" name="Group 4"/>
          <p:cNvGrpSpPr/>
          <p:nvPr/>
        </p:nvGrpSpPr>
        <p:grpSpPr>
          <a:xfrm rot="5619565">
            <a:off x="4647176" y="3261403"/>
            <a:ext cx="7087524" cy="6644554"/>
            <a:chOff x="0" y="0"/>
            <a:chExt cx="9450032" cy="8859405"/>
          </a:xfrm>
        </p:grpSpPr>
        <p:sp>
          <p:nvSpPr>
            <p:cNvPr id="5" name="Freeform 5"/>
            <p:cNvSpPr/>
            <p:nvPr/>
          </p:nvSpPr>
          <p:spPr>
            <a:xfrm>
              <a:off x="0" y="0"/>
              <a:ext cx="9450070" cy="8859393"/>
            </a:xfrm>
            <a:custGeom>
              <a:avLst/>
              <a:gdLst/>
              <a:ahLst/>
              <a:cxnLst/>
              <a:rect l="l" t="t" r="r" b="b"/>
              <a:pathLst>
                <a:path w="9450070" h="8859393">
                  <a:moveTo>
                    <a:pt x="0" y="0"/>
                  </a:moveTo>
                  <a:lnTo>
                    <a:pt x="9450070" y="0"/>
                  </a:lnTo>
                  <a:lnTo>
                    <a:pt x="9450070" y="8859393"/>
                  </a:lnTo>
                  <a:lnTo>
                    <a:pt x="0" y="8859393"/>
                  </a:lnTo>
                  <a:lnTo>
                    <a:pt x="0" y="0"/>
                  </a:lnTo>
                  <a:close/>
                </a:path>
              </a:pathLst>
            </a:custGeom>
            <a:blipFill>
              <a:blip r:embed="rId2"/>
              <a:stretch>
                <a:fillRect t="-17" b="-17"/>
              </a:stretch>
            </a:blipFill>
          </p:spPr>
        </p:sp>
      </p:grpSp>
      <p:sp>
        <p:nvSpPr>
          <p:cNvPr id="6" name="Freeform 6"/>
          <p:cNvSpPr/>
          <p:nvPr/>
        </p:nvSpPr>
        <p:spPr>
          <a:xfrm>
            <a:off x="5323045" y="4501375"/>
            <a:ext cx="4340120" cy="2424624"/>
          </a:xfrm>
          <a:custGeom>
            <a:avLst/>
            <a:gdLst/>
            <a:ahLst/>
            <a:cxnLst/>
            <a:rect l="l" t="t" r="r" b="b"/>
            <a:pathLst>
              <a:path w="4340120" h="2424624">
                <a:moveTo>
                  <a:pt x="0" y="0"/>
                </a:moveTo>
                <a:lnTo>
                  <a:pt x="4340120" y="0"/>
                </a:lnTo>
                <a:lnTo>
                  <a:pt x="4340120" y="2424623"/>
                </a:lnTo>
                <a:lnTo>
                  <a:pt x="0" y="24246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rot="-948020">
            <a:off x="5700445" y="5142108"/>
            <a:ext cx="3415740" cy="1033175"/>
          </a:xfrm>
          <a:prstGeom prst="rect">
            <a:avLst/>
          </a:prstGeom>
        </p:spPr>
        <p:txBody>
          <a:bodyPr lIns="0" tIns="0" rIns="0" bIns="0" rtlCol="0" anchor="t">
            <a:spAutoFit/>
          </a:bodyPr>
          <a:lstStyle/>
          <a:p>
            <a:pPr algn="ctr">
              <a:lnSpc>
                <a:spcPts val="7788"/>
              </a:lnSpc>
            </a:pPr>
            <a:r>
              <a:rPr lang="en-US" sz="5563">
                <a:solidFill>
                  <a:srgbClr val="64635D"/>
                </a:solidFill>
                <a:latin typeface="Archivo Black"/>
                <a:ea typeface="Archivo Black"/>
                <a:cs typeface="Archivo Black"/>
                <a:sym typeface="Archivo Black"/>
              </a:rPr>
              <a:t>FRAGILE</a:t>
            </a:r>
          </a:p>
        </p:txBody>
      </p:sp>
      <p:grpSp>
        <p:nvGrpSpPr>
          <p:cNvPr id="8" name="Group 8"/>
          <p:cNvGrpSpPr/>
          <p:nvPr/>
        </p:nvGrpSpPr>
        <p:grpSpPr>
          <a:xfrm rot="4777645">
            <a:off x="-1905931" y="-1977193"/>
            <a:ext cx="4431928" cy="4154933"/>
            <a:chOff x="0" y="0"/>
            <a:chExt cx="5909237" cy="5539911"/>
          </a:xfrm>
        </p:grpSpPr>
        <p:sp>
          <p:nvSpPr>
            <p:cNvPr id="9" name="Freeform 9"/>
            <p:cNvSpPr/>
            <p:nvPr/>
          </p:nvSpPr>
          <p:spPr>
            <a:xfrm>
              <a:off x="0" y="0"/>
              <a:ext cx="5909183" cy="5539867"/>
            </a:xfrm>
            <a:custGeom>
              <a:avLst/>
              <a:gdLst/>
              <a:ahLst/>
              <a:cxnLst/>
              <a:rect l="l" t="t" r="r" b="b"/>
              <a:pathLst>
                <a:path w="5909183" h="5539867">
                  <a:moveTo>
                    <a:pt x="0" y="0"/>
                  </a:moveTo>
                  <a:lnTo>
                    <a:pt x="5909183" y="0"/>
                  </a:lnTo>
                  <a:lnTo>
                    <a:pt x="5909183" y="5539867"/>
                  </a:lnTo>
                  <a:lnTo>
                    <a:pt x="0" y="5539867"/>
                  </a:lnTo>
                  <a:lnTo>
                    <a:pt x="0" y="0"/>
                  </a:lnTo>
                  <a:close/>
                </a:path>
              </a:pathLst>
            </a:custGeom>
            <a:blipFill>
              <a:blip r:embed="rId2"/>
              <a:stretch>
                <a:fillRect t="-17" b="-18"/>
              </a:stretch>
            </a:blipFill>
          </p:spPr>
        </p:sp>
      </p:grpSp>
      <p:sp>
        <p:nvSpPr>
          <p:cNvPr id="10" name="TextBox 10"/>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835493" y="1371423"/>
            <a:ext cx="6929588" cy="1117854"/>
          </a:xfrm>
          <a:prstGeom prst="rect">
            <a:avLst/>
          </a:prstGeom>
        </p:spPr>
        <p:txBody>
          <a:bodyPr lIns="0" tIns="0" rIns="0" bIns="0" rtlCol="0" anchor="t">
            <a:spAutoFit/>
          </a:bodyPr>
          <a:lstStyle/>
          <a:p>
            <a:pPr algn="just">
              <a:lnSpc>
                <a:spcPts val="2268"/>
              </a:lnSpc>
            </a:pPr>
            <a:r>
              <a:rPr lang="en-US" sz="2100" spc="-12">
                <a:solidFill>
                  <a:srgbClr val="000000"/>
                </a:solidFill>
                <a:latin typeface="Montserrat Light"/>
                <a:ea typeface="Montserrat Light"/>
                <a:cs typeface="Montserrat Light"/>
                <a:sym typeface="Montserrat Light"/>
              </a:rPr>
              <a:t>la Regione Piemonte e’ stata una delle Regioni virtuose, il </a:t>
            </a:r>
            <a:r>
              <a:rPr lang="en-US" sz="2100" b="1" spc="-12">
                <a:solidFill>
                  <a:srgbClr val="FF0000"/>
                </a:solidFill>
                <a:latin typeface="Montserrat Bold"/>
                <a:ea typeface="Montserrat Bold"/>
                <a:cs typeface="Montserrat Bold"/>
                <a:sym typeface="Montserrat Bold"/>
              </a:rPr>
              <a:t>Servizio Sociale Aziendale Professionale </a:t>
            </a:r>
            <a:r>
              <a:rPr lang="en-US" sz="2100" spc="-12">
                <a:solidFill>
                  <a:srgbClr val="000000"/>
                </a:solidFill>
                <a:latin typeface="Montserrat Light"/>
                <a:ea typeface="Montserrat Light"/>
                <a:cs typeface="Montserrat Light"/>
                <a:sym typeface="Montserrat Light"/>
              </a:rPr>
              <a:t>è stato attivato nel 2009 con la DGR 50, anticipando il documento del Ministero della Salute del 2010.</a:t>
            </a:r>
          </a:p>
        </p:txBody>
      </p:sp>
      <p:sp>
        <p:nvSpPr>
          <p:cNvPr id="3" name="TextBox 3"/>
          <p:cNvSpPr txBox="1"/>
          <p:nvPr/>
        </p:nvSpPr>
        <p:spPr>
          <a:xfrm>
            <a:off x="2209344" y="2714789"/>
            <a:ext cx="6555737" cy="2260854"/>
          </a:xfrm>
          <a:prstGeom prst="rect">
            <a:avLst/>
          </a:prstGeom>
        </p:spPr>
        <p:txBody>
          <a:bodyPr lIns="0" tIns="0" rIns="0" bIns="0" rtlCol="0" anchor="t">
            <a:spAutoFit/>
          </a:bodyPr>
          <a:lstStyle/>
          <a:p>
            <a:pPr algn="r">
              <a:lnSpc>
                <a:spcPts val="2268"/>
              </a:lnSpc>
            </a:pPr>
            <a:r>
              <a:rPr lang="en-US" sz="2100" b="1" spc="18">
                <a:solidFill>
                  <a:srgbClr val="AFABAB"/>
                </a:solidFill>
                <a:latin typeface="Montserrat Bold"/>
                <a:ea typeface="Montserrat Bold"/>
                <a:cs typeface="Montserrat Bold"/>
                <a:sym typeface="Montserrat Bold"/>
              </a:rPr>
              <a:t> </a:t>
            </a:r>
            <a:r>
              <a:rPr lang="en-US" sz="2100" spc="18">
                <a:solidFill>
                  <a:srgbClr val="FF0000"/>
                </a:solidFill>
                <a:latin typeface="Montserrat"/>
                <a:ea typeface="Montserrat"/>
                <a:cs typeface="Montserrat"/>
                <a:sym typeface="Montserrat"/>
              </a:rPr>
              <a:t>Voglio ricordare e ringraziare le  colleghe Assistenti Sociali che lavoravano prevalentemente nei Presidi Ospedalieri regionali e precisamente</a:t>
            </a:r>
            <a:r>
              <a:rPr lang="en-US" sz="2100" b="1" spc="18">
                <a:solidFill>
                  <a:srgbClr val="FF0000"/>
                </a:solidFill>
                <a:latin typeface="Montserrat Bold"/>
                <a:ea typeface="Montserrat Bold"/>
                <a:cs typeface="Montserrat Bold"/>
                <a:sym typeface="Montserrat Bold"/>
              </a:rPr>
              <a:t> </a:t>
            </a:r>
          </a:p>
          <a:p>
            <a:pPr algn="r">
              <a:lnSpc>
                <a:spcPts val="2268"/>
              </a:lnSpc>
            </a:pPr>
            <a:r>
              <a:rPr lang="en-US" sz="2100" b="1" spc="19">
                <a:solidFill>
                  <a:srgbClr val="FF0000"/>
                </a:solidFill>
                <a:latin typeface="Arimo Bold"/>
                <a:ea typeface="Arimo Bold"/>
                <a:cs typeface="Arimo Bold"/>
                <a:sym typeface="Arimo Bold"/>
              </a:rPr>
              <a:t>Dott.ssa Clara Garesio, Dott.ssa Patrizia Martinoli e Dott.ssa Anna Veglia che insieme hanno creato le basi e le condizioni e dato l’avvio a questo lungo cammino.</a:t>
            </a:r>
          </a:p>
        </p:txBody>
      </p:sp>
      <p:grpSp>
        <p:nvGrpSpPr>
          <p:cNvPr id="4" name="Group 4"/>
          <p:cNvGrpSpPr/>
          <p:nvPr/>
        </p:nvGrpSpPr>
        <p:grpSpPr>
          <a:xfrm rot="688663">
            <a:off x="-2991133" y="1962034"/>
            <a:ext cx="7187795" cy="6738558"/>
            <a:chOff x="0" y="0"/>
            <a:chExt cx="9583727" cy="8984744"/>
          </a:xfrm>
        </p:grpSpPr>
        <p:sp>
          <p:nvSpPr>
            <p:cNvPr id="5" name="Freeform 5"/>
            <p:cNvSpPr/>
            <p:nvPr/>
          </p:nvSpPr>
          <p:spPr>
            <a:xfrm>
              <a:off x="0" y="0"/>
              <a:ext cx="9583674" cy="8984742"/>
            </a:xfrm>
            <a:custGeom>
              <a:avLst/>
              <a:gdLst/>
              <a:ahLst/>
              <a:cxnLst/>
              <a:rect l="l" t="t" r="r" b="b"/>
              <a:pathLst>
                <a:path w="9583674" h="8984742">
                  <a:moveTo>
                    <a:pt x="0" y="0"/>
                  </a:moveTo>
                  <a:lnTo>
                    <a:pt x="9583674" y="0"/>
                  </a:lnTo>
                  <a:lnTo>
                    <a:pt x="9583674" y="8984742"/>
                  </a:lnTo>
                  <a:lnTo>
                    <a:pt x="0" y="8984742"/>
                  </a:lnTo>
                  <a:lnTo>
                    <a:pt x="0" y="0"/>
                  </a:lnTo>
                  <a:close/>
                </a:path>
              </a:pathLst>
            </a:custGeom>
            <a:blipFill>
              <a:blip r:embed="rId2"/>
              <a:stretch>
                <a:fillRect t="-17" b="-17"/>
              </a:stretch>
            </a:blipFill>
          </p:spPr>
        </p:sp>
      </p:grpSp>
      <p:sp>
        <p:nvSpPr>
          <p:cNvPr id="6" name="TextBox 6"/>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219200" y="1208663"/>
            <a:ext cx="7315200" cy="4876800"/>
            <a:chOff x="0" y="0"/>
            <a:chExt cx="9753600" cy="6502400"/>
          </a:xfrm>
        </p:grpSpPr>
        <p:sp>
          <p:nvSpPr>
            <p:cNvPr id="3" name="Freeform 3"/>
            <p:cNvSpPr/>
            <p:nvPr/>
          </p:nvSpPr>
          <p:spPr>
            <a:xfrm>
              <a:off x="0" y="0"/>
              <a:ext cx="9753600" cy="6502400"/>
            </a:xfrm>
            <a:custGeom>
              <a:avLst/>
              <a:gdLst/>
              <a:ahLst/>
              <a:cxnLst/>
              <a:rect l="l" t="t" r="r" b="b"/>
              <a:pathLst>
                <a:path w="9753600" h="6502400">
                  <a:moveTo>
                    <a:pt x="0" y="0"/>
                  </a:moveTo>
                  <a:lnTo>
                    <a:pt x="9753600" y="0"/>
                  </a:lnTo>
                  <a:lnTo>
                    <a:pt x="9753600" y="6502400"/>
                  </a:lnTo>
                  <a:lnTo>
                    <a:pt x="0" y="6502400"/>
                  </a:lnTo>
                  <a:lnTo>
                    <a:pt x="0" y="0"/>
                  </a:lnTo>
                  <a:close/>
                </a:path>
              </a:pathLst>
            </a:custGeom>
            <a:blipFill>
              <a:blip r:embed="rId2"/>
              <a:stretch>
                <a:fillRect/>
              </a:stretch>
            </a:blipFill>
          </p:spPr>
        </p:sp>
      </p:grpSp>
      <p:sp>
        <p:nvSpPr>
          <p:cNvPr id="4" name="TextBox 4"/>
          <p:cNvSpPr txBox="1"/>
          <p:nvPr/>
        </p:nvSpPr>
        <p:spPr>
          <a:xfrm>
            <a:off x="5244996" y="1085850"/>
            <a:ext cx="4046915" cy="5590505"/>
          </a:xfrm>
          <a:prstGeom prst="rect">
            <a:avLst/>
          </a:prstGeom>
        </p:spPr>
        <p:txBody>
          <a:bodyPr lIns="0" tIns="0" rIns="0" bIns="0" rtlCol="0" anchor="t">
            <a:spAutoFit/>
          </a:bodyPr>
          <a:lstStyle/>
          <a:p>
            <a:pPr algn="r">
              <a:lnSpc>
                <a:spcPts val="2279"/>
              </a:lnSpc>
            </a:pPr>
            <a:r>
              <a:rPr lang="en-US" sz="1899">
                <a:solidFill>
                  <a:srgbClr val="64635D"/>
                </a:solidFill>
                <a:latin typeface="Montserrat"/>
                <a:ea typeface="Montserrat"/>
                <a:cs typeface="Montserrat"/>
                <a:sym typeface="Montserrat"/>
              </a:rPr>
              <a:t> Con la </a:t>
            </a:r>
            <a:r>
              <a:rPr lang="en-US" sz="1899">
                <a:solidFill>
                  <a:srgbClr val="FF0000"/>
                </a:solidFill>
                <a:latin typeface="Montserrat"/>
                <a:ea typeface="Montserrat"/>
                <a:cs typeface="Montserrat"/>
                <a:sym typeface="Montserrat"/>
              </a:rPr>
              <a:t>DGR 50 del 2009  </a:t>
            </a:r>
            <a:r>
              <a:rPr lang="en-US" sz="1899">
                <a:solidFill>
                  <a:srgbClr val="64635D"/>
                </a:solidFill>
                <a:latin typeface="Montserrat"/>
                <a:ea typeface="Montserrat"/>
                <a:cs typeface="Montserrat"/>
                <a:sym typeface="Montserrat"/>
              </a:rPr>
              <a:t>La Regione Piemonte aveva delineato un modello organizzativo di Servizio Sociale Aziendale, ritenendo necessario tale servizio.</a:t>
            </a:r>
          </a:p>
          <a:p>
            <a:pPr algn="r">
              <a:lnSpc>
                <a:spcPts val="2279"/>
              </a:lnSpc>
            </a:pPr>
            <a:r>
              <a:rPr lang="en-US" sz="1899">
                <a:solidFill>
                  <a:srgbClr val="64635D"/>
                </a:solidFill>
                <a:latin typeface="Montserrat"/>
                <a:ea typeface="Montserrat"/>
                <a:cs typeface="Montserrat"/>
                <a:sym typeface="Montserrat"/>
              </a:rPr>
              <a:t> Indicando un </a:t>
            </a:r>
            <a:r>
              <a:rPr lang="en-US" sz="1899">
                <a:solidFill>
                  <a:srgbClr val="FF0000"/>
                </a:solidFill>
                <a:latin typeface="Montserrat"/>
                <a:ea typeface="Montserrat"/>
                <a:cs typeface="Montserrat"/>
                <a:sym typeface="Montserrat"/>
              </a:rPr>
              <a:t>modello organizzativo, flessibile </a:t>
            </a:r>
            <a:r>
              <a:rPr lang="en-US" sz="1899">
                <a:solidFill>
                  <a:srgbClr val="64635D"/>
                </a:solidFill>
                <a:latin typeface="Montserrat"/>
                <a:ea typeface="Montserrat"/>
                <a:cs typeface="Montserrat"/>
                <a:sym typeface="Montserrat"/>
              </a:rPr>
              <a:t>e rispondente ai diversi contesti organizzativi gestito da un Responsabile, non un Dirigente  (con titolo di AS). </a:t>
            </a:r>
          </a:p>
          <a:p>
            <a:pPr algn="r">
              <a:lnSpc>
                <a:spcPts val="2279"/>
              </a:lnSpc>
            </a:pPr>
            <a:r>
              <a:rPr lang="en-US" sz="1899">
                <a:solidFill>
                  <a:srgbClr val="64635D"/>
                </a:solidFill>
                <a:latin typeface="Montserrat"/>
                <a:ea typeface="Montserrat"/>
                <a:cs typeface="Montserrat"/>
                <a:sym typeface="Montserrat"/>
              </a:rPr>
              <a:t>Nel 2009 la Regione Piemonte aveva</a:t>
            </a:r>
            <a:r>
              <a:rPr lang="en-US" sz="1899">
                <a:solidFill>
                  <a:srgbClr val="000000"/>
                </a:solidFill>
                <a:latin typeface="Montserrat"/>
                <a:ea typeface="Montserrat"/>
                <a:cs typeface="Montserrat"/>
                <a:sym typeface="Montserrat"/>
              </a:rPr>
              <a:t> </a:t>
            </a:r>
            <a:r>
              <a:rPr lang="en-US" sz="1899">
                <a:solidFill>
                  <a:srgbClr val="FF0000"/>
                </a:solidFill>
                <a:latin typeface="Montserrat"/>
                <a:ea typeface="Montserrat"/>
                <a:cs typeface="Montserrat"/>
                <a:sym typeface="Montserrat"/>
              </a:rPr>
              <a:t>invitato</a:t>
            </a:r>
            <a:r>
              <a:rPr lang="en-US" sz="1899">
                <a:solidFill>
                  <a:srgbClr val="000000"/>
                </a:solidFill>
                <a:latin typeface="Montserrat"/>
                <a:ea typeface="Montserrat"/>
                <a:cs typeface="Montserrat"/>
                <a:sym typeface="Montserrat"/>
              </a:rPr>
              <a:t> </a:t>
            </a:r>
            <a:r>
              <a:rPr lang="en-US" sz="1899">
                <a:solidFill>
                  <a:srgbClr val="64635D"/>
                </a:solidFill>
                <a:latin typeface="Montserrat"/>
                <a:ea typeface="Montserrat"/>
                <a:cs typeface="Montserrat"/>
                <a:sym typeface="Montserrat"/>
              </a:rPr>
              <a:t>le Direzioni Generali delle ASR ad attivare il Servizio e aveva loro richiesto un nominativo di Responsabile/Referente del servizio.</a:t>
            </a:r>
          </a:p>
        </p:txBody>
      </p:sp>
      <p:grpSp>
        <p:nvGrpSpPr>
          <p:cNvPr id="5" name="Group 5"/>
          <p:cNvGrpSpPr/>
          <p:nvPr/>
        </p:nvGrpSpPr>
        <p:grpSpPr>
          <a:xfrm rot="-10800000">
            <a:off x="7268453" y="6172200"/>
            <a:ext cx="3939064" cy="5374336"/>
            <a:chOff x="0" y="0"/>
            <a:chExt cx="5252085" cy="7165781"/>
          </a:xfrm>
        </p:grpSpPr>
        <p:sp>
          <p:nvSpPr>
            <p:cNvPr id="6" name="Freeform 6"/>
            <p:cNvSpPr/>
            <p:nvPr/>
          </p:nvSpPr>
          <p:spPr>
            <a:xfrm>
              <a:off x="0" y="0"/>
              <a:ext cx="5252085" cy="7165721"/>
            </a:xfrm>
            <a:custGeom>
              <a:avLst/>
              <a:gdLst/>
              <a:ahLst/>
              <a:cxnLst/>
              <a:rect l="l" t="t" r="r" b="b"/>
              <a:pathLst>
                <a:path w="5252085" h="7165721">
                  <a:moveTo>
                    <a:pt x="0" y="0"/>
                  </a:moveTo>
                  <a:lnTo>
                    <a:pt x="5252085" y="0"/>
                  </a:lnTo>
                  <a:lnTo>
                    <a:pt x="5252085" y="7165721"/>
                  </a:lnTo>
                  <a:lnTo>
                    <a:pt x="0" y="7165721"/>
                  </a:lnTo>
                  <a:lnTo>
                    <a:pt x="0" y="0"/>
                  </a:lnTo>
                  <a:close/>
                </a:path>
              </a:pathLst>
            </a:custGeom>
            <a:blipFill>
              <a:blip r:embed="rId3"/>
              <a:stretch>
                <a:fillRect t="-63" b="-63"/>
              </a:stretch>
            </a:blipFill>
          </p:spPr>
        </p:sp>
      </p:grpSp>
      <p:sp>
        <p:nvSpPr>
          <p:cNvPr id="7" name="TextBox 7"/>
          <p:cNvSpPr txBox="1"/>
          <p:nvPr/>
        </p:nvSpPr>
        <p:spPr>
          <a:xfrm>
            <a:off x="3322320" y="6965316"/>
            <a:ext cx="3108960" cy="238125"/>
          </a:xfrm>
          <a:prstGeom prst="rect">
            <a:avLst/>
          </a:prstGeom>
        </p:spPr>
        <p:txBody>
          <a:bodyPr lIns="0" tIns="0" rIns="0" bIns="0" rtlCol="0" anchor="t">
            <a:spAutoFit/>
          </a:bodyPr>
          <a:lstStyle/>
          <a:p>
            <a:pPr algn="ctr">
              <a:lnSpc>
                <a:spcPts val="1680"/>
              </a:lnSpc>
            </a:pPr>
            <a:r>
              <a:rPr lang="en-US" sz="1399" spc="13">
                <a:solidFill>
                  <a:srgbClr val="FFF6ED"/>
                </a:solidFill>
                <a:latin typeface="Arial"/>
                <a:ea typeface="Arial"/>
                <a:cs typeface="Arial"/>
                <a:sym typeface="Arial"/>
              </a:rPr>
              <a:t>Dott.ssa Lor</a:t>
            </a:r>
            <a:r>
              <a:rPr lang="en-US" sz="1399" spc="13">
                <a:solidFill>
                  <a:srgbClr val="494949"/>
                </a:solidFill>
                <a:latin typeface="Arial"/>
                <a:ea typeface="Arial"/>
                <a:cs typeface="Arial"/>
                <a:sym typeface="Arial"/>
              </a:rPr>
              <a:t>ella Perugini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rot="9395146">
            <a:off x="4330378" y="3791461"/>
            <a:ext cx="7328117" cy="6347981"/>
            <a:chOff x="0" y="0"/>
            <a:chExt cx="9770823" cy="8463975"/>
          </a:xfrm>
        </p:grpSpPr>
        <p:sp>
          <p:nvSpPr>
            <p:cNvPr id="3" name="Freeform 3"/>
            <p:cNvSpPr/>
            <p:nvPr/>
          </p:nvSpPr>
          <p:spPr>
            <a:xfrm>
              <a:off x="0" y="0"/>
              <a:ext cx="9770872" cy="8463915"/>
            </a:xfrm>
            <a:custGeom>
              <a:avLst/>
              <a:gdLst/>
              <a:ahLst/>
              <a:cxnLst/>
              <a:rect l="l" t="t" r="r" b="b"/>
              <a:pathLst>
                <a:path w="9770872" h="8463915">
                  <a:moveTo>
                    <a:pt x="0" y="0"/>
                  </a:moveTo>
                  <a:lnTo>
                    <a:pt x="9770872" y="0"/>
                  </a:lnTo>
                  <a:lnTo>
                    <a:pt x="9770872" y="8463915"/>
                  </a:lnTo>
                  <a:lnTo>
                    <a:pt x="0" y="8463915"/>
                  </a:lnTo>
                  <a:lnTo>
                    <a:pt x="0" y="0"/>
                  </a:lnTo>
                  <a:close/>
                </a:path>
              </a:pathLst>
            </a:custGeom>
            <a:blipFill>
              <a:blip r:embed="rId2"/>
              <a:stretch>
                <a:fillRect t="-16" b="-16"/>
              </a:stretch>
            </a:blipFill>
          </p:spPr>
        </p:sp>
      </p:grpSp>
      <p:sp>
        <p:nvSpPr>
          <p:cNvPr id="4" name="TextBox 4"/>
          <p:cNvSpPr txBox="1"/>
          <p:nvPr/>
        </p:nvSpPr>
        <p:spPr>
          <a:xfrm>
            <a:off x="1015013" y="1852873"/>
            <a:ext cx="6979424" cy="2346027"/>
          </a:xfrm>
          <a:prstGeom prst="rect">
            <a:avLst/>
          </a:prstGeom>
        </p:spPr>
        <p:txBody>
          <a:bodyPr lIns="0" tIns="0" rIns="0" bIns="0" rtlCol="0" anchor="t">
            <a:spAutoFit/>
          </a:bodyPr>
          <a:lstStyle/>
          <a:p>
            <a:pPr algn="just">
              <a:lnSpc>
                <a:spcPts val="2279"/>
              </a:lnSpc>
            </a:pPr>
            <a:r>
              <a:rPr lang="en-US" sz="1899" spc="17">
                <a:solidFill>
                  <a:srgbClr val="494949"/>
                </a:solidFill>
                <a:latin typeface="Montserrat"/>
                <a:ea typeface="Montserrat"/>
                <a:cs typeface="Montserrat"/>
                <a:sym typeface="Montserrat"/>
              </a:rPr>
              <a:t>Con la DGR 50 del 2009 La Regione Piemonte aveva   predisposto con</a:t>
            </a:r>
            <a:r>
              <a:rPr lang="en-US" sz="1899" spc="17">
                <a:solidFill>
                  <a:srgbClr val="000000"/>
                </a:solidFill>
                <a:latin typeface="Montserrat"/>
                <a:ea typeface="Montserrat"/>
                <a:cs typeface="Montserrat"/>
                <a:sym typeface="Montserrat"/>
              </a:rPr>
              <a:t> </a:t>
            </a:r>
            <a:r>
              <a:rPr lang="en-US" sz="1899" spc="17">
                <a:solidFill>
                  <a:srgbClr val="D24726"/>
                </a:solidFill>
                <a:latin typeface="Montserrat"/>
                <a:ea typeface="Montserrat"/>
                <a:cs typeface="Montserrat"/>
                <a:sym typeface="Montserrat"/>
              </a:rPr>
              <a:t>Determina n. 141</a:t>
            </a:r>
            <a:r>
              <a:rPr lang="en-US" sz="1899" spc="17">
                <a:solidFill>
                  <a:srgbClr val="FF0000"/>
                </a:solidFill>
                <a:latin typeface="Montserrat"/>
                <a:ea typeface="Montserrat"/>
                <a:cs typeface="Montserrat"/>
                <a:sym typeface="Montserrat"/>
              </a:rPr>
              <a:t> </a:t>
            </a:r>
            <a:r>
              <a:rPr lang="en-US" sz="1899" spc="17">
                <a:solidFill>
                  <a:srgbClr val="494949"/>
                </a:solidFill>
                <a:latin typeface="Montserrat"/>
                <a:ea typeface="Montserrat"/>
                <a:cs typeface="Montserrat"/>
                <a:sym typeface="Montserrat"/>
              </a:rPr>
              <a:t>«Istituzione della Rete Regionale dei Responsabili/Referenti dei Servizi Sociali della Sanità Piemontese» </a:t>
            </a:r>
            <a:r>
              <a:rPr lang="en-US" sz="1899" b="1" spc="17">
                <a:solidFill>
                  <a:srgbClr val="FF0000"/>
                </a:solidFill>
                <a:latin typeface="Montserrat Bold"/>
                <a:ea typeface="Montserrat Bold"/>
                <a:cs typeface="Montserrat Bold"/>
                <a:sym typeface="Montserrat Bold"/>
              </a:rPr>
              <a:t>quale strumento di verifica e monitoraggio dei servizi su tutto il territorio regionale</a:t>
            </a:r>
            <a:r>
              <a:rPr lang="en-US" sz="1899" spc="17">
                <a:solidFill>
                  <a:srgbClr val="494949"/>
                </a:solidFill>
                <a:latin typeface="Montserrat"/>
                <a:ea typeface="Montserrat"/>
                <a:cs typeface="Montserrat"/>
                <a:sym typeface="Montserrat"/>
              </a:rPr>
              <a:t>. </a:t>
            </a:r>
          </a:p>
          <a:p>
            <a:pPr algn="just">
              <a:lnSpc>
                <a:spcPts val="2279"/>
              </a:lnSpc>
            </a:pPr>
            <a:r>
              <a:rPr lang="en-US" sz="1899" spc="17">
                <a:solidFill>
                  <a:srgbClr val="494949"/>
                </a:solidFill>
                <a:latin typeface="Montserrat"/>
                <a:ea typeface="Montserrat"/>
                <a:cs typeface="Montserrat"/>
                <a:sym typeface="Montserrat"/>
              </a:rPr>
              <a:t>I nominativi sono stati indicati dalle Direzioni Generali delle ASR e l’ultimo </a:t>
            </a:r>
            <a:r>
              <a:rPr lang="en-US" sz="1899" spc="17">
                <a:solidFill>
                  <a:srgbClr val="D24726"/>
                </a:solidFill>
                <a:latin typeface="Montserrat"/>
                <a:ea typeface="Montserrat"/>
                <a:cs typeface="Montserrat"/>
                <a:sym typeface="Montserrat"/>
              </a:rPr>
              <a:t>aggiornamento è stato fatto con D.D 24 febbraio 2021,  n. 256</a:t>
            </a:r>
          </a:p>
        </p:txBody>
      </p:sp>
      <p:sp>
        <p:nvSpPr>
          <p:cNvPr id="5" name="TextBox 5"/>
          <p:cNvSpPr txBox="1"/>
          <p:nvPr/>
        </p:nvSpPr>
        <p:spPr>
          <a:xfrm>
            <a:off x="1015013" y="1118474"/>
            <a:ext cx="8595360" cy="472745"/>
          </a:xfrm>
          <a:prstGeom prst="rect">
            <a:avLst/>
          </a:prstGeom>
        </p:spPr>
        <p:txBody>
          <a:bodyPr lIns="0" tIns="0" rIns="0" bIns="0" rtlCol="0" anchor="t">
            <a:spAutoFit/>
          </a:bodyPr>
          <a:lstStyle/>
          <a:p>
            <a:pPr algn="l">
              <a:lnSpc>
                <a:spcPts val="3801"/>
              </a:lnSpc>
            </a:pPr>
            <a:r>
              <a:rPr lang="en-US" sz="3519" spc="-21">
                <a:solidFill>
                  <a:srgbClr val="64635D"/>
                </a:solidFill>
                <a:latin typeface="DM Serif Display"/>
                <a:ea typeface="DM Serif Display"/>
                <a:cs typeface="DM Serif Display"/>
                <a:sym typeface="DM Serif Display"/>
              </a:rPr>
              <a:t>La Rete Regionale dei Servizi Sociali </a:t>
            </a:r>
          </a:p>
        </p:txBody>
      </p:sp>
      <p:sp>
        <p:nvSpPr>
          <p:cNvPr id="6" name="TextBox 6"/>
          <p:cNvSpPr txBox="1"/>
          <p:nvPr/>
        </p:nvSpPr>
        <p:spPr>
          <a:xfrm>
            <a:off x="33223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000139" y="1800696"/>
            <a:ext cx="7753321" cy="3155887"/>
          </a:xfrm>
          <a:prstGeom prst="rect">
            <a:avLst/>
          </a:prstGeom>
        </p:spPr>
        <p:txBody>
          <a:bodyPr lIns="0" tIns="0" rIns="0" bIns="0" rtlCol="0" anchor="t">
            <a:spAutoFit/>
          </a:bodyPr>
          <a:lstStyle/>
          <a:p>
            <a:pPr algn="ctr">
              <a:lnSpc>
                <a:spcPts val="3508"/>
              </a:lnSpc>
            </a:pPr>
            <a:r>
              <a:rPr lang="en-US" sz="2899" spc="-26">
                <a:solidFill>
                  <a:srgbClr val="D24726"/>
                </a:solidFill>
                <a:latin typeface="DM Serif Display"/>
                <a:ea typeface="DM Serif Display"/>
                <a:cs typeface="DM Serif Display"/>
                <a:sym typeface="DM Serif Display"/>
              </a:rPr>
              <a:t>«FUNZIONI DEL </a:t>
            </a:r>
          </a:p>
          <a:p>
            <a:pPr algn="ctr">
              <a:lnSpc>
                <a:spcPts val="3508"/>
              </a:lnSpc>
            </a:pPr>
            <a:r>
              <a:rPr lang="en-US" sz="2899" spc="-26">
                <a:solidFill>
                  <a:srgbClr val="D24726"/>
                </a:solidFill>
                <a:latin typeface="DM Serif Display"/>
                <a:ea typeface="DM Serif Display"/>
                <a:cs typeface="DM Serif Display"/>
                <a:sym typeface="DM Serif Display"/>
              </a:rPr>
              <a:t>SERVIZIO SOCIALE PROFESSIONALE </a:t>
            </a:r>
          </a:p>
          <a:p>
            <a:pPr algn="ctr">
              <a:lnSpc>
                <a:spcPts val="3508"/>
              </a:lnSpc>
            </a:pPr>
            <a:r>
              <a:rPr lang="en-US" sz="2899" spc="-26">
                <a:solidFill>
                  <a:srgbClr val="D24726"/>
                </a:solidFill>
                <a:latin typeface="DM Serif Display"/>
                <a:ea typeface="DM Serif Display"/>
                <a:cs typeface="DM Serif Display"/>
                <a:sym typeface="DM Serif Display"/>
              </a:rPr>
              <a:t>IN SANITA’»</a:t>
            </a:r>
          </a:p>
          <a:p>
            <a:pPr algn="ctr">
              <a:lnSpc>
                <a:spcPts val="2304"/>
              </a:lnSpc>
            </a:pPr>
            <a:endParaRPr lang="en-US" sz="2899" spc="-26">
              <a:solidFill>
                <a:srgbClr val="D24726"/>
              </a:solidFill>
              <a:latin typeface="DM Serif Display"/>
              <a:ea typeface="DM Serif Display"/>
              <a:cs typeface="DM Serif Display"/>
              <a:sym typeface="DM Serif Display"/>
            </a:endParaRPr>
          </a:p>
          <a:p>
            <a:pPr algn="just">
              <a:lnSpc>
                <a:spcPts val="2052"/>
              </a:lnSpc>
            </a:pPr>
            <a:r>
              <a:rPr lang="en-US" sz="1900" spc="17">
                <a:solidFill>
                  <a:srgbClr val="494949"/>
                </a:solidFill>
                <a:latin typeface="Montserrat"/>
                <a:ea typeface="Montserrat"/>
                <a:cs typeface="Montserrat"/>
                <a:sym typeface="Montserrat"/>
              </a:rPr>
              <a:t>Documento approvato il 29 ottobre 2010 dai componenti il Tavolo Tecnico istituito dal Ministero della Salute Prof Ferruccio Fazio, per esaminare le problematiche connesse alla realizzazione nelle Aziende Sanitarie del Servizio Sociale Professionale in relazione a quanto previsto dalla Legge 251/2000 e della normativa regionale di attuazione della stessa.</a:t>
            </a:r>
          </a:p>
        </p:txBody>
      </p:sp>
      <p:sp>
        <p:nvSpPr>
          <p:cNvPr id="3" name="TextBox 3"/>
          <p:cNvSpPr txBox="1"/>
          <p:nvPr/>
        </p:nvSpPr>
        <p:spPr>
          <a:xfrm>
            <a:off x="579120" y="1043240"/>
            <a:ext cx="8595360" cy="546354"/>
          </a:xfrm>
          <a:prstGeom prst="rect">
            <a:avLst/>
          </a:prstGeom>
        </p:spPr>
        <p:txBody>
          <a:bodyPr lIns="0" tIns="0" rIns="0" bIns="0" rtlCol="0" anchor="t">
            <a:spAutoFit/>
          </a:bodyPr>
          <a:lstStyle/>
          <a:p>
            <a:pPr algn="ctr">
              <a:lnSpc>
                <a:spcPts val="2268"/>
              </a:lnSpc>
            </a:pPr>
            <a:r>
              <a:rPr lang="en-US" sz="2100" spc="-12">
                <a:solidFill>
                  <a:srgbClr val="494949"/>
                </a:solidFill>
                <a:latin typeface="Montserrat Light"/>
                <a:ea typeface="Montserrat Light"/>
                <a:cs typeface="Montserrat Light"/>
                <a:sym typeface="Montserrat Light"/>
              </a:rPr>
              <a:t>Il Ministero della Salute Dipartimento della Qualità</a:t>
            </a:r>
          </a:p>
          <a:p>
            <a:pPr algn="ctr">
              <a:lnSpc>
                <a:spcPts val="2268"/>
              </a:lnSpc>
            </a:pPr>
            <a:r>
              <a:rPr lang="en-US" sz="2100" spc="-12">
                <a:solidFill>
                  <a:srgbClr val="494949"/>
                </a:solidFill>
                <a:latin typeface="Montserrat Light"/>
                <a:ea typeface="Montserrat Light"/>
                <a:cs typeface="Montserrat Light"/>
                <a:sym typeface="Montserrat Light"/>
              </a:rPr>
              <a:t>Direzione delle Risorse Umane e Delle Professioni Sanitarie </a:t>
            </a:r>
          </a:p>
        </p:txBody>
      </p:sp>
      <p:grpSp>
        <p:nvGrpSpPr>
          <p:cNvPr id="4" name="Group 4"/>
          <p:cNvGrpSpPr/>
          <p:nvPr/>
        </p:nvGrpSpPr>
        <p:grpSpPr>
          <a:xfrm rot="-3240164">
            <a:off x="-1105699" y="2856505"/>
            <a:ext cx="11308332" cy="10912540"/>
            <a:chOff x="0" y="0"/>
            <a:chExt cx="15077776" cy="14550053"/>
          </a:xfrm>
        </p:grpSpPr>
        <p:sp>
          <p:nvSpPr>
            <p:cNvPr id="5" name="Freeform 5"/>
            <p:cNvSpPr/>
            <p:nvPr/>
          </p:nvSpPr>
          <p:spPr>
            <a:xfrm>
              <a:off x="0" y="0"/>
              <a:ext cx="15077821" cy="14550010"/>
            </a:xfrm>
            <a:custGeom>
              <a:avLst/>
              <a:gdLst/>
              <a:ahLst/>
              <a:cxnLst/>
              <a:rect l="l" t="t" r="r" b="b"/>
              <a:pathLst>
                <a:path w="15077821" h="14550010">
                  <a:moveTo>
                    <a:pt x="0" y="0"/>
                  </a:moveTo>
                  <a:lnTo>
                    <a:pt x="15077821" y="0"/>
                  </a:lnTo>
                  <a:lnTo>
                    <a:pt x="15077821" y="14550010"/>
                  </a:lnTo>
                  <a:lnTo>
                    <a:pt x="0" y="14550010"/>
                  </a:lnTo>
                  <a:lnTo>
                    <a:pt x="0" y="0"/>
                  </a:lnTo>
                  <a:close/>
                </a:path>
              </a:pathLst>
            </a:custGeom>
            <a:blipFill>
              <a:blip r:embed="rId2"/>
              <a:stretch>
                <a:fillRect l="-3" r="-3"/>
              </a:stretch>
            </a:blipFill>
          </p:spPr>
        </p:sp>
      </p:grpSp>
      <p:sp>
        <p:nvSpPr>
          <p:cNvPr id="6" name="TextBox 6"/>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579120" y="760095"/>
            <a:ext cx="8595360" cy="366522"/>
          </a:xfrm>
          <a:prstGeom prst="rect">
            <a:avLst/>
          </a:prstGeom>
        </p:spPr>
        <p:txBody>
          <a:bodyPr lIns="0" tIns="0" rIns="0" bIns="0" rtlCol="0" anchor="t">
            <a:spAutoFit/>
          </a:bodyPr>
          <a:lstStyle/>
          <a:p>
            <a:pPr algn="ctr">
              <a:lnSpc>
                <a:spcPts val="3023"/>
              </a:lnSpc>
            </a:pPr>
            <a:r>
              <a:rPr lang="en-US" sz="2799" spc="25">
                <a:solidFill>
                  <a:srgbClr val="494949"/>
                </a:solidFill>
                <a:latin typeface="DM Serif Display"/>
                <a:ea typeface="DM Serif Display"/>
                <a:cs typeface="DM Serif Display"/>
                <a:sym typeface="DM Serif Display"/>
              </a:rPr>
              <a:t>LEGGE 251/2000 </a:t>
            </a:r>
          </a:p>
        </p:txBody>
      </p:sp>
      <p:sp>
        <p:nvSpPr>
          <p:cNvPr id="3" name="TextBox 3"/>
          <p:cNvSpPr txBox="1"/>
          <p:nvPr/>
        </p:nvSpPr>
        <p:spPr>
          <a:xfrm>
            <a:off x="1322528" y="1418655"/>
            <a:ext cx="7553727" cy="4867275"/>
          </a:xfrm>
          <a:prstGeom prst="rect">
            <a:avLst/>
          </a:prstGeom>
        </p:spPr>
        <p:txBody>
          <a:bodyPr lIns="0" tIns="0" rIns="0" bIns="0" rtlCol="0" anchor="t">
            <a:spAutoFit/>
          </a:bodyPr>
          <a:lstStyle/>
          <a:p>
            <a:pPr algn="just">
              <a:lnSpc>
                <a:spcPts val="2279"/>
              </a:lnSpc>
            </a:pPr>
            <a:r>
              <a:rPr lang="en-US" sz="1899">
                <a:solidFill>
                  <a:srgbClr val="000000"/>
                </a:solidFill>
                <a:latin typeface="Arimo"/>
                <a:ea typeface="Arimo"/>
                <a:cs typeface="Arimo"/>
                <a:sym typeface="Arimo"/>
              </a:rPr>
              <a:t> </a:t>
            </a:r>
            <a:r>
              <a:rPr lang="en-US" sz="1899">
                <a:solidFill>
                  <a:srgbClr val="494949"/>
                </a:solidFill>
                <a:latin typeface="Arimo"/>
                <a:ea typeface="Arimo"/>
                <a:cs typeface="Arimo"/>
                <a:sym typeface="Arimo"/>
              </a:rPr>
              <a:t>La </a:t>
            </a:r>
            <a:r>
              <a:rPr lang="en-US" sz="1899" b="1">
                <a:solidFill>
                  <a:srgbClr val="494949"/>
                </a:solidFill>
                <a:latin typeface="Arimo Bold"/>
                <a:ea typeface="Arimo Bold"/>
                <a:cs typeface="Arimo Bold"/>
                <a:sym typeface="Arimo Bold"/>
              </a:rPr>
              <a:t>legge 251/2000 </a:t>
            </a:r>
            <a:r>
              <a:rPr lang="en-US" sz="1899">
                <a:solidFill>
                  <a:srgbClr val="494949"/>
                </a:solidFill>
                <a:latin typeface="Arimo"/>
                <a:ea typeface="Arimo"/>
                <a:cs typeface="Arimo"/>
                <a:sym typeface="Arimo"/>
              </a:rPr>
              <a:t>e ss.ii.mm. – </a:t>
            </a:r>
            <a:r>
              <a:rPr lang="en-US" sz="1899" b="1">
                <a:solidFill>
                  <a:srgbClr val="494949"/>
                </a:solidFill>
                <a:latin typeface="Arimo Bold"/>
                <a:ea typeface="Arimo Bold"/>
                <a:cs typeface="Arimo Bold"/>
                <a:sym typeface="Arimo Bold"/>
              </a:rPr>
              <a:t>legge n. 38/2004 e legge n. 27/2006 </a:t>
            </a:r>
            <a:r>
              <a:rPr lang="en-US" sz="1899">
                <a:solidFill>
                  <a:srgbClr val="494949"/>
                </a:solidFill>
                <a:latin typeface="Arimo"/>
                <a:ea typeface="Arimo"/>
                <a:cs typeface="Arimo"/>
                <a:sym typeface="Arimo"/>
              </a:rPr>
              <a:t>–, </a:t>
            </a:r>
            <a:r>
              <a:rPr lang="en-US" sz="1899">
                <a:solidFill>
                  <a:srgbClr val="FF0000"/>
                </a:solidFill>
                <a:latin typeface="Arimo"/>
                <a:ea typeface="Arimo"/>
                <a:cs typeface="Arimo"/>
                <a:sym typeface="Arimo"/>
              </a:rPr>
              <a:t>all’art. 7 co. 1 stabilisce </a:t>
            </a:r>
            <a:r>
              <a:rPr lang="en-US" sz="1899">
                <a:solidFill>
                  <a:srgbClr val="494949"/>
                </a:solidFill>
                <a:latin typeface="Arimo"/>
                <a:ea typeface="Arimo"/>
                <a:cs typeface="Arimo"/>
                <a:sym typeface="Arimo"/>
              </a:rPr>
              <a:t>che a</a:t>
            </a:r>
            <a:r>
              <a:rPr lang="en-US" sz="1899" i="1">
                <a:solidFill>
                  <a:srgbClr val="494949"/>
                </a:solidFill>
                <a:latin typeface="Arimo Italics"/>
                <a:ea typeface="Arimo Italics"/>
                <a:cs typeface="Arimo Italics"/>
                <a:sym typeface="Arimo Italics"/>
              </a:rPr>
              <a:t>l fine di migliorare l’assistenza e per la qualificazione delle risorse le aziende sanitarie possono istituire il servizio dell’assistenza infermieristica ed ostetrica </a:t>
            </a:r>
            <a:r>
              <a:rPr lang="en-US" sz="1899" b="1" i="1">
                <a:solidFill>
                  <a:srgbClr val="494949"/>
                </a:solidFill>
                <a:latin typeface="Arimo Bold Italics"/>
                <a:ea typeface="Arimo Bold Italics"/>
                <a:cs typeface="Arimo Bold Italics"/>
                <a:sym typeface="Arimo Bold Italics"/>
              </a:rPr>
              <a:t>e il servizio sociale professionale </a:t>
            </a:r>
            <a:r>
              <a:rPr lang="en-US" sz="1899" i="1">
                <a:solidFill>
                  <a:srgbClr val="494949"/>
                </a:solidFill>
                <a:latin typeface="Arimo Italics"/>
                <a:ea typeface="Arimo Italics"/>
                <a:cs typeface="Arimo Italics"/>
                <a:sym typeface="Arimo Italics"/>
              </a:rPr>
              <a:t>e </a:t>
            </a:r>
            <a:r>
              <a:rPr lang="en-US" sz="1899" b="1" i="1">
                <a:solidFill>
                  <a:srgbClr val="494949"/>
                </a:solidFill>
                <a:latin typeface="Arimo Bold Italics"/>
                <a:ea typeface="Arimo Bold Italics"/>
                <a:cs typeface="Arimo Bold Italics"/>
                <a:sym typeface="Arimo Bold Italics"/>
              </a:rPr>
              <a:t>possono attribuire l’incarico di dirigente del medesimo servizio </a:t>
            </a:r>
            <a:r>
              <a:rPr lang="en-US" sz="1899">
                <a:solidFill>
                  <a:srgbClr val="494949"/>
                </a:solidFill>
                <a:latin typeface="Arimo"/>
                <a:ea typeface="Arimo"/>
                <a:cs typeface="Arimo"/>
                <a:sym typeface="Arimo"/>
              </a:rPr>
              <a:t>a </a:t>
            </a:r>
            <a:r>
              <a:rPr lang="en-US" sz="1899" i="1">
                <a:solidFill>
                  <a:srgbClr val="494949"/>
                </a:solidFill>
                <a:latin typeface="Arimo Italics"/>
                <a:ea typeface="Arimo Italics"/>
                <a:cs typeface="Arimo Italics"/>
                <a:sym typeface="Arimo Italics"/>
              </a:rPr>
              <a:t>un appartenente alle professioni di cui all’articolo 1 della legge nonché </a:t>
            </a:r>
            <a:r>
              <a:rPr lang="en-US" sz="1899" b="1">
                <a:solidFill>
                  <a:srgbClr val="494949"/>
                </a:solidFill>
                <a:latin typeface="Arimo Bold"/>
                <a:ea typeface="Arimo Bold"/>
                <a:cs typeface="Arimo Bold"/>
                <a:sym typeface="Arimo Bold"/>
              </a:rPr>
              <a:t>a </a:t>
            </a:r>
            <a:r>
              <a:rPr lang="en-US" sz="1899" b="1" i="1">
                <a:solidFill>
                  <a:srgbClr val="494949"/>
                </a:solidFill>
                <a:latin typeface="Arimo Bold Italics"/>
                <a:ea typeface="Arimo Bold Italics"/>
                <a:cs typeface="Arimo Bold Italics"/>
                <a:sym typeface="Arimo Bold Italics"/>
              </a:rPr>
              <a:t>un appartenente al servizio sociale professionale</a:t>
            </a:r>
            <a:r>
              <a:rPr lang="en-US" sz="1899">
                <a:solidFill>
                  <a:srgbClr val="494949"/>
                </a:solidFill>
                <a:latin typeface="Arimo"/>
                <a:ea typeface="Arimo"/>
                <a:cs typeface="Arimo"/>
                <a:sym typeface="Arimo"/>
              </a:rPr>
              <a:t>. </a:t>
            </a:r>
          </a:p>
          <a:p>
            <a:pPr algn="just">
              <a:lnSpc>
                <a:spcPts val="2304"/>
              </a:lnSpc>
            </a:pPr>
            <a:endParaRPr lang="en-US" sz="1899">
              <a:solidFill>
                <a:srgbClr val="494949"/>
              </a:solidFill>
              <a:latin typeface="Arimo"/>
              <a:ea typeface="Arimo"/>
              <a:cs typeface="Arimo"/>
              <a:sym typeface="Arimo"/>
            </a:endParaRPr>
          </a:p>
          <a:p>
            <a:pPr algn="just">
              <a:lnSpc>
                <a:spcPts val="2304"/>
              </a:lnSpc>
            </a:pPr>
            <a:r>
              <a:rPr lang="en-US" sz="1920">
                <a:solidFill>
                  <a:srgbClr val="494949"/>
                </a:solidFill>
                <a:latin typeface="Montserrat"/>
                <a:ea typeface="Montserrat"/>
                <a:cs typeface="Montserrat"/>
                <a:sym typeface="Montserrat"/>
              </a:rPr>
              <a:t> Legge 251/2000. – di cui di cui all’art. 7,  fa parte integrante il </a:t>
            </a:r>
            <a:r>
              <a:rPr lang="en-US" sz="1920" b="1">
                <a:solidFill>
                  <a:srgbClr val="494949"/>
                </a:solidFill>
                <a:latin typeface="Montserrat Bold"/>
                <a:ea typeface="Montserrat Bold"/>
                <a:cs typeface="Montserrat Bold"/>
                <a:sym typeface="Montserrat Bold"/>
              </a:rPr>
              <a:t>Servizio Sociale Professionale</a:t>
            </a:r>
            <a:r>
              <a:rPr lang="en-US" sz="1920">
                <a:solidFill>
                  <a:srgbClr val="494949"/>
                </a:solidFill>
                <a:latin typeface="Montserrat"/>
                <a:ea typeface="Montserrat"/>
                <a:cs typeface="Montserrat"/>
                <a:sym typeface="Montserrat"/>
              </a:rPr>
              <a:t>, della stessa legge – si stabilisce che sia un’articolazione organizzativa, trasversale ai vari Servizi e Dipartimenti aziendali in cui sono collocati gli assistenti sociali dipendenti, in relazione alla specificità dell’ambito professionale loro riconosciuto dalla normativa vigente.</a:t>
            </a:r>
          </a:p>
        </p:txBody>
      </p:sp>
      <p:grpSp>
        <p:nvGrpSpPr>
          <p:cNvPr id="4" name="Group 4"/>
          <p:cNvGrpSpPr/>
          <p:nvPr/>
        </p:nvGrpSpPr>
        <p:grpSpPr>
          <a:xfrm rot="-2107096">
            <a:off x="-831887" y="4918254"/>
            <a:ext cx="2822015" cy="4196305"/>
            <a:chOff x="0" y="0"/>
            <a:chExt cx="3762687" cy="5595073"/>
          </a:xfrm>
        </p:grpSpPr>
        <p:sp>
          <p:nvSpPr>
            <p:cNvPr id="5" name="Freeform 5"/>
            <p:cNvSpPr/>
            <p:nvPr/>
          </p:nvSpPr>
          <p:spPr>
            <a:xfrm>
              <a:off x="0" y="0"/>
              <a:ext cx="3762629" cy="5595112"/>
            </a:xfrm>
            <a:custGeom>
              <a:avLst/>
              <a:gdLst/>
              <a:ahLst/>
              <a:cxnLst/>
              <a:rect l="l" t="t" r="r" b="b"/>
              <a:pathLst>
                <a:path w="3762629" h="5595112">
                  <a:moveTo>
                    <a:pt x="0" y="0"/>
                  </a:moveTo>
                  <a:lnTo>
                    <a:pt x="3762629" y="0"/>
                  </a:lnTo>
                  <a:lnTo>
                    <a:pt x="3762629" y="5595112"/>
                  </a:lnTo>
                  <a:lnTo>
                    <a:pt x="0" y="5595112"/>
                  </a:lnTo>
                  <a:lnTo>
                    <a:pt x="0" y="0"/>
                  </a:lnTo>
                  <a:close/>
                </a:path>
              </a:pathLst>
            </a:custGeom>
            <a:blipFill>
              <a:blip r:embed="rId2"/>
              <a:stretch>
                <a:fillRect l="-37" r="-38"/>
              </a:stretch>
            </a:blipFill>
          </p:spPr>
        </p:sp>
      </p:grpSp>
      <p:grpSp>
        <p:nvGrpSpPr>
          <p:cNvPr id="6" name="Group 6"/>
          <p:cNvGrpSpPr/>
          <p:nvPr/>
        </p:nvGrpSpPr>
        <p:grpSpPr>
          <a:xfrm rot="-10475675">
            <a:off x="7941700" y="-1341071"/>
            <a:ext cx="3058836" cy="3471020"/>
            <a:chOff x="0" y="0"/>
            <a:chExt cx="4078448" cy="4628027"/>
          </a:xfrm>
        </p:grpSpPr>
        <p:sp>
          <p:nvSpPr>
            <p:cNvPr id="7" name="Freeform 7"/>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3"/>
              <a:stretch>
                <a:fillRect l="-50" r="-49"/>
              </a:stretch>
            </a:blipFill>
          </p:spPr>
        </p:sp>
      </p:grpSp>
      <p:sp>
        <p:nvSpPr>
          <p:cNvPr id="8" name="TextBox 8"/>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731520" y="980540"/>
            <a:ext cx="8442960" cy="5609323"/>
          </a:xfrm>
          <a:prstGeom prst="rect">
            <a:avLst/>
          </a:prstGeom>
        </p:spPr>
        <p:txBody>
          <a:bodyPr lIns="0" tIns="0" rIns="0" bIns="0" rtlCol="0" anchor="t">
            <a:spAutoFit/>
          </a:bodyPr>
          <a:lstStyle/>
          <a:p>
            <a:pPr algn="just">
              <a:lnSpc>
                <a:spcPts val="1940"/>
              </a:lnSpc>
            </a:pPr>
            <a:r>
              <a:rPr lang="en-US" sz="1866" spc="54">
                <a:solidFill>
                  <a:srgbClr val="494949"/>
                </a:solidFill>
                <a:latin typeface="Arimo"/>
                <a:ea typeface="Arimo"/>
                <a:cs typeface="Arimo"/>
                <a:sym typeface="Arimo"/>
              </a:rPr>
              <a:t>Il </a:t>
            </a:r>
            <a:r>
              <a:rPr lang="en-US" sz="1866" b="1" spc="54">
                <a:solidFill>
                  <a:srgbClr val="494949"/>
                </a:solidFill>
                <a:latin typeface="Arimo Bold"/>
                <a:ea typeface="Arimo Bold"/>
                <a:cs typeface="Arimo Bold"/>
                <a:sym typeface="Arimo Bold"/>
              </a:rPr>
              <a:t>Documento del Tavolo Nazionale del 2010 indica che </a:t>
            </a:r>
            <a:r>
              <a:rPr lang="en-US" sz="1866" spc="54">
                <a:solidFill>
                  <a:srgbClr val="494949"/>
                </a:solidFill>
                <a:latin typeface="Arimo"/>
                <a:ea typeface="Arimo"/>
                <a:cs typeface="Arimo"/>
                <a:sym typeface="Arimo"/>
              </a:rPr>
              <a:t>«Il Servizio Sociale Professionale deve essere una</a:t>
            </a:r>
            <a:r>
              <a:rPr lang="en-US" sz="1866" spc="54">
                <a:solidFill>
                  <a:srgbClr val="000000"/>
                </a:solidFill>
                <a:latin typeface="Arimo"/>
                <a:ea typeface="Arimo"/>
                <a:cs typeface="Arimo"/>
                <a:sym typeface="Arimo"/>
              </a:rPr>
              <a:t> </a:t>
            </a:r>
            <a:r>
              <a:rPr lang="en-US" sz="1866" b="1" spc="54">
                <a:solidFill>
                  <a:srgbClr val="C00000"/>
                </a:solidFill>
                <a:latin typeface="Arimo Bold"/>
                <a:ea typeface="Arimo Bold"/>
                <a:cs typeface="Arimo Bold"/>
                <a:sym typeface="Arimo Bold"/>
              </a:rPr>
              <a:t>struttura organizzativa e funzionale  degli enti sanitari, va istituito e posto in staff alla Direzione d’Azienda, ASL, AOU, AO… in rapporto alla tipologia dell’Ente, attraverso la costituzione di strutture dirigenziali operative di SSP, qualificate come unità organizzative complesse o semplici. In questa strutture afferisce il personale afferente al profilo della professione e personale di supporto»</a:t>
            </a:r>
          </a:p>
          <a:p>
            <a:pPr algn="ctr">
              <a:lnSpc>
                <a:spcPts val="2559"/>
              </a:lnSpc>
            </a:pPr>
            <a:endParaRPr lang="en-US" sz="1866" b="1" spc="54">
              <a:solidFill>
                <a:srgbClr val="C00000"/>
              </a:solidFill>
              <a:latin typeface="Arimo Bold"/>
              <a:ea typeface="Arimo Bold"/>
              <a:cs typeface="Arimo Bold"/>
              <a:sym typeface="Arimo Bold"/>
            </a:endParaRPr>
          </a:p>
          <a:p>
            <a:pPr algn="ctr">
              <a:lnSpc>
                <a:spcPts val="2560"/>
              </a:lnSpc>
            </a:pPr>
            <a:r>
              <a:rPr lang="en-US" sz="2461" spc="73">
                <a:solidFill>
                  <a:srgbClr val="494949"/>
                </a:solidFill>
                <a:latin typeface="DM Serif Display"/>
                <a:ea typeface="DM Serif Display"/>
                <a:cs typeface="DM Serif Display"/>
                <a:sym typeface="DM Serif Display"/>
              </a:rPr>
              <a:t>IL Servizio Sociale Professionale</a:t>
            </a:r>
          </a:p>
          <a:p>
            <a:pPr algn="ctr">
              <a:lnSpc>
                <a:spcPts val="479"/>
              </a:lnSpc>
            </a:pPr>
            <a:r>
              <a:rPr lang="en-US" sz="460" spc="12">
                <a:solidFill>
                  <a:srgbClr val="494949"/>
                </a:solidFill>
                <a:latin typeface="DM Serif Display"/>
                <a:ea typeface="DM Serif Display"/>
                <a:cs typeface="DM Serif Display"/>
                <a:sym typeface="DM Serif Display"/>
              </a:rPr>
              <a:t>  </a:t>
            </a:r>
          </a:p>
          <a:p>
            <a:pPr algn="just">
              <a:lnSpc>
                <a:spcPts val="1940"/>
              </a:lnSpc>
            </a:pPr>
            <a:r>
              <a:rPr lang="en-US" sz="1866" spc="54">
                <a:solidFill>
                  <a:srgbClr val="494949"/>
                </a:solidFill>
                <a:latin typeface="Nunito"/>
                <a:ea typeface="Nunito"/>
                <a:cs typeface="Nunito"/>
                <a:sym typeface="Nunito"/>
              </a:rPr>
              <a:t>Contribuisce alla </a:t>
            </a:r>
            <a:r>
              <a:rPr lang="en-US" sz="1866" spc="54">
                <a:solidFill>
                  <a:srgbClr val="C00000"/>
                </a:solidFill>
                <a:latin typeface="Nunito"/>
                <a:ea typeface="Nunito"/>
                <a:cs typeface="Nunito"/>
                <a:sym typeface="Nunito"/>
              </a:rPr>
              <a:t>mission aziendale,</a:t>
            </a:r>
            <a:r>
              <a:rPr lang="en-US" sz="1866" spc="54">
                <a:solidFill>
                  <a:srgbClr val="000000"/>
                </a:solidFill>
                <a:latin typeface="Nunito"/>
                <a:ea typeface="Nunito"/>
                <a:cs typeface="Nunito"/>
                <a:sym typeface="Nunito"/>
              </a:rPr>
              <a:t> </a:t>
            </a:r>
            <a:r>
              <a:rPr lang="en-US" sz="1866" spc="54">
                <a:solidFill>
                  <a:srgbClr val="494949"/>
                </a:solidFill>
                <a:latin typeface="Nunito"/>
                <a:ea typeface="Nunito"/>
                <a:cs typeface="Nunito"/>
                <a:sym typeface="Nunito"/>
              </a:rPr>
              <a:t>assicurando alla popolazione residente la disponibilità e l'accesso ai servizi ed alle prestazioni di tipo sanitario e di tipo sociale ad elevata integrazione sanitaria in tutti i percorsi di cura (ospedale-territorio).</a:t>
            </a:r>
          </a:p>
          <a:p>
            <a:pPr algn="just">
              <a:lnSpc>
                <a:spcPts val="1940"/>
              </a:lnSpc>
            </a:pPr>
            <a:r>
              <a:rPr lang="en-US" sz="1866" spc="54">
                <a:solidFill>
                  <a:srgbClr val="000000"/>
                </a:solidFill>
                <a:latin typeface="Nunito"/>
                <a:ea typeface="Nunito"/>
                <a:cs typeface="Nunito"/>
                <a:sym typeface="Nunito"/>
              </a:rPr>
              <a:t> </a:t>
            </a:r>
            <a:r>
              <a:rPr lang="en-US" sz="1866" spc="54">
                <a:solidFill>
                  <a:srgbClr val="C00000"/>
                </a:solidFill>
                <a:latin typeface="Nunito"/>
                <a:ea typeface="Nunito"/>
                <a:cs typeface="Nunito"/>
                <a:sym typeface="Nunito"/>
              </a:rPr>
              <a:t>Assicura funzioni di consulenza e supporto professionale trasversale all’Azienda sanitaria,</a:t>
            </a:r>
            <a:r>
              <a:rPr lang="en-US" sz="1866" spc="54">
                <a:solidFill>
                  <a:srgbClr val="494949"/>
                </a:solidFill>
                <a:latin typeface="Nunito"/>
                <a:ea typeface="Nunito"/>
                <a:cs typeface="Nunito"/>
                <a:sym typeface="Nunito"/>
              </a:rPr>
              <a:t> </a:t>
            </a:r>
            <a:r>
              <a:rPr lang="en-US" sz="1866" b="1" spc="54">
                <a:solidFill>
                  <a:srgbClr val="494949"/>
                </a:solidFill>
                <a:latin typeface="Nunito Bold"/>
                <a:ea typeface="Nunito Bold"/>
                <a:cs typeface="Nunito Bold"/>
                <a:sym typeface="Nunito Bold"/>
              </a:rPr>
              <a:t>la gestione ed organizzazione di risorse umane, strutturali, economiche, la promozione di strategie per l’integrazione fra il sistema sanitario e sociale aziendale e il sistema socio-assistenziale degli Enti Gestori delle funzioni socio assistenziali</a:t>
            </a:r>
            <a:r>
              <a:rPr lang="en-US" sz="1866" spc="54">
                <a:solidFill>
                  <a:srgbClr val="494949"/>
                </a:solidFill>
                <a:latin typeface="Nunito"/>
                <a:ea typeface="Nunito"/>
                <a:cs typeface="Nunito"/>
                <a:sym typeface="Nunito"/>
              </a:rPr>
              <a:t>, nonché il raccordo con le Rappresentanze Locali e del Terzo Settore, al fine di garantire la funzionalità dell’intero sistema di governo aziendale e la tutela dei cittadini nell’ambito di appropriati percorsi sanitari e socio sanitari.</a:t>
            </a:r>
          </a:p>
        </p:txBody>
      </p:sp>
      <p:grpSp>
        <p:nvGrpSpPr>
          <p:cNvPr id="3" name="Group 3"/>
          <p:cNvGrpSpPr/>
          <p:nvPr/>
        </p:nvGrpSpPr>
        <p:grpSpPr>
          <a:xfrm rot="-5916672">
            <a:off x="8528982" y="5525302"/>
            <a:ext cx="3058836" cy="3471020"/>
            <a:chOff x="0" y="0"/>
            <a:chExt cx="4078448" cy="4628027"/>
          </a:xfrm>
        </p:grpSpPr>
        <p:sp>
          <p:nvSpPr>
            <p:cNvPr id="4" name="Freeform 4"/>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2"/>
              <a:stretch>
                <a:fillRect l="-50" r="-49"/>
              </a:stretch>
            </a:blipFill>
          </p:spPr>
        </p:sp>
      </p:grpSp>
      <p:grpSp>
        <p:nvGrpSpPr>
          <p:cNvPr id="5" name="Group 5"/>
          <p:cNvGrpSpPr/>
          <p:nvPr/>
        </p:nvGrpSpPr>
        <p:grpSpPr>
          <a:xfrm rot="2451906">
            <a:off x="-1387211" y="-2086982"/>
            <a:ext cx="2822015" cy="4196305"/>
            <a:chOff x="0" y="0"/>
            <a:chExt cx="3762687" cy="5595073"/>
          </a:xfrm>
        </p:grpSpPr>
        <p:sp>
          <p:nvSpPr>
            <p:cNvPr id="6" name="Freeform 6"/>
            <p:cNvSpPr/>
            <p:nvPr/>
          </p:nvSpPr>
          <p:spPr>
            <a:xfrm>
              <a:off x="0" y="0"/>
              <a:ext cx="3762629" cy="5595112"/>
            </a:xfrm>
            <a:custGeom>
              <a:avLst/>
              <a:gdLst/>
              <a:ahLst/>
              <a:cxnLst/>
              <a:rect l="l" t="t" r="r" b="b"/>
              <a:pathLst>
                <a:path w="3762629" h="5595112">
                  <a:moveTo>
                    <a:pt x="0" y="0"/>
                  </a:moveTo>
                  <a:lnTo>
                    <a:pt x="3762629" y="0"/>
                  </a:lnTo>
                  <a:lnTo>
                    <a:pt x="3762629" y="5595112"/>
                  </a:lnTo>
                  <a:lnTo>
                    <a:pt x="0" y="5595112"/>
                  </a:lnTo>
                  <a:lnTo>
                    <a:pt x="0" y="0"/>
                  </a:lnTo>
                  <a:close/>
                </a:path>
              </a:pathLst>
            </a:custGeom>
            <a:blipFill>
              <a:blip r:embed="rId3"/>
              <a:stretch>
                <a:fillRect l="-37" r="-38"/>
              </a:stretch>
            </a:blipFill>
          </p:spPr>
        </p:sp>
      </p:grpSp>
      <p:sp>
        <p:nvSpPr>
          <p:cNvPr id="7" name="TextBox 7"/>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a:off x="0" y="3052636"/>
            <a:ext cx="9753600" cy="4262564"/>
            <a:chOff x="0" y="0"/>
            <a:chExt cx="13004800" cy="5683419"/>
          </a:xfrm>
        </p:grpSpPr>
        <p:sp>
          <p:nvSpPr>
            <p:cNvPr id="3" name="Freeform 3"/>
            <p:cNvSpPr/>
            <p:nvPr/>
          </p:nvSpPr>
          <p:spPr>
            <a:xfrm>
              <a:off x="0" y="0"/>
              <a:ext cx="13004800" cy="5683377"/>
            </a:xfrm>
            <a:custGeom>
              <a:avLst/>
              <a:gdLst/>
              <a:ahLst/>
              <a:cxnLst/>
              <a:rect l="l" t="t" r="r" b="b"/>
              <a:pathLst>
                <a:path w="13004800" h="5683377">
                  <a:moveTo>
                    <a:pt x="0" y="0"/>
                  </a:moveTo>
                  <a:lnTo>
                    <a:pt x="13004800" y="0"/>
                  </a:lnTo>
                  <a:lnTo>
                    <a:pt x="13004800" y="5683377"/>
                  </a:lnTo>
                  <a:lnTo>
                    <a:pt x="0" y="5683377"/>
                  </a:lnTo>
                  <a:lnTo>
                    <a:pt x="0" y="0"/>
                  </a:lnTo>
                  <a:close/>
                </a:path>
              </a:pathLst>
            </a:custGeom>
            <a:blipFill>
              <a:blip r:embed="rId2"/>
              <a:stretch>
                <a:fillRect t="-28229" b="-28230"/>
              </a:stretch>
            </a:blipFill>
          </p:spPr>
        </p:sp>
      </p:grpSp>
      <p:sp>
        <p:nvSpPr>
          <p:cNvPr id="4" name="TextBox 4"/>
          <p:cNvSpPr txBox="1"/>
          <p:nvPr/>
        </p:nvSpPr>
        <p:spPr>
          <a:xfrm>
            <a:off x="2091135" y="1437960"/>
            <a:ext cx="6930945" cy="1418082"/>
          </a:xfrm>
          <a:prstGeom prst="rect">
            <a:avLst/>
          </a:prstGeom>
        </p:spPr>
        <p:txBody>
          <a:bodyPr lIns="0" tIns="0" rIns="0" bIns="0" rtlCol="0" anchor="t">
            <a:spAutoFit/>
          </a:bodyPr>
          <a:lstStyle/>
          <a:p>
            <a:pPr algn="r">
              <a:lnSpc>
                <a:spcPts val="1944"/>
              </a:lnSpc>
            </a:pPr>
            <a:r>
              <a:rPr lang="en-US" sz="1800" spc="16">
                <a:solidFill>
                  <a:srgbClr val="000000"/>
                </a:solidFill>
                <a:latin typeface="Montserrat"/>
                <a:ea typeface="Montserrat"/>
                <a:cs typeface="Montserrat"/>
                <a:sym typeface="Montserrat"/>
              </a:rPr>
              <a:t> E recepisce le indicazioni  del Documento Nazionale del 2010 e con la </a:t>
            </a:r>
            <a:r>
              <a:rPr lang="en-US" sz="1800" spc="16">
                <a:solidFill>
                  <a:srgbClr val="FF0000"/>
                </a:solidFill>
                <a:latin typeface="Montserrat"/>
                <a:ea typeface="Montserrat"/>
                <a:cs typeface="Montserrat"/>
                <a:sym typeface="Montserrat"/>
              </a:rPr>
              <a:t>DGR n.17-6487 del  16 febbraio 2018</a:t>
            </a:r>
            <a:r>
              <a:rPr lang="en-US" sz="1800" spc="16">
                <a:solidFill>
                  <a:srgbClr val="000000"/>
                </a:solidFill>
                <a:latin typeface="Montserrat"/>
                <a:ea typeface="Montserrat"/>
                <a:cs typeface="Montserrat"/>
                <a:sym typeface="Montserrat"/>
              </a:rPr>
              <a:t> Nuove Linee di indirizzo per lo svolgimento delle funzioni sociali e dell’organizzazione  del </a:t>
            </a:r>
            <a:r>
              <a:rPr lang="en-US" sz="1800" spc="16">
                <a:solidFill>
                  <a:srgbClr val="FF0000"/>
                </a:solidFill>
                <a:latin typeface="Montserrat"/>
                <a:ea typeface="Montserrat"/>
                <a:cs typeface="Montserrat"/>
                <a:sym typeface="Montserrat"/>
              </a:rPr>
              <a:t>Servizio Sociale Professionale Aziendale </a:t>
            </a:r>
            <a:r>
              <a:rPr lang="en-US" sz="1800" spc="16">
                <a:solidFill>
                  <a:srgbClr val="000000"/>
                </a:solidFill>
                <a:latin typeface="Montserrat"/>
                <a:ea typeface="Montserrat"/>
                <a:cs typeface="Montserrat"/>
                <a:sym typeface="Montserrat"/>
              </a:rPr>
              <a:t>nelle ASR e  predispone la revoca parziale della </a:t>
            </a:r>
            <a:r>
              <a:rPr lang="en-US" sz="1800" spc="16">
                <a:solidFill>
                  <a:srgbClr val="FF0000"/>
                </a:solidFill>
                <a:latin typeface="Montserrat"/>
                <a:ea typeface="Montserrat"/>
                <a:cs typeface="Montserrat"/>
                <a:sym typeface="Montserrat"/>
              </a:rPr>
              <a:t>DGR 50-12480 del 2.11.2009</a:t>
            </a:r>
          </a:p>
        </p:txBody>
      </p:sp>
      <p:grpSp>
        <p:nvGrpSpPr>
          <p:cNvPr id="5" name="Group 5"/>
          <p:cNvGrpSpPr/>
          <p:nvPr/>
        </p:nvGrpSpPr>
        <p:grpSpPr>
          <a:xfrm rot="-348933">
            <a:off x="-2339071" y="-2467871"/>
            <a:ext cx="5531582" cy="4791733"/>
            <a:chOff x="0" y="0"/>
            <a:chExt cx="7375443" cy="6388977"/>
          </a:xfrm>
        </p:grpSpPr>
        <p:sp>
          <p:nvSpPr>
            <p:cNvPr id="6" name="Freeform 6"/>
            <p:cNvSpPr/>
            <p:nvPr/>
          </p:nvSpPr>
          <p:spPr>
            <a:xfrm>
              <a:off x="0" y="0"/>
              <a:ext cx="7375398" cy="6388989"/>
            </a:xfrm>
            <a:custGeom>
              <a:avLst/>
              <a:gdLst/>
              <a:ahLst/>
              <a:cxnLst/>
              <a:rect l="l" t="t" r="r" b="b"/>
              <a:pathLst>
                <a:path w="7375398" h="6388989">
                  <a:moveTo>
                    <a:pt x="0" y="0"/>
                  </a:moveTo>
                  <a:lnTo>
                    <a:pt x="7375398" y="0"/>
                  </a:lnTo>
                  <a:lnTo>
                    <a:pt x="7375398" y="6388989"/>
                  </a:lnTo>
                  <a:lnTo>
                    <a:pt x="0" y="6388989"/>
                  </a:lnTo>
                  <a:lnTo>
                    <a:pt x="0" y="0"/>
                  </a:lnTo>
                  <a:close/>
                </a:path>
              </a:pathLst>
            </a:custGeom>
            <a:blipFill>
              <a:blip r:embed="rId3"/>
              <a:stretch>
                <a:fillRect t="-16" b="-15"/>
              </a:stretch>
            </a:blipFill>
          </p:spPr>
        </p:sp>
      </p:grpSp>
      <p:sp>
        <p:nvSpPr>
          <p:cNvPr id="7" name="TextBox 7"/>
          <p:cNvSpPr txBox="1"/>
          <p:nvPr/>
        </p:nvSpPr>
        <p:spPr>
          <a:xfrm>
            <a:off x="426720" y="610885"/>
            <a:ext cx="8595360" cy="788975"/>
          </a:xfrm>
          <a:prstGeom prst="rect">
            <a:avLst/>
          </a:prstGeom>
        </p:spPr>
        <p:txBody>
          <a:bodyPr lIns="0" tIns="0" rIns="0" bIns="0" rtlCol="0" anchor="t">
            <a:spAutoFit/>
          </a:bodyPr>
          <a:lstStyle/>
          <a:p>
            <a:pPr algn="r">
              <a:lnSpc>
                <a:spcPts val="3260"/>
              </a:lnSpc>
            </a:pPr>
            <a:r>
              <a:rPr lang="en-US" sz="3020" spc="-18">
                <a:solidFill>
                  <a:srgbClr val="494949"/>
                </a:solidFill>
                <a:latin typeface="DM Serif Display"/>
                <a:ea typeface="DM Serif Display"/>
                <a:cs typeface="DM Serif Display"/>
                <a:sym typeface="DM Serif Display"/>
              </a:rPr>
              <a:t>La Regione Piemonte nel 2018 riconosce </a:t>
            </a:r>
          </a:p>
          <a:p>
            <a:pPr algn="r">
              <a:lnSpc>
                <a:spcPts val="3260"/>
              </a:lnSpc>
            </a:pPr>
            <a:r>
              <a:rPr lang="en-US" sz="3020" spc="-18">
                <a:solidFill>
                  <a:srgbClr val="494949"/>
                </a:solidFill>
                <a:latin typeface="DM Serif Display"/>
                <a:ea typeface="DM Serif Display"/>
                <a:cs typeface="DM Serif Display"/>
                <a:sym typeface="DM Serif Display"/>
              </a:rPr>
              <a:t>il valore del Servizio Sociale Aziendale </a:t>
            </a:r>
          </a:p>
        </p:txBody>
      </p:sp>
      <p:sp>
        <p:nvSpPr>
          <p:cNvPr id="8" name="TextBox 8"/>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264500" y="1334891"/>
            <a:ext cx="7224601" cy="3773805"/>
          </a:xfrm>
          <a:prstGeom prst="rect">
            <a:avLst/>
          </a:prstGeom>
        </p:spPr>
        <p:txBody>
          <a:bodyPr lIns="0" tIns="0" rIns="0" bIns="0" rtlCol="0" anchor="t">
            <a:spAutoFit/>
          </a:bodyPr>
          <a:lstStyle/>
          <a:p>
            <a:pPr algn="just">
              <a:lnSpc>
                <a:spcPts val="2051"/>
              </a:lnSpc>
            </a:pPr>
            <a:r>
              <a:rPr lang="en-US" sz="1899" spc="17">
                <a:solidFill>
                  <a:srgbClr val="000000"/>
                </a:solidFill>
                <a:latin typeface="Montserrat"/>
                <a:ea typeface="Montserrat"/>
                <a:cs typeface="Montserrat"/>
                <a:sym typeface="Montserrat"/>
              </a:rPr>
              <a:t>Con la </a:t>
            </a:r>
            <a:r>
              <a:rPr lang="en-US" sz="1899" spc="17">
                <a:solidFill>
                  <a:srgbClr val="FF0000"/>
                </a:solidFill>
                <a:latin typeface="Montserrat"/>
                <a:ea typeface="Montserrat"/>
                <a:cs typeface="Montserrat"/>
                <a:sym typeface="Montserrat"/>
              </a:rPr>
              <a:t>DGR 17 del 2018 La Regione Piemonte  definisce il modello organizzativo</a:t>
            </a:r>
            <a:r>
              <a:rPr lang="en-US" sz="1899" spc="17">
                <a:solidFill>
                  <a:srgbClr val="000000"/>
                </a:solidFill>
                <a:latin typeface="Montserrat"/>
                <a:ea typeface="Montserrat"/>
                <a:cs typeface="Montserrat"/>
                <a:sym typeface="Montserrat"/>
              </a:rPr>
              <a:t> indicando che ogni AASSRR preveda l’istituzione  del SSPA con a </a:t>
            </a:r>
            <a:r>
              <a:rPr lang="en-US" sz="1899" spc="17">
                <a:solidFill>
                  <a:srgbClr val="FF0000"/>
                </a:solidFill>
                <a:latin typeface="Montserrat"/>
                <a:ea typeface="Montserrat"/>
                <a:cs typeface="Montserrat"/>
                <a:sym typeface="Montserrat"/>
              </a:rPr>
              <a:t>capo un Dirigente Assistente Sociale</a:t>
            </a:r>
            <a:r>
              <a:rPr lang="en-US" sz="1899" spc="17">
                <a:solidFill>
                  <a:srgbClr val="000000"/>
                </a:solidFill>
                <a:latin typeface="Montserrat"/>
                <a:ea typeface="Montserrat"/>
                <a:cs typeface="Montserrat"/>
                <a:sym typeface="Montserrat"/>
              </a:rPr>
              <a:t>  assicurando che tutti  i professionisti Assistenti Sociali vi afferiscano  e il medesimo sia dotato  delle necessarie risorse tecnico-strumentali ed esercitino le seguenti attività: </a:t>
            </a:r>
          </a:p>
          <a:p>
            <a:pPr algn="l">
              <a:lnSpc>
                <a:spcPts val="2267"/>
              </a:lnSpc>
            </a:pPr>
            <a:endParaRPr lang="en-US" sz="1899" spc="17">
              <a:solidFill>
                <a:srgbClr val="000000"/>
              </a:solidFill>
              <a:latin typeface="Montserrat"/>
              <a:ea typeface="Montserrat"/>
              <a:cs typeface="Montserrat"/>
              <a:sym typeface="Montserrat"/>
            </a:endParaRPr>
          </a:p>
          <a:p>
            <a:pPr marL="479938" lvl="2" indent="-159979" algn="l">
              <a:lnSpc>
                <a:spcPts val="2792"/>
              </a:lnSpc>
              <a:buFont typeface="Arial"/>
              <a:buChar char="⚬"/>
            </a:pPr>
            <a:r>
              <a:rPr lang="en-US" sz="2099" b="1" u="sng" spc="19">
                <a:solidFill>
                  <a:srgbClr val="FF0000"/>
                </a:solidFill>
                <a:latin typeface="Arimo Bold"/>
                <a:ea typeface="Arimo Bold"/>
                <a:cs typeface="Arimo Bold"/>
                <a:sym typeface="Arimo Bold"/>
              </a:rPr>
              <a:t>Management</a:t>
            </a:r>
          </a:p>
          <a:p>
            <a:pPr marL="479938" lvl="2" indent="-159979" algn="l">
              <a:lnSpc>
                <a:spcPts val="2792"/>
              </a:lnSpc>
              <a:buFont typeface="Arial"/>
              <a:buChar char="⚬"/>
            </a:pPr>
            <a:r>
              <a:rPr lang="en-US" sz="2099" b="1" u="sng" spc="19">
                <a:solidFill>
                  <a:srgbClr val="FF0000"/>
                </a:solidFill>
                <a:latin typeface="Arimo Bold"/>
                <a:ea typeface="Arimo Bold"/>
                <a:cs typeface="Arimo Bold"/>
                <a:sym typeface="Arimo Bold"/>
              </a:rPr>
              <a:t>Tecnico-operative</a:t>
            </a:r>
          </a:p>
          <a:p>
            <a:pPr marL="479938" lvl="2" indent="-159979" algn="l">
              <a:lnSpc>
                <a:spcPts val="2792"/>
              </a:lnSpc>
              <a:buFont typeface="Arial"/>
              <a:buChar char="⚬"/>
            </a:pPr>
            <a:r>
              <a:rPr lang="en-US" sz="2099" b="1" u="sng" spc="19">
                <a:solidFill>
                  <a:srgbClr val="FF0000"/>
                </a:solidFill>
                <a:latin typeface="Arimo Bold"/>
                <a:ea typeface="Arimo Bold"/>
                <a:cs typeface="Arimo Bold"/>
                <a:sym typeface="Arimo Bold"/>
              </a:rPr>
              <a:t>Ricerca</a:t>
            </a:r>
          </a:p>
          <a:p>
            <a:pPr marL="479938" lvl="2" indent="-159979" algn="l">
              <a:lnSpc>
                <a:spcPts val="2792"/>
              </a:lnSpc>
              <a:buFont typeface="Arial"/>
              <a:buChar char="⚬"/>
            </a:pPr>
            <a:r>
              <a:rPr lang="en-US" sz="2099" b="1" u="sng" spc="19">
                <a:solidFill>
                  <a:srgbClr val="FF0000"/>
                </a:solidFill>
                <a:latin typeface="Arimo Bold"/>
                <a:ea typeface="Arimo Bold"/>
                <a:cs typeface="Arimo Bold"/>
                <a:sym typeface="Arimo Bold"/>
              </a:rPr>
              <a:t>Formazione </a:t>
            </a:r>
          </a:p>
          <a:p>
            <a:pPr marL="434208" lvl="2" indent="-144736" algn="l">
              <a:lnSpc>
                <a:spcPts val="2267"/>
              </a:lnSpc>
            </a:pPr>
            <a:endParaRPr lang="en-US" sz="2099" b="1" u="sng" spc="19">
              <a:solidFill>
                <a:srgbClr val="FF0000"/>
              </a:solidFill>
              <a:latin typeface="Arimo Bold"/>
              <a:ea typeface="Arimo Bold"/>
              <a:cs typeface="Arimo Bold"/>
              <a:sym typeface="Arimo Bold"/>
            </a:endParaRPr>
          </a:p>
        </p:txBody>
      </p:sp>
      <p:grpSp>
        <p:nvGrpSpPr>
          <p:cNvPr id="3" name="Group 3"/>
          <p:cNvGrpSpPr/>
          <p:nvPr/>
        </p:nvGrpSpPr>
        <p:grpSpPr>
          <a:xfrm rot="5619565">
            <a:off x="4341323" y="2788505"/>
            <a:ext cx="7087524" cy="6644554"/>
            <a:chOff x="0" y="0"/>
            <a:chExt cx="9450032" cy="8859405"/>
          </a:xfrm>
        </p:grpSpPr>
        <p:sp>
          <p:nvSpPr>
            <p:cNvPr id="4" name="Freeform 4"/>
            <p:cNvSpPr/>
            <p:nvPr/>
          </p:nvSpPr>
          <p:spPr>
            <a:xfrm>
              <a:off x="0" y="0"/>
              <a:ext cx="9450070" cy="8859393"/>
            </a:xfrm>
            <a:custGeom>
              <a:avLst/>
              <a:gdLst/>
              <a:ahLst/>
              <a:cxnLst/>
              <a:rect l="l" t="t" r="r" b="b"/>
              <a:pathLst>
                <a:path w="9450070" h="8859393">
                  <a:moveTo>
                    <a:pt x="0" y="0"/>
                  </a:moveTo>
                  <a:lnTo>
                    <a:pt x="9450070" y="0"/>
                  </a:lnTo>
                  <a:lnTo>
                    <a:pt x="9450070" y="8859393"/>
                  </a:lnTo>
                  <a:lnTo>
                    <a:pt x="0" y="8859393"/>
                  </a:lnTo>
                  <a:lnTo>
                    <a:pt x="0" y="0"/>
                  </a:lnTo>
                  <a:close/>
                </a:path>
              </a:pathLst>
            </a:custGeom>
            <a:blipFill>
              <a:blip r:embed="rId2"/>
              <a:stretch>
                <a:fillRect t="-17" b="-17"/>
              </a:stretch>
            </a:blipFill>
          </p:spPr>
        </p:sp>
      </p:grpSp>
      <p:sp>
        <p:nvSpPr>
          <p:cNvPr id="5" name="TextBox 5"/>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a:off x="5135639" y="0"/>
            <a:ext cx="4617961" cy="7315200"/>
            <a:chOff x="0" y="0"/>
            <a:chExt cx="6157281" cy="9753600"/>
          </a:xfrm>
        </p:grpSpPr>
        <p:sp>
          <p:nvSpPr>
            <p:cNvPr id="3" name="Freeform 3"/>
            <p:cNvSpPr/>
            <p:nvPr/>
          </p:nvSpPr>
          <p:spPr>
            <a:xfrm>
              <a:off x="0" y="0"/>
              <a:ext cx="6157341" cy="9753600"/>
            </a:xfrm>
            <a:custGeom>
              <a:avLst/>
              <a:gdLst/>
              <a:ahLst/>
              <a:cxnLst/>
              <a:rect l="l" t="t" r="r" b="b"/>
              <a:pathLst>
                <a:path w="6157341" h="9753600">
                  <a:moveTo>
                    <a:pt x="0" y="0"/>
                  </a:moveTo>
                  <a:lnTo>
                    <a:pt x="6157341" y="0"/>
                  </a:lnTo>
                  <a:lnTo>
                    <a:pt x="6157341" y="9753600"/>
                  </a:lnTo>
                  <a:lnTo>
                    <a:pt x="0" y="9753600"/>
                  </a:lnTo>
                  <a:lnTo>
                    <a:pt x="0" y="0"/>
                  </a:lnTo>
                  <a:close/>
                </a:path>
              </a:pathLst>
            </a:custGeom>
            <a:blipFill>
              <a:blip r:embed="rId2"/>
              <a:stretch>
                <a:fillRect l="-111529" r="-26079"/>
              </a:stretch>
            </a:blipFill>
          </p:spPr>
        </p:sp>
      </p:grpSp>
      <p:sp>
        <p:nvSpPr>
          <p:cNvPr id="4" name="TextBox 4"/>
          <p:cNvSpPr txBox="1"/>
          <p:nvPr/>
        </p:nvSpPr>
        <p:spPr>
          <a:xfrm>
            <a:off x="995515" y="1260785"/>
            <a:ext cx="3881285" cy="4556379"/>
          </a:xfrm>
          <a:prstGeom prst="rect">
            <a:avLst/>
          </a:prstGeom>
        </p:spPr>
        <p:txBody>
          <a:bodyPr lIns="0" tIns="0" rIns="0" bIns="0" rtlCol="0" anchor="t">
            <a:spAutoFit/>
          </a:bodyPr>
          <a:lstStyle/>
          <a:p>
            <a:pPr algn="l">
              <a:lnSpc>
                <a:spcPts val="2268"/>
              </a:lnSpc>
            </a:pPr>
            <a:r>
              <a:rPr lang="en-US" sz="2100" spc="19">
                <a:solidFill>
                  <a:srgbClr val="D24726"/>
                </a:solidFill>
                <a:latin typeface="Arimo"/>
                <a:ea typeface="Arimo"/>
                <a:cs typeface="Arimo"/>
                <a:sym typeface="Arimo"/>
              </a:rPr>
              <a:t>Allegato A della DGR 17</a:t>
            </a:r>
            <a:r>
              <a:rPr lang="en-US" sz="2100" spc="19">
                <a:solidFill>
                  <a:srgbClr val="FF0000"/>
                </a:solidFill>
                <a:latin typeface="Arimo"/>
                <a:ea typeface="Arimo"/>
                <a:cs typeface="Arimo"/>
                <a:sym typeface="Arimo"/>
              </a:rPr>
              <a:t> </a:t>
            </a:r>
            <a:r>
              <a:rPr lang="en-US" sz="2100" spc="19">
                <a:solidFill>
                  <a:srgbClr val="000000"/>
                </a:solidFill>
                <a:latin typeface="Arimo"/>
                <a:ea typeface="Arimo"/>
                <a:cs typeface="Arimo"/>
                <a:sym typeface="Arimo"/>
              </a:rPr>
              <a:t>vengono indicate </a:t>
            </a:r>
            <a:r>
              <a:rPr lang="en-US" sz="2100" b="1" spc="19">
                <a:solidFill>
                  <a:srgbClr val="D24726"/>
                </a:solidFill>
                <a:latin typeface="Arimo Bold"/>
                <a:ea typeface="Arimo Bold"/>
                <a:cs typeface="Arimo Bold"/>
                <a:sym typeface="Arimo Bold"/>
              </a:rPr>
              <a:t>Le funzioni esclusive e le competenze del Servizio Sociale Professionale Aziendale delle Aziende Sanitarie Regionali.</a:t>
            </a:r>
          </a:p>
          <a:p>
            <a:pPr algn="l">
              <a:lnSpc>
                <a:spcPts val="2268"/>
              </a:lnSpc>
            </a:pPr>
            <a:endParaRPr lang="en-US" sz="2100" b="1" spc="19">
              <a:solidFill>
                <a:srgbClr val="D24726"/>
              </a:solidFill>
              <a:latin typeface="Arimo Bold"/>
              <a:ea typeface="Arimo Bold"/>
              <a:cs typeface="Arimo Bold"/>
              <a:sym typeface="Arimo Bold"/>
            </a:endParaRPr>
          </a:p>
          <a:p>
            <a:pPr algn="l">
              <a:lnSpc>
                <a:spcPts val="2268"/>
              </a:lnSpc>
            </a:pPr>
            <a:r>
              <a:rPr lang="en-US" sz="2100" spc="19">
                <a:solidFill>
                  <a:srgbClr val="000000"/>
                </a:solidFill>
                <a:latin typeface="Montserrat"/>
                <a:ea typeface="Montserrat"/>
                <a:cs typeface="Montserrat"/>
                <a:sym typeface="Montserrat"/>
              </a:rPr>
              <a:t>Ad ogni attività vengono elencate azioni che debbono essere esercitate ai diversi livelli  professionali (Attività di management… direzione, coordinamento strategico, indirizzo e programmazione, ecc)</a:t>
            </a:r>
          </a:p>
        </p:txBody>
      </p:sp>
      <p:grpSp>
        <p:nvGrpSpPr>
          <p:cNvPr id="5" name="Group 5"/>
          <p:cNvGrpSpPr/>
          <p:nvPr/>
        </p:nvGrpSpPr>
        <p:grpSpPr>
          <a:xfrm>
            <a:off x="-2489851" y="-662650"/>
            <a:ext cx="3061292" cy="3875850"/>
            <a:chOff x="0" y="0"/>
            <a:chExt cx="4081723" cy="5167800"/>
          </a:xfrm>
        </p:grpSpPr>
        <p:sp>
          <p:nvSpPr>
            <p:cNvPr id="6" name="Freeform 6"/>
            <p:cNvSpPr/>
            <p:nvPr/>
          </p:nvSpPr>
          <p:spPr>
            <a:xfrm>
              <a:off x="0" y="0"/>
              <a:ext cx="4081780" cy="5167757"/>
            </a:xfrm>
            <a:custGeom>
              <a:avLst/>
              <a:gdLst/>
              <a:ahLst/>
              <a:cxnLst/>
              <a:rect l="l" t="t" r="r" b="b"/>
              <a:pathLst>
                <a:path w="4081780" h="5167757">
                  <a:moveTo>
                    <a:pt x="0" y="0"/>
                  </a:moveTo>
                  <a:lnTo>
                    <a:pt x="4081780" y="0"/>
                  </a:lnTo>
                  <a:lnTo>
                    <a:pt x="4081780" y="5167757"/>
                  </a:lnTo>
                  <a:lnTo>
                    <a:pt x="0" y="5167757"/>
                  </a:lnTo>
                  <a:lnTo>
                    <a:pt x="0" y="0"/>
                  </a:lnTo>
                  <a:close/>
                </a:path>
              </a:pathLst>
            </a:custGeom>
            <a:blipFill>
              <a:blip r:embed="rId3"/>
              <a:stretch>
                <a:fillRect l="-7675" r="-7673"/>
              </a:stretch>
            </a:blipFill>
          </p:spPr>
        </p:sp>
      </p:grpSp>
      <p:grpSp>
        <p:nvGrpSpPr>
          <p:cNvPr id="7" name="Group 7"/>
          <p:cNvGrpSpPr/>
          <p:nvPr/>
        </p:nvGrpSpPr>
        <p:grpSpPr>
          <a:xfrm>
            <a:off x="-2008092" y="3906602"/>
            <a:ext cx="2892162" cy="3786372"/>
            <a:chOff x="0" y="0"/>
            <a:chExt cx="3856216" cy="5048496"/>
          </a:xfrm>
        </p:grpSpPr>
        <p:sp>
          <p:nvSpPr>
            <p:cNvPr id="8" name="Freeform 8"/>
            <p:cNvSpPr/>
            <p:nvPr/>
          </p:nvSpPr>
          <p:spPr>
            <a:xfrm>
              <a:off x="0" y="0"/>
              <a:ext cx="3856228" cy="5048504"/>
            </a:xfrm>
            <a:custGeom>
              <a:avLst/>
              <a:gdLst/>
              <a:ahLst/>
              <a:cxnLst/>
              <a:rect l="l" t="t" r="r" b="b"/>
              <a:pathLst>
                <a:path w="3856228" h="5048504">
                  <a:moveTo>
                    <a:pt x="0" y="0"/>
                  </a:moveTo>
                  <a:lnTo>
                    <a:pt x="3856228" y="0"/>
                  </a:lnTo>
                  <a:lnTo>
                    <a:pt x="3856228" y="5048504"/>
                  </a:lnTo>
                  <a:lnTo>
                    <a:pt x="0" y="5048504"/>
                  </a:lnTo>
                  <a:lnTo>
                    <a:pt x="0" y="0"/>
                  </a:lnTo>
                  <a:close/>
                </a:path>
              </a:pathLst>
            </a:custGeom>
            <a:blipFill>
              <a:blip r:embed="rId4"/>
              <a:stretch>
                <a:fillRect l="-7743" r="-7743"/>
              </a:stretch>
            </a:blipFill>
          </p:spPr>
        </p:sp>
      </p:grpSp>
      <p:grpSp>
        <p:nvGrpSpPr>
          <p:cNvPr id="9" name="Group 9"/>
          <p:cNvGrpSpPr/>
          <p:nvPr/>
        </p:nvGrpSpPr>
        <p:grpSpPr>
          <a:xfrm>
            <a:off x="-1970205" y="1998500"/>
            <a:ext cx="2661864" cy="3509761"/>
            <a:chOff x="0" y="0"/>
            <a:chExt cx="3549152" cy="4679681"/>
          </a:xfrm>
        </p:grpSpPr>
        <p:sp>
          <p:nvSpPr>
            <p:cNvPr id="10" name="Freeform 10"/>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5"/>
              <a:stretch>
                <a:fillRect l="-7710" r="-7710"/>
              </a:stretch>
            </a:blipFill>
          </p:spPr>
        </p:sp>
      </p:grpSp>
      <p:sp>
        <p:nvSpPr>
          <p:cNvPr id="11" name="TextBox 11"/>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731520" y="633844"/>
            <a:ext cx="8229600" cy="472745"/>
          </a:xfrm>
          <a:prstGeom prst="rect">
            <a:avLst/>
          </a:prstGeom>
        </p:spPr>
        <p:txBody>
          <a:bodyPr lIns="0" tIns="0" rIns="0" bIns="0" rtlCol="0" anchor="t">
            <a:spAutoFit/>
          </a:bodyPr>
          <a:lstStyle/>
          <a:p>
            <a:pPr algn="ctr">
              <a:lnSpc>
                <a:spcPts val="3801"/>
              </a:lnSpc>
            </a:pPr>
            <a:r>
              <a:rPr lang="en-US" sz="3519" spc="-21">
                <a:solidFill>
                  <a:srgbClr val="64635D"/>
                </a:solidFill>
                <a:latin typeface="DM Serif Display"/>
                <a:ea typeface="DM Serif Display"/>
                <a:cs typeface="DM Serif Display"/>
                <a:sym typeface="DM Serif Display"/>
              </a:rPr>
              <a:t>Quadro demografico </a:t>
            </a:r>
          </a:p>
        </p:txBody>
      </p:sp>
      <p:grpSp>
        <p:nvGrpSpPr>
          <p:cNvPr id="3" name="Group 3"/>
          <p:cNvGrpSpPr/>
          <p:nvPr/>
        </p:nvGrpSpPr>
        <p:grpSpPr>
          <a:xfrm rot="2451906">
            <a:off x="-1052297" y="-1662965"/>
            <a:ext cx="2822015" cy="4196305"/>
            <a:chOff x="0" y="0"/>
            <a:chExt cx="3762687" cy="5595073"/>
          </a:xfrm>
        </p:grpSpPr>
        <p:sp>
          <p:nvSpPr>
            <p:cNvPr id="4" name="Freeform 4"/>
            <p:cNvSpPr/>
            <p:nvPr/>
          </p:nvSpPr>
          <p:spPr>
            <a:xfrm>
              <a:off x="0" y="0"/>
              <a:ext cx="3762629" cy="5595112"/>
            </a:xfrm>
            <a:custGeom>
              <a:avLst/>
              <a:gdLst/>
              <a:ahLst/>
              <a:cxnLst/>
              <a:rect l="l" t="t" r="r" b="b"/>
              <a:pathLst>
                <a:path w="3762629" h="5595112">
                  <a:moveTo>
                    <a:pt x="0" y="0"/>
                  </a:moveTo>
                  <a:lnTo>
                    <a:pt x="3762629" y="0"/>
                  </a:lnTo>
                  <a:lnTo>
                    <a:pt x="3762629" y="5595112"/>
                  </a:lnTo>
                  <a:lnTo>
                    <a:pt x="0" y="5595112"/>
                  </a:lnTo>
                  <a:lnTo>
                    <a:pt x="0" y="0"/>
                  </a:lnTo>
                  <a:close/>
                </a:path>
              </a:pathLst>
            </a:custGeom>
            <a:blipFill>
              <a:blip r:embed="rId2"/>
              <a:stretch>
                <a:fillRect l="-37" r="-38"/>
              </a:stretch>
            </a:blipFill>
          </p:spPr>
        </p:sp>
      </p:grpSp>
      <p:grpSp>
        <p:nvGrpSpPr>
          <p:cNvPr id="5" name="Group 5"/>
          <p:cNvGrpSpPr/>
          <p:nvPr/>
        </p:nvGrpSpPr>
        <p:grpSpPr>
          <a:xfrm rot="-5916672">
            <a:off x="8035749" y="4967803"/>
            <a:ext cx="3058836" cy="3471020"/>
            <a:chOff x="0" y="0"/>
            <a:chExt cx="4078448" cy="4628027"/>
          </a:xfrm>
        </p:grpSpPr>
        <p:sp>
          <p:nvSpPr>
            <p:cNvPr id="6" name="Freeform 6"/>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3"/>
              <a:stretch>
                <a:fillRect l="-50" r="-49"/>
              </a:stretch>
            </a:blipFill>
          </p:spPr>
        </p:sp>
      </p:grpSp>
      <p:sp>
        <p:nvSpPr>
          <p:cNvPr id="7" name="TextBox 7"/>
          <p:cNvSpPr txBox="1"/>
          <p:nvPr/>
        </p:nvSpPr>
        <p:spPr>
          <a:xfrm>
            <a:off x="792480" y="1167647"/>
            <a:ext cx="8229600" cy="5324475"/>
          </a:xfrm>
          <a:prstGeom prst="rect">
            <a:avLst/>
          </a:prstGeom>
        </p:spPr>
        <p:txBody>
          <a:bodyPr lIns="0" tIns="0" rIns="0" bIns="0" rtlCol="0" anchor="t">
            <a:spAutoFit/>
          </a:bodyPr>
          <a:lstStyle/>
          <a:p>
            <a:pPr algn="just">
              <a:lnSpc>
                <a:spcPts val="2110"/>
              </a:lnSpc>
            </a:pPr>
            <a:r>
              <a:rPr lang="en-US" sz="1599" spc="13">
                <a:solidFill>
                  <a:srgbClr val="000000"/>
                </a:solidFill>
                <a:latin typeface="Montserrat"/>
                <a:ea typeface="Montserrat"/>
                <a:cs typeface="Montserrat"/>
                <a:sym typeface="Montserrat"/>
              </a:rPr>
              <a:t>  L’invecchiamento della popolazione è un fenomeno che sta caratterizzando  il quadro demografico di numerose società, in particolari di quelle occidentali  e del Giappone. L’aumento dell’aspettativa di vita, il miglioramento delle  condizioni economiche, il progresso tecnologico e sanitario hanno modificato  la struttura anagrafica della società. </a:t>
            </a:r>
          </a:p>
          <a:p>
            <a:pPr algn="just">
              <a:lnSpc>
                <a:spcPts val="2110"/>
              </a:lnSpc>
            </a:pPr>
            <a:r>
              <a:rPr lang="en-US" sz="1599" spc="13">
                <a:solidFill>
                  <a:srgbClr val="000000"/>
                </a:solidFill>
                <a:latin typeface="Montserrat"/>
                <a:ea typeface="Montserrat"/>
                <a:cs typeface="Montserrat"/>
                <a:sym typeface="Montserrat"/>
              </a:rPr>
              <a:t>  L'età media della popolazione è salita da 45,7 anni all'inizio del 2020 e 46,5 all'inizio del 2023.  </a:t>
            </a:r>
            <a:r>
              <a:rPr lang="en-US" sz="1599" spc="13">
                <a:solidFill>
                  <a:srgbClr val="D24726"/>
                </a:solidFill>
                <a:latin typeface="Montserrat"/>
                <a:ea typeface="Montserrat"/>
                <a:cs typeface="Montserrat"/>
                <a:sym typeface="Montserrat"/>
              </a:rPr>
              <a:t>Al 1° gennaio 2023, le persone con più di 65 anni sono 14 milioni 177 mila, il 24,1% (quasi un quarto) della popolazione totale.</a:t>
            </a:r>
          </a:p>
          <a:p>
            <a:pPr algn="just">
              <a:lnSpc>
                <a:spcPts val="2110"/>
              </a:lnSpc>
            </a:pPr>
            <a:r>
              <a:rPr lang="en-US" sz="1599" spc="13">
                <a:solidFill>
                  <a:srgbClr val="000000"/>
                </a:solidFill>
                <a:latin typeface="Montserrat"/>
                <a:ea typeface="Montserrat"/>
                <a:cs typeface="Montserrat"/>
                <a:sym typeface="Montserrat"/>
              </a:rPr>
              <a:t>  Cresce anche il numero di persone </a:t>
            </a:r>
            <a:r>
              <a:rPr lang="en-US" sz="1599" b="1" spc="13">
                <a:solidFill>
                  <a:srgbClr val="D24726"/>
                </a:solidFill>
                <a:latin typeface="Montserrat Bold"/>
                <a:ea typeface="Montserrat Bold"/>
                <a:cs typeface="Montserrat Bold"/>
                <a:sym typeface="Montserrat Bold"/>
              </a:rPr>
              <a:t>ultraottantenni,</a:t>
            </a:r>
            <a:r>
              <a:rPr lang="en-US" sz="1599" spc="13">
                <a:solidFill>
                  <a:srgbClr val="000000"/>
                </a:solidFill>
                <a:latin typeface="Montserrat"/>
                <a:ea typeface="Montserrat"/>
                <a:cs typeface="Montserrat"/>
                <a:sym typeface="Montserrat"/>
              </a:rPr>
              <a:t> che arrivano a 4 milioni 529 mila e rappresentano il 7,7 per cento dei residenti, mentre da inizio millennio il numero di ultracentenari è triplicato.</a:t>
            </a:r>
          </a:p>
          <a:p>
            <a:pPr algn="just">
              <a:lnSpc>
                <a:spcPts val="2110"/>
              </a:lnSpc>
            </a:pPr>
            <a:r>
              <a:rPr lang="en-US" sz="1599" spc="13">
                <a:solidFill>
                  <a:srgbClr val="000000"/>
                </a:solidFill>
                <a:latin typeface="Montserrat"/>
                <a:ea typeface="Montserrat"/>
                <a:cs typeface="Montserrat"/>
                <a:sym typeface="Montserrat"/>
              </a:rPr>
              <a:t>  </a:t>
            </a:r>
            <a:r>
              <a:rPr lang="en-US" sz="1599" b="1" spc="13">
                <a:solidFill>
                  <a:srgbClr val="000000"/>
                </a:solidFill>
                <a:latin typeface="Montserrat Bold"/>
                <a:ea typeface="Montserrat Bold"/>
                <a:cs typeface="Montserrat Bold"/>
                <a:sym typeface="Montserrat Bold"/>
              </a:rPr>
              <a:t>Il 60% della popolazione anziana soffre di patologie croniche</a:t>
            </a:r>
            <a:r>
              <a:rPr lang="en-US" sz="1599" spc="13">
                <a:solidFill>
                  <a:srgbClr val="000000"/>
                </a:solidFill>
                <a:latin typeface="Montserrat"/>
                <a:ea typeface="Montserrat"/>
                <a:cs typeface="Montserrat"/>
                <a:sym typeface="Montserrat"/>
              </a:rPr>
              <a:t> come demenza, cancro, osteoporosi, aterosclerosi, malattie renali e cardiovascolari.</a:t>
            </a:r>
          </a:p>
          <a:p>
            <a:pPr algn="just">
              <a:lnSpc>
                <a:spcPts val="2110"/>
              </a:lnSpc>
            </a:pPr>
            <a:r>
              <a:rPr lang="en-US" sz="1599" spc="13">
                <a:solidFill>
                  <a:srgbClr val="000000"/>
                </a:solidFill>
                <a:latin typeface="Montserrat"/>
                <a:ea typeface="Montserrat"/>
                <a:cs typeface="Montserrat"/>
                <a:sym typeface="Montserrat"/>
              </a:rPr>
              <a:t>  </a:t>
            </a:r>
            <a:r>
              <a:rPr lang="en-US" sz="1599" b="1" spc="13">
                <a:solidFill>
                  <a:srgbClr val="FF0000"/>
                </a:solidFill>
                <a:latin typeface="Montserrat Bold"/>
                <a:ea typeface="Montserrat Bold"/>
                <a:cs typeface="Montserrat Bold"/>
                <a:sym typeface="Montserrat Bold"/>
              </a:rPr>
              <a:t>E il bisogno di salute-benessere è sempre più complesso e necessita di interventi che integrino tra loro la dimensione della Cura con la dimensione  del sociale con il Care.</a:t>
            </a:r>
          </a:p>
          <a:p>
            <a:pPr algn="just">
              <a:lnSpc>
                <a:spcPts val="2110"/>
              </a:lnSpc>
            </a:pPr>
            <a:r>
              <a:rPr lang="en-US" sz="1599" spc="13">
                <a:solidFill>
                  <a:srgbClr val="000000"/>
                </a:solidFill>
                <a:latin typeface="Montserrat"/>
                <a:ea typeface="Montserrat"/>
                <a:cs typeface="Montserrat"/>
                <a:sym typeface="Montserrat"/>
              </a:rPr>
              <a:t>  E’ necessario potenziare i servizi per accogliere una domanda maggiore di interventi socio sanitari e gestire servizi che sappiano rispondere ai bisogni di una fascia di cittadini fragili e in condizioni di vulnerabilità. </a:t>
            </a:r>
          </a:p>
          <a:p>
            <a:pPr algn="just">
              <a:lnSpc>
                <a:spcPts val="1727"/>
              </a:lnSpc>
            </a:pPr>
            <a:endParaRPr lang="en-US" sz="1599" spc="13">
              <a:solidFill>
                <a:srgbClr val="000000"/>
              </a:solidFill>
              <a:latin typeface="Montserrat"/>
              <a:ea typeface="Montserrat"/>
              <a:cs typeface="Montserrat"/>
              <a:sym typeface="Montserrat"/>
            </a:endParaRPr>
          </a:p>
        </p:txBody>
      </p:sp>
      <p:sp>
        <p:nvSpPr>
          <p:cNvPr id="8" name="TextBox 8"/>
          <p:cNvSpPr txBox="1"/>
          <p:nvPr/>
        </p:nvSpPr>
        <p:spPr>
          <a:xfrm>
            <a:off x="3322320" y="68129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43409" y="467177"/>
            <a:ext cx="6192605" cy="6667371"/>
            <a:chOff x="0" y="0"/>
            <a:chExt cx="8256807" cy="8889828"/>
          </a:xfrm>
        </p:grpSpPr>
        <p:sp>
          <p:nvSpPr>
            <p:cNvPr id="3" name="Freeform 3"/>
            <p:cNvSpPr/>
            <p:nvPr/>
          </p:nvSpPr>
          <p:spPr>
            <a:xfrm>
              <a:off x="0" y="0"/>
              <a:ext cx="8256778" cy="8889873"/>
            </a:xfrm>
            <a:custGeom>
              <a:avLst/>
              <a:gdLst/>
              <a:ahLst/>
              <a:cxnLst/>
              <a:rect l="l" t="t" r="r" b="b"/>
              <a:pathLst>
                <a:path w="8256778" h="8889873">
                  <a:moveTo>
                    <a:pt x="0" y="0"/>
                  </a:moveTo>
                  <a:lnTo>
                    <a:pt x="8256778" y="0"/>
                  </a:lnTo>
                  <a:lnTo>
                    <a:pt x="8256778" y="8889873"/>
                  </a:lnTo>
                  <a:lnTo>
                    <a:pt x="0" y="8889873"/>
                  </a:lnTo>
                  <a:lnTo>
                    <a:pt x="0" y="0"/>
                  </a:lnTo>
                  <a:close/>
                </a:path>
              </a:pathLst>
            </a:custGeom>
            <a:blipFill>
              <a:blip r:embed="rId2"/>
              <a:stretch>
                <a:fillRect/>
              </a:stretch>
            </a:blipFill>
          </p:spPr>
        </p:sp>
      </p:grpSp>
      <p:sp>
        <p:nvSpPr>
          <p:cNvPr id="4" name="Freeform 4"/>
          <p:cNvSpPr/>
          <p:nvPr/>
        </p:nvSpPr>
        <p:spPr>
          <a:xfrm>
            <a:off x="0" y="-67345"/>
            <a:ext cx="9746198" cy="7410028"/>
          </a:xfrm>
          <a:custGeom>
            <a:avLst/>
            <a:gdLst/>
            <a:ahLst/>
            <a:cxnLst/>
            <a:rect l="l" t="t" r="r" b="b"/>
            <a:pathLst>
              <a:path w="9746198" h="7410028">
                <a:moveTo>
                  <a:pt x="0" y="0"/>
                </a:moveTo>
                <a:lnTo>
                  <a:pt x="9746198" y="0"/>
                </a:lnTo>
                <a:lnTo>
                  <a:pt x="9746198" y="7410028"/>
                </a:lnTo>
                <a:lnTo>
                  <a:pt x="0" y="74100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rot="1758137">
            <a:off x="-682183" y="-681552"/>
            <a:ext cx="2866452" cy="3509761"/>
            <a:chOff x="0" y="0"/>
            <a:chExt cx="3821936" cy="4679681"/>
          </a:xfrm>
        </p:grpSpPr>
        <p:sp>
          <p:nvSpPr>
            <p:cNvPr id="6" name="Freeform 6"/>
            <p:cNvSpPr/>
            <p:nvPr/>
          </p:nvSpPr>
          <p:spPr>
            <a:xfrm>
              <a:off x="0" y="0"/>
              <a:ext cx="3821938" cy="4679696"/>
            </a:xfrm>
            <a:custGeom>
              <a:avLst/>
              <a:gdLst/>
              <a:ahLst/>
              <a:cxnLst/>
              <a:rect l="l" t="t" r="r" b="b"/>
              <a:pathLst>
                <a:path w="3821938" h="4679696">
                  <a:moveTo>
                    <a:pt x="0" y="0"/>
                  </a:moveTo>
                  <a:lnTo>
                    <a:pt x="3821938" y="0"/>
                  </a:lnTo>
                  <a:lnTo>
                    <a:pt x="3821938" y="4679696"/>
                  </a:lnTo>
                  <a:lnTo>
                    <a:pt x="0" y="4679696"/>
                  </a:lnTo>
                  <a:lnTo>
                    <a:pt x="0" y="0"/>
                  </a:lnTo>
                  <a:close/>
                </a:path>
              </a:pathLst>
            </a:custGeom>
            <a:blipFill>
              <a:blip r:embed="rId5"/>
              <a:stretch>
                <a:fillRect l="-3591" r="-3591"/>
              </a:stretch>
            </a:blipFill>
          </p:spPr>
        </p:sp>
      </p:grpSp>
      <p:sp>
        <p:nvSpPr>
          <p:cNvPr id="7" name="Freeform 7"/>
          <p:cNvSpPr/>
          <p:nvPr/>
        </p:nvSpPr>
        <p:spPr>
          <a:xfrm rot="-6422234">
            <a:off x="4174867" y="2058356"/>
            <a:ext cx="1224403" cy="868213"/>
          </a:xfrm>
          <a:custGeom>
            <a:avLst/>
            <a:gdLst/>
            <a:ahLst/>
            <a:cxnLst/>
            <a:rect l="l" t="t" r="r" b="b"/>
            <a:pathLst>
              <a:path w="1224403" h="868213">
                <a:moveTo>
                  <a:pt x="0" y="0"/>
                </a:moveTo>
                <a:lnTo>
                  <a:pt x="1224403" y="0"/>
                </a:lnTo>
                <a:lnTo>
                  <a:pt x="1224403" y="868213"/>
                </a:lnTo>
                <a:lnTo>
                  <a:pt x="0" y="868213"/>
                </a:lnTo>
                <a:lnTo>
                  <a:pt x="0" y="0"/>
                </a:lnTo>
                <a:close/>
              </a:path>
            </a:pathLst>
          </a:custGeom>
          <a:blipFill>
            <a:blip r:embed="rId6">
              <a:extLst>
                <a:ext uri="{96DAC541-7B7A-43D3-8B79-37D633B846F1}">
                  <asvg:svgBlip xmlns="" xmlns:asvg="http://schemas.microsoft.com/office/drawing/2016/SVG/main" r:embed="rId7"/>
                </a:ext>
              </a:extLst>
            </a:blip>
            <a:stretch>
              <a:fillRect t="-288" b="-288"/>
            </a:stretch>
          </a:blipFill>
        </p:spPr>
      </p:sp>
      <p:sp>
        <p:nvSpPr>
          <p:cNvPr id="8" name="Freeform 8"/>
          <p:cNvSpPr/>
          <p:nvPr/>
        </p:nvSpPr>
        <p:spPr>
          <a:xfrm rot="2884644">
            <a:off x="5695559" y="5405896"/>
            <a:ext cx="1504679" cy="308878"/>
          </a:xfrm>
          <a:custGeom>
            <a:avLst/>
            <a:gdLst/>
            <a:ahLst/>
            <a:cxnLst/>
            <a:rect l="l" t="t" r="r" b="b"/>
            <a:pathLst>
              <a:path w="1504679" h="308878">
                <a:moveTo>
                  <a:pt x="0" y="0"/>
                </a:moveTo>
                <a:lnTo>
                  <a:pt x="1504679" y="0"/>
                </a:lnTo>
                <a:lnTo>
                  <a:pt x="1504679" y="308878"/>
                </a:lnTo>
                <a:lnTo>
                  <a:pt x="0" y="308878"/>
                </a:lnTo>
                <a:lnTo>
                  <a:pt x="0" y="0"/>
                </a:lnTo>
                <a:close/>
              </a:path>
            </a:pathLst>
          </a:custGeom>
          <a:blipFill>
            <a:blip r:embed="rId8">
              <a:extLst>
                <a:ext uri="{96DAC541-7B7A-43D3-8B79-37D633B846F1}">
                  <asvg:svgBlip xmlns="" xmlns:asvg="http://schemas.microsoft.com/office/drawing/2016/SVG/main" r:embed="rId9"/>
                </a:ext>
              </a:extLst>
            </a:blip>
            <a:stretch>
              <a:fillRect t="-872" b="-872"/>
            </a:stretch>
          </a:blipFill>
        </p:spPr>
      </p:sp>
      <p:sp>
        <p:nvSpPr>
          <p:cNvPr id="9" name="Freeform 9"/>
          <p:cNvSpPr/>
          <p:nvPr/>
        </p:nvSpPr>
        <p:spPr>
          <a:xfrm rot="-1104343">
            <a:off x="2378384" y="4822323"/>
            <a:ext cx="1579865" cy="419382"/>
          </a:xfrm>
          <a:custGeom>
            <a:avLst/>
            <a:gdLst/>
            <a:ahLst/>
            <a:cxnLst/>
            <a:rect l="l" t="t" r="r" b="b"/>
            <a:pathLst>
              <a:path w="1579865" h="419382">
                <a:moveTo>
                  <a:pt x="0" y="0"/>
                </a:moveTo>
                <a:lnTo>
                  <a:pt x="1579865" y="0"/>
                </a:lnTo>
                <a:lnTo>
                  <a:pt x="1579865" y="419382"/>
                </a:lnTo>
                <a:lnTo>
                  <a:pt x="0" y="419382"/>
                </a:lnTo>
                <a:lnTo>
                  <a:pt x="0" y="0"/>
                </a:lnTo>
                <a:close/>
              </a:path>
            </a:pathLst>
          </a:custGeom>
          <a:blipFill>
            <a:blip r:embed="rId10">
              <a:extLst>
                <a:ext uri="{96DAC541-7B7A-43D3-8B79-37D633B846F1}">
                  <asvg:svgBlip xmlns="" xmlns:asvg="http://schemas.microsoft.com/office/drawing/2016/SVG/main" r:embed="rId11"/>
                </a:ext>
              </a:extLst>
            </a:blip>
            <a:stretch>
              <a:fillRect t="-754" b="-754"/>
            </a:stretch>
          </a:blipFill>
        </p:spPr>
      </p:sp>
      <p:sp>
        <p:nvSpPr>
          <p:cNvPr id="10" name="Freeform 10"/>
          <p:cNvSpPr/>
          <p:nvPr/>
        </p:nvSpPr>
        <p:spPr>
          <a:xfrm rot="-6993449">
            <a:off x="3848518" y="2773438"/>
            <a:ext cx="1202461" cy="492784"/>
          </a:xfrm>
          <a:custGeom>
            <a:avLst/>
            <a:gdLst/>
            <a:ahLst/>
            <a:cxnLst/>
            <a:rect l="l" t="t" r="r" b="b"/>
            <a:pathLst>
              <a:path w="1202461" h="492784">
                <a:moveTo>
                  <a:pt x="0" y="0"/>
                </a:moveTo>
                <a:lnTo>
                  <a:pt x="1202461" y="0"/>
                </a:lnTo>
                <a:lnTo>
                  <a:pt x="1202461" y="492784"/>
                </a:lnTo>
                <a:lnTo>
                  <a:pt x="0" y="492784"/>
                </a:lnTo>
                <a:lnTo>
                  <a:pt x="0" y="0"/>
                </a:lnTo>
                <a:close/>
              </a:path>
            </a:pathLst>
          </a:custGeom>
          <a:blipFill>
            <a:blip r:embed="rId12">
              <a:extLst>
                <a:ext uri="{96DAC541-7B7A-43D3-8B79-37D633B846F1}">
                  <asvg:svgBlip xmlns="" xmlns:asvg="http://schemas.microsoft.com/office/drawing/2016/SVG/main" r:embed="rId13"/>
                </a:ext>
              </a:extLst>
            </a:blip>
            <a:stretch>
              <a:fillRect l="-44" r="-44"/>
            </a:stretch>
          </a:blipFill>
        </p:spPr>
      </p:sp>
      <p:sp>
        <p:nvSpPr>
          <p:cNvPr id="11" name="Freeform 11"/>
          <p:cNvSpPr/>
          <p:nvPr/>
        </p:nvSpPr>
        <p:spPr>
          <a:xfrm rot="2334411">
            <a:off x="2724888" y="3694705"/>
            <a:ext cx="1715190" cy="1205167"/>
          </a:xfrm>
          <a:custGeom>
            <a:avLst/>
            <a:gdLst/>
            <a:ahLst/>
            <a:cxnLst/>
            <a:rect l="l" t="t" r="r" b="b"/>
            <a:pathLst>
              <a:path w="1715190" h="1205167">
                <a:moveTo>
                  <a:pt x="0" y="0"/>
                </a:moveTo>
                <a:lnTo>
                  <a:pt x="1715190" y="0"/>
                </a:lnTo>
                <a:lnTo>
                  <a:pt x="1715190" y="1205167"/>
                </a:lnTo>
                <a:lnTo>
                  <a:pt x="0" y="1205167"/>
                </a:lnTo>
                <a:lnTo>
                  <a:pt x="0" y="0"/>
                </a:lnTo>
                <a:close/>
              </a:path>
            </a:pathLst>
          </a:custGeom>
          <a:blipFill>
            <a:blip r:embed="rId14">
              <a:extLst>
                <a:ext uri="{96DAC541-7B7A-43D3-8B79-37D633B846F1}">
                  <asvg:svgBlip xmlns="" xmlns:asvg="http://schemas.microsoft.com/office/drawing/2016/SVG/main" r:embed="rId15"/>
                </a:ext>
              </a:extLst>
            </a:blip>
            <a:stretch>
              <a:fillRect l="-70" r="-70"/>
            </a:stretch>
          </a:blipFill>
        </p:spPr>
      </p:sp>
      <p:sp>
        <p:nvSpPr>
          <p:cNvPr id="12" name="Freeform 12"/>
          <p:cNvSpPr/>
          <p:nvPr/>
        </p:nvSpPr>
        <p:spPr>
          <a:xfrm rot="-6842239">
            <a:off x="5179030" y="5850814"/>
            <a:ext cx="980006" cy="260147"/>
          </a:xfrm>
          <a:custGeom>
            <a:avLst/>
            <a:gdLst/>
            <a:ahLst/>
            <a:cxnLst/>
            <a:rect l="l" t="t" r="r" b="b"/>
            <a:pathLst>
              <a:path w="980006" h="260147">
                <a:moveTo>
                  <a:pt x="0" y="0"/>
                </a:moveTo>
                <a:lnTo>
                  <a:pt x="980006" y="0"/>
                </a:lnTo>
                <a:lnTo>
                  <a:pt x="980006" y="260147"/>
                </a:lnTo>
                <a:lnTo>
                  <a:pt x="0" y="260147"/>
                </a:lnTo>
                <a:lnTo>
                  <a:pt x="0" y="0"/>
                </a:lnTo>
                <a:close/>
              </a:path>
            </a:pathLst>
          </a:custGeom>
          <a:blipFill>
            <a:blip r:embed="rId16">
              <a:extLst>
                <a:ext uri="{96DAC541-7B7A-43D3-8B79-37D633B846F1}">
                  <asvg:svgBlip xmlns="" xmlns:asvg="http://schemas.microsoft.com/office/drawing/2016/SVG/main" r:embed="rId17"/>
                </a:ext>
              </a:extLst>
            </a:blip>
            <a:stretch>
              <a:fillRect t="-711" b="-711"/>
            </a:stretch>
          </a:blipFill>
        </p:spPr>
      </p:sp>
      <p:sp>
        <p:nvSpPr>
          <p:cNvPr id="13" name="Freeform 13"/>
          <p:cNvSpPr/>
          <p:nvPr/>
        </p:nvSpPr>
        <p:spPr>
          <a:xfrm rot="4591250">
            <a:off x="6321852" y="3095475"/>
            <a:ext cx="984114" cy="928646"/>
          </a:xfrm>
          <a:custGeom>
            <a:avLst/>
            <a:gdLst/>
            <a:ahLst/>
            <a:cxnLst/>
            <a:rect l="l" t="t" r="r" b="b"/>
            <a:pathLst>
              <a:path w="984114" h="928646">
                <a:moveTo>
                  <a:pt x="0" y="0"/>
                </a:moveTo>
                <a:lnTo>
                  <a:pt x="984114" y="0"/>
                </a:lnTo>
                <a:lnTo>
                  <a:pt x="984114" y="928646"/>
                </a:lnTo>
                <a:lnTo>
                  <a:pt x="0" y="928646"/>
                </a:lnTo>
                <a:lnTo>
                  <a:pt x="0" y="0"/>
                </a:lnTo>
                <a:close/>
              </a:path>
            </a:pathLst>
          </a:custGeom>
          <a:blipFill>
            <a:blip r:embed="rId18">
              <a:extLst>
                <a:ext uri="{96DAC541-7B7A-43D3-8B79-37D633B846F1}">
                  <asvg:svgBlip xmlns="" xmlns:asvg="http://schemas.microsoft.com/office/drawing/2016/SVG/main" r:embed="rId19"/>
                </a:ext>
              </a:extLst>
            </a:blip>
            <a:stretch>
              <a:fillRect l="-70" r="-70"/>
            </a:stretch>
          </a:blipFill>
        </p:spPr>
      </p:sp>
      <p:sp>
        <p:nvSpPr>
          <p:cNvPr id="14" name="Freeform 14"/>
          <p:cNvSpPr/>
          <p:nvPr/>
        </p:nvSpPr>
        <p:spPr>
          <a:xfrm rot="-5207404">
            <a:off x="6704603" y="2804932"/>
            <a:ext cx="390096" cy="1166047"/>
          </a:xfrm>
          <a:custGeom>
            <a:avLst/>
            <a:gdLst/>
            <a:ahLst/>
            <a:cxnLst/>
            <a:rect l="l" t="t" r="r" b="b"/>
            <a:pathLst>
              <a:path w="390096" h="1166047">
                <a:moveTo>
                  <a:pt x="0" y="0"/>
                </a:moveTo>
                <a:lnTo>
                  <a:pt x="390096" y="0"/>
                </a:lnTo>
                <a:lnTo>
                  <a:pt x="390096" y="1166047"/>
                </a:lnTo>
                <a:lnTo>
                  <a:pt x="0" y="1166047"/>
                </a:lnTo>
                <a:lnTo>
                  <a:pt x="0" y="0"/>
                </a:lnTo>
                <a:close/>
              </a:path>
            </a:pathLst>
          </a:custGeom>
          <a:blipFill>
            <a:blip r:embed="rId20">
              <a:extLst>
                <a:ext uri="{96DAC541-7B7A-43D3-8B79-37D633B846F1}">
                  <asvg:svgBlip xmlns="" xmlns:asvg="http://schemas.microsoft.com/office/drawing/2016/SVG/main" r:embed="rId21"/>
                </a:ext>
              </a:extLst>
            </a:blip>
            <a:stretch>
              <a:fillRect l="-1033" r="-1033"/>
            </a:stretch>
          </a:blipFill>
        </p:spPr>
      </p:sp>
      <p:sp>
        <p:nvSpPr>
          <p:cNvPr id="15" name="Freeform 15"/>
          <p:cNvSpPr/>
          <p:nvPr/>
        </p:nvSpPr>
        <p:spPr>
          <a:xfrm rot="-350024">
            <a:off x="5738817" y="1894446"/>
            <a:ext cx="1831995" cy="1466493"/>
          </a:xfrm>
          <a:custGeom>
            <a:avLst/>
            <a:gdLst/>
            <a:ahLst/>
            <a:cxnLst/>
            <a:rect l="l" t="t" r="r" b="b"/>
            <a:pathLst>
              <a:path w="1831995" h="1466493">
                <a:moveTo>
                  <a:pt x="0" y="0"/>
                </a:moveTo>
                <a:lnTo>
                  <a:pt x="1831995" y="0"/>
                </a:lnTo>
                <a:lnTo>
                  <a:pt x="1831995" y="1466493"/>
                </a:lnTo>
                <a:lnTo>
                  <a:pt x="0" y="1466493"/>
                </a:lnTo>
                <a:lnTo>
                  <a:pt x="0" y="0"/>
                </a:lnTo>
                <a:close/>
              </a:path>
            </a:pathLst>
          </a:custGeom>
          <a:blipFill>
            <a:blip r:embed="rId22">
              <a:extLst>
                <a:ext uri="{96DAC541-7B7A-43D3-8B79-37D633B846F1}">
                  <asvg:svgBlip xmlns="" xmlns:asvg="http://schemas.microsoft.com/office/drawing/2016/SVG/main" r:embed="rId23"/>
                </a:ext>
              </a:extLst>
            </a:blip>
            <a:stretch>
              <a:fillRect t="-163" b="-163"/>
            </a:stretch>
          </a:blipFill>
        </p:spPr>
      </p:sp>
      <p:sp>
        <p:nvSpPr>
          <p:cNvPr id="16" name="TextBox 16"/>
          <p:cNvSpPr txBox="1"/>
          <p:nvPr/>
        </p:nvSpPr>
        <p:spPr>
          <a:xfrm>
            <a:off x="6977654" y="4000236"/>
            <a:ext cx="2078261" cy="375196"/>
          </a:xfrm>
          <a:prstGeom prst="rect">
            <a:avLst/>
          </a:prstGeom>
        </p:spPr>
        <p:txBody>
          <a:bodyPr lIns="0" tIns="0" rIns="0" bIns="0" rtlCol="0" anchor="t">
            <a:spAutoFit/>
          </a:bodyPr>
          <a:lstStyle/>
          <a:p>
            <a:pPr algn="ctr">
              <a:lnSpc>
                <a:spcPts val="1486"/>
              </a:lnSpc>
            </a:pPr>
            <a:r>
              <a:rPr lang="en-US" sz="1350" spc="-21">
                <a:solidFill>
                  <a:srgbClr val="0097B2"/>
                </a:solidFill>
                <a:latin typeface="Open Sans"/>
                <a:ea typeface="Open Sans"/>
                <a:cs typeface="Open Sans"/>
                <a:sym typeface="Open Sans"/>
              </a:rPr>
              <a:t>A</a:t>
            </a:r>
            <a:r>
              <a:rPr lang="en-US" sz="1350" u="sng" spc="-21">
                <a:solidFill>
                  <a:srgbClr val="0000FF"/>
                </a:solidFill>
                <a:latin typeface="Open Sans"/>
                <a:ea typeface="Open Sans"/>
                <a:cs typeface="Open Sans"/>
                <a:sym typeface="Open Sans"/>
                <a:hlinkClick r:id="rId24" tooltip="http://www.maggioreosp.novara.it/"/>
              </a:rPr>
              <a:t>OU Maggiore della Carità</a:t>
            </a:r>
            <a:r>
              <a:rPr lang="en-US" sz="1350" spc="-21">
                <a:solidFill>
                  <a:srgbClr val="0097B2"/>
                </a:solidFill>
                <a:latin typeface="Open Sans"/>
                <a:ea typeface="Open Sans"/>
                <a:cs typeface="Open Sans"/>
                <a:sym typeface="Open Sans"/>
              </a:rPr>
              <a:t> </a:t>
            </a:r>
          </a:p>
          <a:p>
            <a:pPr algn="ctr">
              <a:lnSpc>
                <a:spcPts val="1486"/>
              </a:lnSpc>
            </a:pPr>
            <a:r>
              <a:rPr lang="en-US" sz="1350" spc="-21">
                <a:solidFill>
                  <a:srgbClr val="0097B2"/>
                </a:solidFill>
                <a:latin typeface="Open Sans"/>
                <a:ea typeface="Open Sans"/>
                <a:cs typeface="Open Sans"/>
                <a:sym typeface="Open Sans"/>
              </a:rPr>
              <a:t>di NOVARA</a:t>
            </a:r>
          </a:p>
        </p:txBody>
      </p:sp>
      <p:sp>
        <p:nvSpPr>
          <p:cNvPr id="17" name="TextBox 17"/>
          <p:cNvSpPr txBox="1"/>
          <p:nvPr/>
        </p:nvSpPr>
        <p:spPr>
          <a:xfrm>
            <a:off x="1270429" y="3081050"/>
            <a:ext cx="1935749" cy="556618"/>
          </a:xfrm>
          <a:prstGeom prst="rect">
            <a:avLst/>
          </a:prstGeom>
        </p:spPr>
        <p:txBody>
          <a:bodyPr lIns="0" tIns="0" rIns="0" bIns="0" rtlCol="0" anchor="t">
            <a:spAutoFit/>
          </a:bodyPr>
          <a:lstStyle/>
          <a:p>
            <a:pPr algn="ctr">
              <a:lnSpc>
                <a:spcPts val="1459"/>
              </a:lnSpc>
            </a:pPr>
            <a:r>
              <a:rPr lang="en-US" sz="1350" spc="-31">
                <a:solidFill>
                  <a:srgbClr val="F40000"/>
                </a:solidFill>
                <a:latin typeface="Open Sans"/>
                <a:ea typeface="Open Sans"/>
                <a:cs typeface="Open Sans"/>
                <a:sym typeface="Open Sans"/>
              </a:rPr>
              <a:t>ASL TO Città della Salute TORINO</a:t>
            </a:r>
          </a:p>
          <a:p>
            <a:pPr algn="ctr">
              <a:lnSpc>
                <a:spcPts val="1459"/>
              </a:lnSpc>
            </a:pPr>
            <a:r>
              <a:rPr lang="en-US" sz="1350" spc="-31">
                <a:solidFill>
                  <a:srgbClr val="F40000"/>
                </a:solidFill>
                <a:latin typeface="Open Sans"/>
                <a:ea typeface="Open Sans"/>
                <a:cs typeface="Open Sans"/>
                <a:sym typeface="Open Sans"/>
              </a:rPr>
              <a:t>(ex TO1 e TO2)</a:t>
            </a:r>
          </a:p>
        </p:txBody>
      </p:sp>
      <p:sp>
        <p:nvSpPr>
          <p:cNvPr id="18" name="TextBox 18"/>
          <p:cNvSpPr txBox="1"/>
          <p:nvPr/>
        </p:nvSpPr>
        <p:spPr>
          <a:xfrm>
            <a:off x="1025494" y="5422235"/>
            <a:ext cx="2425619" cy="183136"/>
          </a:xfrm>
          <a:prstGeom prst="rect">
            <a:avLst/>
          </a:prstGeom>
        </p:spPr>
        <p:txBody>
          <a:bodyPr lIns="0" tIns="0" rIns="0" bIns="0" rtlCol="0" anchor="t">
            <a:spAutoFit/>
          </a:bodyPr>
          <a:lstStyle/>
          <a:p>
            <a:pPr algn="ctr">
              <a:lnSpc>
                <a:spcPts val="1486"/>
              </a:lnSpc>
            </a:pPr>
            <a:r>
              <a:rPr lang="en-US" sz="1350" spc="-21">
                <a:solidFill>
                  <a:srgbClr val="FF5757"/>
                </a:solidFill>
                <a:latin typeface="Open Sans"/>
                <a:ea typeface="Open Sans"/>
                <a:cs typeface="Open Sans"/>
                <a:sym typeface="Open Sans"/>
              </a:rPr>
              <a:t>ASL TO3 TORINO</a:t>
            </a:r>
          </a:p>
        </p:txBody>
      </p:sp>
      <p:sp>
        <p:nvSpPr>
          <p:cNvPr id="19" name="TextBox 19"/>
          <p:cNvSpPr txBox="1"/>
          <p:nvPr/>
        </p:nvSpPr>
        <p:spPr>
          <a:xfrm>
            <a:off x="7609346" y="2811620"/>
            <a:ext cx="995765" cy="183136"/>
          </a:xfrm>
          <a:prstGeom prst="rect">
            <a:avLst/>
          </a:prstGeom>
        </p:spPr>
        <p:txBody>
          <a:bodyPr lIns="0" tIns="0" rIns="0" bIns="0" rtlCol="0" anchor="t">
            <a:spAutoFit/>
          </a:bodyPr>
          <a:lstStyle/>
          <a:p>
            <a:pPr algn="l">
              <a:lnSpc>
                <a:spcPts val="1486"/>
              </a:lnSpc>
            </a:pPr>
            <a:r>
              <a:rPr lang="en-US" sz="1350" spc="-21">
                <a:solidFill>
                  <a:srgbClr val="0097B2"/>
                </a:solidFill>
                <a:latin typeface="Open Sans"/>
                <a:ea typeface="Open Sans"/>
                <a:cs typeface="Open Sans"/>
                <a:sym typeface="Open Sans"/>
              </a:rPr>
              <a:t>ASL NOVARA</a:t>
            </a:r>
          </a:p>
        </p:txBody>
      </p:sp>
      <p:sp>
        <p:nvSpPr>
          <p:cNvPr id="20" name="TextBox 20"/>
          <p:cNvSpPr txBox="1"/>
          <p:nvPr/>
        </p:nvSpPr>
        <p:spPr>
          <a:xfrm>
            <a:off x="7238914" y="4362050"/>
            <a:ext cx="1555742" cy="192661"/>
          </a:xfrm>
          <a:prstGeom prst="rect">
            <a:avLst/>
          </a:prstGeom>
        </p:spPr>
        <p:txBody>
          <a:bodyPr lIns="0" tIns="0" rIns="0" bIns="0" rtlCol="0" anchor="t">
            <a:spAutoFit/>
          </a:bodyPr>
          <a:lstStyle/>
          <a:p>
            <a:pPr algn="l">
              <a:lnSpc>
                <a:spcPts val="1486"/>
              </a:lnSpc>
            </a:pPr>
            <a:r>
              <a:rPr lang="en-US" sz="1350" b="1" spc="-21">
                <a:solidFill>
                  <a:srgbClr val="0097B2"/>
                </a:solidFill>
                <a:latin typeface="Arimo Bold"/>
                <a:ea typeface="Arimo Bold"/>
                <a:cs typeface="Arimo Bold"/>
                <a:sym typeface="Arimo Bold"/>
              </a:rPr>
              <a:t>SSPA con Dirigente</a:t>
            </a:r>
          </a:p>
        </p:txBody>
      </p:sp>
      <p:sp>
        <p:nvSpPr>
          <p:cNvPr id="21" name="TextBox 21"/>
          <p:cNvSpPr txBox="1"/>
          <p:nvPr/>
        </p:nvSpPr>
        <p:spPr>
          <a:xfrm>
            <a:off x="7329357" y="3012326"/>
            <a:ext cx="1555742" cy="192661"/>
          </a:xfrm>
          <a:prstGeom prst="rect">
            <a:avLst/>
          </a:prstGeom>
        </p:spPr>
        <p:txBody>
          <a:bodyPr lIns="0" tIns="0" rIns="0" bIns="0" rtlCol="0" anchor="t">
            <a:spAutoFit/>
          </a:bodyPr>
          <a:lstStyle/>
          <a:p>
            <a:pPr algn="l">
              <a:lnSpc>
                <a:spcPts val="1486"/>
              </a:lnSpc>
            </a:pPr>
            <a:r>
              <a:rPr lang="en-US" sz="1350" b="1" spc="-21">
                <a:solidFill>
                  <a:srgbClr val="0097B2"/>
                </a:solidFill>
                <a:latin typeface="Arimo Bold"/>
                <a:ea typeface="Arimo Bold"/>
                <a:cs typeface="Arimo Bold"/>
                <a:sym typeface="Arimo Bold"/>
              </a:rPr>
              <a:t>SSPA con Dirigente</a:t>
            </a:r>
          </a:p>
        </p:txBody>
      </p:sp>
      <p:sp>
        <p:nvSpPr>
          <p:cNvPr id="22" name="TextBox 22"/>
          <p:cNvSpPr txBox="1"/>
          <p:nvPr/>
        </p:nvSpPr>
        <p:spPr>
          <a:xfrm>
            <a:off x="1460432" y="3647193"/>
            <a:ext cx="1555742" cy="192661"/>
          </a:xfrm>
          <a:prstGeom prst="rect">
            <a:avLst/>
          </a:prstGeom>
        </p:spPr>
        <p:txBody>
          <a:bodyPr lIns="0" tIns="0" rIns="0" bIns="0" rtlCol="0" anchor="t">
            <a:spAutoFit/>
          </a:bodyPr>
          <a:lstStyle/>
          <a:p>
            <a:pPr algn="l">
              <a:lnSpc>
                <a:spcPts val="1486"/>
              </a:lnSpc>
            </a:pPr>
            <a:r>
              <a:rPr lang="en-US" sz="1350" b="1" spc="-21">
                <a:solidFill>
                  <a:srgbClr val="F40000"/>
                </a:solidFill>
                <a:latin typeface="Arimo Bold"/>
                <a:ea typeface="Arimo Bold"/>
                <a:cs typeface="Arimo Bold"/>
                <a:sym typeface="Arimo Bold"/>
              </a:rPr>
              <a:t>SSPA con Dirigente</a:t>
            </a:r>
          </a:p>
        </p:txBody>
      </p:sp>
      <p:sp>
        <p:nvSpPr>
          <p:cNvPr id="23" name="TextBox 23"/>
          <p:cNvSpPr txBox="1"/>
          <p:nvPr/>
        </p:nvSpPr>
        <p:spPr>
          <a:xfrm>
            <a:off x="1424091" y="5614897"/>
            <a:ext cx="1555742" cy="192661"/>
          </a:xfrm>
          <a:prstGeom prst="rect">
            <a:avLst/>
          </a:prstGeom>
        </p:spPr>
        <p:txBody>
          <a:bodyPr lIns="0" tIns="0" rIns="0" bIns="0" rtlCol="0" anchor="t">
            <a:spAutoFit/>
          </a:bodyPr>
          <a:lstStyle/>
          <a:p>
            <a:pPr algn="l">
              <a:lnSpc>
                <a:spcPts val="1486"/>
              </a:lnSpc>
            </a:pPr>
            <a:r>
              <a:rPr lang="en-US" sz="1350" b="1" spc="-21">
                <a:solidFill>
                  <a:srgbClr val="FF5757"/>
                </a:solidFill>
                <a:latin typeface="Arimo Bold"/>
                <a:ea typeface="Arimo Bold"/>
                <a:cs typeface="Arimo Bold"/>
                <a:sym typeface="Arimo Bold"/>
              </a:rPr>
              <a:t>SSPA con Dirigente</a:t>
            </a:r>
          </a:p>
        </p:txBody>
      </p:sp>
      <p:sp>
        <p:nvSpPr>
          <p:cNvPr id="24" name="TextBox 24"/>
          <p:cNvSpPr txBox="1"/>
          <p:nvPr/>
        </p:nvSpPr>
        <p:spPr>
          <a:xfrm>
            <a:off x="7120393" y="6030635"/>
            <a:ext cx="1555742" cy="192661"/>
          </a:xfrm>
          <a:prstGeom prst="rect">
            <a:avLst/>
          </a:prstGeom>
        </p:spPr>
        <p:txBody>
          <a:bodyPr lIns="0" tIns="0" rIns="0" bIns="0" rtlCol="0" anchor="t">
            <a:spAutoFit/>
          </a:bodyPr>
          <a:lstStyle/>
          <a:p>
            <a:pPr algn="l">
              <a:lnSpc>
                <a:spcPts val="1486"/>
              </a:lnSpc>
            </a:pPr>
            <a:r>
              <a:rPr lang="en-US" sz="1350" b="1" spc="-21">
                <a:solidFill>
                  <a:srgbClr val="8C52FF"/>
                </a:solidFill>
                <a:latin typeface="Arimo Bold"/>
                <a:ea typeface="Arimo Bold"/>
                <a:cs typeface="Arimo Bold"/>
                <a:sym typeface="Arimo Bold"/>
              </a:rPr>
              <a:t>SSPA con Dirigente</a:t>
            </a:r>
          </a:p>
        </p:txBody>
      </p:sp>
      <p:sp>
        <p:nvSpPr>
          <p:cNvPr id="25" name="TextBox 25"/>
          <p:cNvSpPr txBox="1"/>
          <p:nvPr/>
        </p:nvSpPr>
        <p:spPr>
          <a:xfrm>
            <a:off x="5830330" y="6537755"/>
            <a:ext cx="1555742" cy="192661"/>
          </a:xfrm>
          <a:prstGeom prst="rect">
            <a:avLst/>
          </a:prstGeom>
        </p:spPr>
        <p:txBody>
          <a:bodyPr lIns="0" tIns="0" rIns="0" bIns="0" rtlCol="0" anchor="t">
            <a:spAutoFit/>
          </a:bodyPr>
          <a:lstStyle/>
          <a:p>
            <a:pPr algn="l">
              <a:lnSpc>
                <a:spcPts val="1486"/>
              </a:lnSpc>
            </a:pPr>
            <a:r>
              <a:rPr lang="en-US" sz="1350" b="1" spc="-21">
                <a:solidFill>
                  <a:srgbClr val="FF914D"/>
                </a:solidFill>
                <a:latin typeface="Arimo Bold"/>
                <a:ea typeface="Arimo Bold"/>
                <a:cs typeface="Arimo Bold"/>
                <a:sym typeface="Arimo Bold"/>
              </a:rPr>
              <a:t>SSPA con Dirigente</a:t>
            </a:r>
          </a:p>
        </p:txBody>
      </p:sp>
      <p:sp>
        <p:nvSpPr>
          <p:cNvPr id="26" name="TextBox 26"/>
          <p:cNvSpPr txBox="1"/>
          <p:nvPr/>
        </p:nvSpPr>
        <p:spPr>
          <a:xfrm>
            <a:off x="2428307" y="2552911"/>
            <a:ext cx="1555742" cy="192661"/>
          </a:xfrm>
          <a:prstGeom prst="rect">
            <a:avLst/>
          </a:prstGeom>
        </p:spPr>
        <p:txBody>
          <a:bodyPr lIns="0" tIns="0" rIns="0" bIns="0" rtlCol="0" anchor="t">
            <a:spAutoFit/>
          </a:bodyPr>
          <a:lstStyle/>
          <a:p>
            <a:pPr algn="l">
              <a:lnSpc>
                <a:spcPts val="1486"/>
              </a:lnSpc>
            </a:pPr>
            <a:r>
              <a:rPr lang="en-US" sz="1350" b="1" spc="-21">
                <a:solidFill>
                  <a:srgbClr val="5E17EB"/>
                </a:solidFill>
                <a:latin typeface="Arimo Bold"/>
                <a:ea typeface="Arimo Bold"/>
                <a:cs typeface="Arimo Bold"/>
                <a:sym typeface="Arimo Bold"/>
              </a:rPr>
              <a:t>SSPA con Dirigente</a:t>
            </a:r>
          </a:p>
        </p:txBody>
      </p:sp>
      <p:sp>
        <p:nvSpPr>
          <p:cNvPr id="27" name="TextBox 27"/>
          <p:cNvSpPr txBox="1"/>
          <p:nvPr/>
        </p:nvSpPr>
        <p:spPr>
          <a:xfrm>
            <a:off x="3414771" y="1689998"/>
            <a:ext cx="1555742" cy="192661"/>
          </a:xfrm>
          <a:prstGeom prst="rect">
            <a:avLst/>
          </a:prstGeom>
        </p:spPr>
        <p:txBody>
          <a:bodyPr lIns="0" tIns="0" rIns="0" bIns="0" rtlCol="0" anchor="t">
            <a:spAutoFit/>
          </a:bodyPr>
          <a:lstStyle/>
          <a:p>
            <a:pPr algn="l">
              <a:lnSpc>
                <a:spcPts val="1486"/>
              </a:lnSpc>
            </a:pPr>
            <a:r>
              <a:rPr lang="en-US" sz="1350" b="1" spc="-21">
                <a:solidFill>
                  <a:srgbClr val="FF914D"/>
                </a:solidFill>
                <a:latin typeface="Arimo Bold"/>
                <a:ea typeface="Arimo Bold"/>
                <a:cs typeface="Arimo Bold"/>
                <a:sym typeface="Arimo Bold"/>
              </a:rPr>
              <a:t>SSPA con Dirigente</a:t>
            </a:r>
          </a:p>
        </p:txBody>
      </p:sp>
      <p:sp>
        <p:nvSpPr>
          <p:cNvPr id="28" name="TextBox 28"/>
          <p:cNvSpPr txBox="1"/>
          <p:nvPr/>
        </p:nvSpPr>
        <p:spPr>
          <a:xfrm>
            <a:off x="3694759" y="1508311"/>
            <a:ext cx="848449" cy="183136"/>
          </a:xfrm>
          <a:prstGeom prst="rect">
            <a:avLst/>
          </a:prstGeom>
        </p:spPr>
        <p:txBody>
          <a:bodyPr lIns="0" tIns="0" rIns="0" bIns="0" rtlCol="0" anchor="t">
            <a:spAutoFit/>
          </a:bodyPr>
          <a:lstStyle/>
          <a:p>
            <a:pPr algn="l">
              <a:lnSpc>
                <a:spcPts val="1486"/>
              </a:lnSpc>
            </a:pPr>
            <a:r>
              <a:rPr lang="en-US" sz="1350" spc="-21">
                <a:solidFill>
                  <a:srgbClr val="FF914D"/>
                </a:solidFill>
                <a:latin typeface="Open Sans"/>
                <a:ea typeface="Open Sans"/>
                <a:cs typeface="Open Sans"/>
                <a:sym typeface="Open Sans"/>
              </a:rPr>
              <a:t>ASL BIELLA</a:t>
            </a:r>
          </a:p>
        </p:txBody>
      </p:sp>
      <p:sp>
        <p:nvSpPr>
          <p:cNvPr id="29" name="TextBox 29"/>
          <p:cNvSpPr txBox="1"/>
          <p:nvPr/>
        </p:nvSpPr>
        <p:spPr>
          <a:xfrm>
            <a:off x="2133599" y="2281725"/>
            <a:ext cx="1728775" cy="182835"/>
          </a:xfrm>
          <a:prstGeom prst="rect">
            <a:avLst/>
          </a:prstGeom>
        </p:spPr>
        <p:txBody>
          <a:bodyPr lIns="0" tIns="0" rIns="0" bIns="0" rtlCol="0" anchor="t">
            <a:spAutoFit/>
          </a:bodyPr>
          <a:lstStyle/>
          <a:p>
            <a:pPr algn="l">
              <a:lnSpc>
                <a:spcPts val="1486"/>
              </a:lnSpc>
            </a:pPr>
            <a:r>
              <a:rPr lang="en-US" sz="1350" spc="-21">
                <a:solidFill>
                  <a:srgbClr val="5E17EB"/>
                </a:solidFill>
                <a:latin typeface="Open Sans"/>
                <a:ea typeface="Open Sans"/>
                <a:cs typeface="Open Sans"/>
                <a:sym typeface="Open Sans"/>
              </a:rPr>
              <a:t>ASL TO4 TORINO</a:t>
            </a:r>
          </a:p>
        </p:txBody>
      </p:sp>
      <p:sp>
        <p:nvSpPr>
          <p:cNvPr id="30" name="TextBox 30"/>
          <p:cNvSpPr txBox="1"/>
          <p:nvPr/>
        </p:nvSpPr>
        <p:spPr>
          <a:xfrm>
            <a:off x="7568940" y="5837974"/>
            <a:ext cx="658648" cy="183136"/>
          </a:xfrm>
          <a:prstGeom prst="rect">
            <a:avLst/>
          </a:prstGeom>
        </p:spPr>
        <p:txBody>
          <a:bodyPr lIns="0" tIns="0" rIns="0" bIns="0" rtlCol="0" anchor="t">
            <a:spAutoFit/>
          </a:bodyPr>
          <a:lstStyle/>
          <a:p>
            <a:pPr algn="l">
              <a:lnSpc>
                <a:spcPts val="1486"/>
              </a:lnSpc>
            </a:pPr>
            <a:r>
              <a:rPr lang="en-US" sz="1350" spc="-21">
                <a:solidFill>
                  <a:srgbClr val="8C52FF"/>
                </a:solidFill>
                <a:latin typeface="Open Sans"/>
                <a:ea typeface="Open Sans"/>
                <a:cs typeface="Open Sans"/>
                <a:sym typeface="Open Sans"/>
              </a:rPr>
              <a:t>ASL ASTI</a:t>
            </a:r>
          </a:p>
        </p:txBody>
      </p:sp>
      <p:sp>
        <p:nvSpPr>
          <p:cNvPr id="31" name="TextBox 31"/>
          <p:cNvSpPr txBox="1"/>
          <p:nvPr/>
        </p:nvSpPr>
        <p:spPr>
          <a:xfrm>
            <a:off x="5907539" y="6312915"/>
            <a:ext cx="1270411" cy="183136"/>
          </a:xfrm>
          <a:prstGeom prst="rect">
            <a:avLst/>
          </a:prstGeom>
        </p:spPr>
        <p:txBody>
          <a:bodyPr lIns="0" tIns="0" rIns="0" bIns="0" rtlCol="0" anchor="t">
            <a:spAutoFit/>
          </a:bodyPr>
          <a:lstStyle/>
          <a:p>
            <a:pPr algn="l">
              <a:lnSpc>
                <a:spcPts val="1486"/>
              </a:lnSpc>
            </a:pPr>
            <a:r>
              <a:rPr lang="en-US" sz="1350" spc="-21">
                <a:solidFill>
                  <a:srgbClr val="FF914D"/>
                </a:solidFill>
                <a:latin typeface="Open Sans"/>
                <a:ea typeface="Open Sans"/>
                <a:cs typeface="Open Sans"/>
                <a:sym typeface="Open Sans"/>
              </a:rPr>
              <a:t>ASL CN2 CUNEO</a:t>
            </a:r>
          </a:p>
        </p:txBody>
      </p:sp>
      <p:sp>
        <p:nvSpPr>
          <p:cNvPr id="32" name="TextBox 32"/>
          <p:cNvSpPr txBox="1"/>
          <p:nvPr/>
        </p:nvSpPr>
        <p:spPr>
          <a:xfrm>
            <a:off x="7738131" y="1710497"/>
            <a:ext cx="1034731" cy="183136"/>
          </a:xfrm>
          <a:prstGeom prst="rect">
            <a:avLst/>
          </a:prstGeom>
        </p:spPr>
        <p:txBody>
          <a:bodyPr lIns="0" tIns="0" rIns="0" bIns="0" rtlCol="0" anchor="t">
            <a:spAutoFit/>
          </a:bodyPr>
          <a:lstStyle/>
          <a:p>
            <a:pPr algn="l">
              <a:lnSpc>
                <a:spcPts val="1486"/>
              </a:lnSpc>
            </a:pPr>
            <a:r>
              <a:rPr lang="en-US" sz="1350" spc="-21">
                <a:solidFill>
                  <a:srgbClr val="00BF63"/>
                </a:solidFill>
                <a:latin typeface="Open Sans"/>
                <a:ea typeface="Open Sans"/>
                <a:cs typeface="Open Sans"/>
                <a:sym typeface="Open Sans"/>
              </a:rPr>
              <a:t>ASL VERCELLI</a:t>
            </a:r>
          </a:p>
        </p:txBody>
      </p:sp>
      <p:sp>
        <p:nvSpPr>
          <p:cNvPr id="33" name="TextBox 33"/>
          <p:cNvSpPr txBox="1"/>
          <p:nvPr/>
        </p:nvSpPr>
        <p:spPr>
          <a:xfrm>
            <a:off x="7458142" y="1911203"/>
            <a:ext cx="1555742" cy="192661"/>
          </a:xfrm>
          <a:prstGeom prst="rect">
            <a:avLst/>
          </a:prstGeom>
        </p:spPr>
        <p:txBody>
          <a:bodyPr lIns="0" tIns="0" rIns="0" bIns="0" rtlCol="0" anchor="t">
            <a:spAutoFit/>
          </a:bodyPr>
          <a:lstStyle/>
          <a:p>
            <a:pPr algn="l">
              <a:lnSpc>
                <a:spcPts val="1486"/>
              </a:lnSpc>
            </a:pPr>
            <a:r>
              <a:rPr lang="en-US" sz="1350" b="1" spc="-21">
                <a:solidFill>
                  <a:srgbClr val="00BF63"/>
                </a:solidFill>
                <a:latin typeface="Arimo Bold"/>
                <a:ea typeface="Arimo Bold"/>
                <a:cs typeface="Arimo Bold"/>
                <a:sym typeface="Arimo Bold"/>
              </a:rPr>
              <a:t>SSPA con Dirigente</a:t>
            </a:r>
          </a:p>
        </p:txBody>
      </p:sp>
      <p:sp>
        <p:nvSpPr>
          <p:cNvPr id="34" name="TextBox 34"/>
          <p:cNvSpPr txBox="1"/>
          <p:nvPr/>
        </p:nvSpPr>
        <p:spPr>
          <a:xfrm>
            <a:off x="496515" y="619201"/>
            <a:ext cx="7584893" cy="281788"/>
          </a:xfrm>
          <a:prstGeom prst="rect">
            <a:avLst/>
          </a:prstGeom>
        </p:spPr>
        <p:txBody>
          <a:bodyPr lIns="0" tIns="0" rIns="0" bIns="0" rtlCol="0" anchor="t">
            <a:spAutoFit/>
          </a:bodyPr>
          <a:lstStyle/>
          <a:p>
            <a:pPr algn="l">
              <a:lnSpc>
                <a:spcPts val="2419"/>
              </a:lnSpc>
            </a:pPr>
            <a:r>
              <a:rPr lang="en-US" sz="2240" spc="19">
                <a:solidFill>
                  <a:srgbClr val="494949"/>
                </a:solidFill>
                <a:latin typeface="DM Serif Display"/>
                <a:ea typeface="DM Serif Display"/>
                <a:cs typeface="DM Serif Display"/>
                <a:sym typeface="DM Serif Display"/>
              </a:rPr>
              <a:t>La situazione oggi nella nostra Regione </a:t>
            </a:r>
          </a:p>
        </p:txBody>
      </p:sp>
      <p:sp>
        <p:nvSpPr>
          <p:cNvPr id="35" name="TextBox 35"/>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a:off x="-1802260" y="4386494"/>
            <a:ext cx="2892162" cy="3786372"/>
            <a:chOff x="0" y="0"/>
            <a:chExt cx="3856216" cy="5048496"/>
          </a:xfrm>
        </p:grpSpPr>
        <p:sp>
          <p:nvSpPr>
            <p:cNvPr id="3" name="Freeform 3"/>
            <p:cNvSpPr/>
            <p:nvPr/>
          </p:nvSpPr>
          <p:spPr>
            <a:xfrm>
              <a:off x="0" y="0"/>
              <a:ext cx="3856228" cy="5048504"/>
            </a:xfrm>
            <a:custGeom>
              <a:avLst/>
              <a:gdLst/>
              <a:ahLst/>
              <a:cxnLst/>
              <a:rect l="l" t="t" r="r" b="b"/>
              <a:pathLst>
                <a:path w="3856228" h="5048504">
                  <a:moveTo>
                    <a:pt x="0" y="0"/>
                  </a:moveTo>
                  <a:lnTo>
                    <a:pt x="3856228" y="0"/>
                  </a:lnTo>
                  <a:lnTo>
                    <a:pt x="3856228" y="5048504"/>
                  </a:lnTo>
                  <a:lnTo>
                    <a:pt x="0" y="5048504"/>
                  </a:lnTo>
                  <a:lnTo>
                    <a:pt x="0" y="0"/>
                  </a:lnTo>
                  <a:close/>
                </a:path>
              </a:pathLst>
            </a:custGeom>
            <a:blipFill>
              <a:blip r:embed="rId2"/>
              <a:stretch>
                <a:fillRect l="-7743" r="-7743"/>
              </a:stretch>
            </a:blipFill>
          </p:spPr>
        </p:sp>
      </p:grpSp>
      <p:grpSp>
        <p:nvGrpSpPr>
          <p:cNvPr id="4" name="Group 4"/>
          <p:cNvGrpSpPr/>
          <p:nvPr/>
        </p:nvGrpSpPr>
        <p:grpSpPr>
          <a:xfrm>
            <a:off x="7610777" y="5696293"/>
            <a:ext cx="2661864" cy="3509761"/>
            <a:chOff x="0" y="0"/>
            <a:chExt cx="3549152" cy="4679681"/>
          </a:xfrm>
        </p:grpSpPr>
        <p:sp>
          <p:nvSpPr>
            <p:cNvPr id="5" name="Freeform 5"/>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3"/>
              <a:stretch>
                <a:fillRect l="-7716" r="-7716"/>
              </a:stretch>
            </a:blipFill>
          </p:spPr>
        </p:sp>
      </p:grpSp>
      <p:grpSp>
        <p:nvGrpSpPr>
          <p:cNvPr id="6" name="Group 6"/>
          <p:cNvGrpSpPr/>
          <p:nvPr/>
        </p:nvGrpSpPr>
        <p:grpSpPr>
          <a:xfrm rot="-3194310">
            <a:off x="4259802" y="6016100"/>
            <a:ext cx="4041297" cy="2977998"/>
            <a:chOff x="0" y="0"/>
            <a:chExt cx="5388396" cy="3970664"/>
          </a:xfrm>
        </p:grpSpPr>
        <p:sp>
          <p:nvSpPr>
            <p:cNvPr id="7" name="Freeform 7"/>
            <p:cNvSpPr/>
            <p:nvPr/>
          </p:nvSpPr>
          <p:spPr>
            <a:xfrm>
              <a:off x="0" y="0"/>
              <a:ext cx="5388356" cy="3970655"/>
            </a:xfrm>
            <a:custGeom>
              <a:avLst/>
              <a:gdLst/>
              <a:ahLst/>
              <a:cxnLst/>
              <a:rect l="l" t="t" r="r" b="b"/>
              <a:pathLst>
                <a:path w="5388356" h="3970655">
                  <a:moveTo>
                    <a:pt x="0" y="0"/>
                  </a:moveTo>
                  <a:lnTo>
                    <a:pt x="5388356" y="0"/>
                  </a:lnTo>
                  <a:lnTo>
                    <a:pt x="5388356" y="3970655"/>
                  </a:lnTo>
                  <a:lnTo>
                    <a:pt x="0" y="3970655"/>
                  </a:lnTo>
                  <a:lnTo>
                    <a:pt x="0" y="0"/>
                  </a:lnTo>
                  <a:close/>
                </a:path>
              </a:pathLst>
            </a:custGeom>
            <a:blipFill>
              <a:blip r:embed="rId4"/>
              <a:stretch>
                <a:fillRect t="-15472" b="-15472"/>
              </a:stretch>
            </a:blipFill>
          </p:spPr>
        </p:sp>
      </p:grpSp>
      <p:grpSp>
        <p:nvGrpSpPr>
          <p:cNvPr id="8" name="Group 8"/>
          <p:cNvGrpSpPr/>
          <p:nvPr/>
        </p:nvGrpSpPr>
        <p:grpSpPr>
          <a:xfrm rot="-10800000">
            <a:off x="2710618" y="6330678"/>
            <a:ext cx="2335232" cy="3684375"/>
            <a:chOff x="0" y="0"/>
            <a:chExt cx="3113643" cy="4912500"/>
          </a:xfrm>
        </p:grpSpPr>
        <p:sp>
          <p:nvSpPr>
            <p:cNvPr id="9" name="Freeform 9"/>
            <p:cNvSpPr/>
            <p:nvPr/>
          </p:nvSpPr>
          <p:spPr>
            <a:xfrm>
              <a:off x="0" y="0"/>
              <a:ext cx="3113659" cy="4912487"/>
            </a:xfrm>
            <a:custGeom>
              <a:avLst/>
              <a:gdLst/>
              <a:ahLst/>
              <a:cxnLst/>
              <a:rect l="l" t="t" r="r" b="b"/>
              <a:pathLst>
                <a:path w="3113659" h="4912487">
                  <a:moveTo>
                    <a:pt x="0" y="0"/>
                  </a:moveTo>
                  <a:lnTo>
                    <a:pt x="3113659" y="0"/>
                  </a:lnTo>
                  <a:lnTo>
                    <a:pt x="3113659" y="4912487"/>
                  </a:lnTo>
                  <a:lnTo>
                    <a:pt x="0" y="4912487"/>
                  </a:lnTo>
                  <a:lnTo>
                    <a:pt x="0" y="0"/>
                  </a:lnTo>
                  <a:close/>
                </a:path>
              </a:pathLst>
            </a:custGeom>
            <a:blipFill>
              <a:blip r:embed="rId5"/>
              <a:stretch>
                <a:fillRect l="-7746" r="-7745"/>
              </a:stretch>
            </a:blipFill>
          </p:spPr>
        </p:sp>
      </p:grpSp>
      <p:sp>
        <p:nvSpPr>
          <p:cNvPr id="10" name="TextBox 10"/>
          <p:cNvSpPr txBox="1"/>
          <p:nvPr/>
        </p:nvSpPr>
        <p:spPr>
          <a:xfrm>
            <a:off x="731520" y="2129742"/>
            <a:ext cx="8578427" cy="667664"/>
          </a:xfrm>
          <a:prstGeom prst="rect">
            <a:avLst/>
          </a:prstGeom>
        </p:spPr>
        <p:txBody>
          <a:bodyPr lIns="0" tIns="0" rIns="0" bIns="0" rtlCol="0" anchor="t">
            <a:spAutoFit/>
          </a:bodyPr>
          <a:lstStyle/>
          <a:p>
            <a:pPr algn="ctr">
              <a:lnSpc>
                <a:spcPts val="2763"/>
              </a:lnSpc>
            </a:pPr>
            <a:r>
              <a:rPr lang="en-US" sz="2558" spc="-14">
                <a:solidFill>
                  <a:srgbClr val="494949"/>
                </a:solidFill>
                <a:latin typeface="DM Serif Display"/>
                <a:ea typeface="DM Serif Display"/>
                <a:cs typeface="DM Serif Display"/>
                <a:sym typeface="DM Serif Display"/>
              </a:rPr>
              <a:t>Il SSPA nell’Azienda Ospedaliera Universitaria Maggiore della Carità di Novara </a:t>
            </a:r>
          </a:p>
        </p:txBody>
      </p:sp>
      <p:grpSp>
        <p:nvGrpSpPr>
          <p:cNvPr id="11" name="Group 11"/>
          <p:cNvGrpSpPr/>
          <p:nvPr/>
        </p:nvGrpSpPr>
        <p:grpSpPr>
          <a:xfrm>
            <a:off x="1725507" y="2947181"/>
            <a:ext cx="6302587" cy="3547533"/>
            <a:chOff x="0" y="0"/>
            <a:chExt cx="8403449" cy="4730044"/>
          </a:xfrm>
        </p:grpSpPr>
        <p:sp>
          <p:nvSpPr>
            <p:cNvPr id="12" name="Freeform 12"/>
            <p:cNvSpPr/>
            <p:nvPr/>
          </p:nvSpPr>
          <p:spPr>
            <a:xfrm>
              <a:off x="0" y="0"/>
              <a:ext cx="8403463" cy="4729988"/>
            </a:xfrm>
            <a:custGeom>
              <a:avLst/>
              <a:gdLst/>
              <a:ahLst/>
              <a:cxnLst/>
              <a:rect l="l" t="t" r="r" b="b"/>
              <a:pathLst>
                <a:path w="8403463" h="4729988">
                  <a:moveTo>
                    <a:pt x="0" y="0"/>
                  </a:moveTo>
                  <a:lnTo>
                    <a:pt x="8403463" y="0"/>
                  </a:lnTo>
                  <a:lnTo>
                    <a:pt x="8403463" y="4729988"/>
                  </a:lnTo>
                  <a:lnTo>
                    <a:pt x="0" y="4729988"/>
                  </a:lnTo>
                  <a:lnTo>
                    <a:pt x="0" y="0"/>
                  </a:lnTo>
                  <a:close/>
                </a:path>
              </a:pathLst>
            </a:custGeom>
            <a:blipFill>
              <a:blip r:embed="rId6"/>
              <a:stretch>
                <a:fillRect t="-78" b="-79"/>
              </a:stretch>
            </a:blipFill>
          </p:spPr>
        </p:sp>
      </p:grpSp>
      <p:sp>
        <p:nvSpPr>
          <p:cNvPr id="13" name="Freeform 13"/>
          <p:cNvSpPr/>
          <p:nvPr/>
        </p:nvSpPr>
        <p:spPr>
          <a:xfrm>
            <a:off x="4440258" y="510649"/>
            <a:ext cx="1160951" cy="1409543"/>
          </a:xfrm>
          <a:custGeom>
            <a:avLst/>
            <a:gdLst/>
            <a:ahLst/>
            <a:cxnLst/>
            <a:rect l="l" t="t" r="r" b="b"/>
            <a:pathLst>
              <a:path w="1160951" h="1409543">
                <a:moveTo>
                  <a:pt x="0" y="0"/>
                </a:moveTo>
                <a:lnTo>
                  <a:pt x="1160951" y="0"/>
                </a:lnTo>
                <a:lnTo>
                  <a:pt x="1160951" y="1409543"/>
                </a:lnTo>
                <a:lnTo>
                  <a:pt x="0" y="1409543"/>
                </a:lnTo>
                <a:lnTo>
                  <a:pt x="0" y="0"/>
                </a:lnTo>
                <a:close/>
              </a:path>
            </a:pathLst>
          </a:custGeom>
          <a:blipFill>
            <a:blip r:embed="rId7">
              <a:extLst>
                <a:ext uri="{96DAC541-7B7A-43D3-8B79-37D633B846F1}">
                  <asvg:svgBlip xmlns="" xmlns:asvg="http://schemas.microsoft.com/office/drawing/2016/SVG/main" r:embed="rId8"/>
                </a:ext>
              </a:extLst>
            </a:blip>
            <a:stretch>
              <a:fillRect l="-451" r="-451"/>
            </a:stretch>
          </a:blipFill>
        </p:spPr>
      </p:sp>
      <p:grpSp>
        <p:nvGrpSpPr>
          <p:cNvPr id="14" name="Group 14"/>
          <p:cNvGrpSpPr/>
          <p:nvPr/>
        </p:nvGrpSpPr>
        <p:grpSpPr>
          <a:xfrm>
            <a:off x="-2284020" y="-182758"/>
            <a:ext cx="3061292" cy="3875850"/>
            <a:chOff x="0" y="0"/>
            <a:chExt cx="4081723" cy="5167800"/>
          </a:xfrm>
        </p:grpSpPr>
        <p:sp>
          <p:nvSpPr>
            <p:cNvPr id="15" name="Freeform 15"/>
            <p:cNvSpPr/>
            <p:nvPr/>
          </p:nvSpPr>
          <p:spPr>
            <a:xfrm>
              <a:off x="0" y="0"/>
              <a:ext cx="4081780" cy="5167757"/>
            </a:xfrm>
            <a:custGeom>
              <a:avLst/>
              <a:gdLst/>
              <a:ahLst/>
              <a:cxnLst/>
              <a:rect l="l" t="t" r="r" b="b"/>
              <a:pathLst>
                <a:path w="4081780" h="5167757">
                  <a:moveTo>
                    <a:pt x="0" y="0"/>
                  </a:moveTo>
                  <a:lnTo>
                    <a:pt x="4081780" y="0"/>
                  </a:lnTo>
                  <a:lnTo>
                    <a:pt x="4081780" y="5167757"/>
                  </a:lnTo>
                  <a:lnTo>
                    <a:pt x="0" y="5167757"/>
                  </a:lnTo>
                  <a:lnTo>
                    <a:pt x="0" y="0"/>
                  </a:lnTo>
                  <a:close/>
                </a:path>
              </a:pathLst>
            </a:custGeom>
            <a:blipFill>
              <a:blip r:embed="rId9"/>
              <a:stretch>
                <a:fillRect l="-7675" r="-7673"/>
              </a:stretch>
            </a:blipFill>
          </p:spPr>
        </p:sp>
      </p:grpSp>
      <p:grpSp>
        <p:nvGrpSpPr>
          <p:cNvPr id="16" name="Group 16"/>
          <p:cNvGrpSpPr/>
          <p:nvPr/>
        </p:nvGrpSpPr>
        <p:grpSpPr>
          <a:xfrm rot="-10800000">
            <a:off x="5725254" y="-962588"/>
            <a:ext cx="3771045" cy="2028525"/>
            <a:chOff x="0" y="0"/>
            <a:chExt cx="5028060" cy="2704700"/>
          </a:xfrm>
        </p:grpSpPr>
        <p:sp>
          <p:nvSpPr>
            <p:cNvPr id="17" name="Freeform 17"/>
            <p:cNvSpPr/>
            <p:nvPr/>
          </p:nvSpPr>
          <p:spPr>
            <a:xfrm>
              <a:off x="0" y="0"/>
              <a:ext cx="5028057" cy="2704719"/>
            </a:xfrm>
            <a:custGeom>
              <a:avLst/>
              <a:gdLst/>
              <a:ahLst/>
              <a:cxnLst/>
              <a:rect l="l" t="t" r="r" b="b"/>
              <a:pathLst>
                <a:path w="5028057" h="2704719">
                  <a:moveTo>
                    <a:pt x="0" y="0"/>
                  </a:moveTo>
                  <a:lnTo>
                    <a:pt x="5028057" y="0"/>
                  </a:lnTo>
                  <a:lnTo>
                    <a:pt x="5028057" y="2704719"/>
                  </a:lnTo>
                  <a:lnTo>
                    <a:pt x="0" y="2704719"/>
                  </a:lnTo>
                  <a:lnTo>
                    <a:pt x="0" y="0"/>
                  </a:lnTo>
                  <a:close/>
                </a:path>
              </a:pathLst>
            </a:custGeom>
            <a:blipFill>
              <a:blip r:embed="rId10"/>
              <a:stretch>
                <a:fillRect l="-7657" r="-7657"/>
              </a:stretch>
            </a:blipFill>
          </p:spPr>
        </p:sp>
      </p:grpSp>
      <p:grpSp>
        <p:nvGrpSpPr>
          <p:cNvPr id="18" name="Group 18"/>
          <p:cNvGrpSpPr/>
          <p:nvPr/>
        </p:nvGrpSpPr>
        <p:grpSpPr>
          <a:xfrm>
            <a:off x="9300169" y="1616860"/>
            <a:ext cx="4286812" cy="2769632"/>
            <a:chOff x="0" y="0"/>
            <a:chExt cx="5715749" cy="3692843"/>
          </a:xfrm>
        </p:grpSpPr>
        <p:sp>
          <p:nvSpPr>
            <p:cNvPr id="19" name="Freeform 19"/>
            <p:cNvSpPr/>
            <p:nvPr/>
          </p:nvSpPr>
          <p:spPr>
            <a:xfrm>
              <a:off x="0" y="0"/>
              <a:ext cx="5715762" cy="3692906"/>
            </a:xfrm>
            <a:custGeom>
              <a:avLst/>
              <a:gdLst/>
              <a:ahLst/>
              <a:cxnLst/>
              <a:rect l="l" t="t" r="r" b="b"/>
              <a:pathLst>
                <a:path w="5715762" h="3692906">
                  <a:moveTo>
                    <a:pt x="0" y="0"/>
                  </a:moveTo>
                  <a:lnTo>
                    <a:pt x="5715762" y="0"/>
                  </a:lnTo>
                  <a:lnTo>
                    <a:pt x="5715762" y="3692906"/>
                  </a:lnTo>
                  <a:lnTo>
                    <a:pt x="0" y="3692906"/>
                  </a:lnTo>
                  <a:lnTo>
                    <a:pt x="0" y="0"/>
                  </a:lnTo>
                  <a:close/>
                </a:path>
              </a:pathLst>
            </a:custGeom>
            <a:blipFill>
              <a:blip r:embed="rId11"/>
              <a:stretch>
                <a:fillRect l="-7636" r="-7635" b="1"/>
              </a:stretch>
            </a:blipFill>
          </p:spPr>
        </p:sp>
      </p:grpSp>
      <p:grpSp>
        <p:nvGrpSpPr>
          <p:cNvPr id="20" name="Group 20"/>
          <p:cNvGrpSpPr/>
          <p:nvPr/>
        </p:nvGrpSpPr>
        <p:grpSpPr>
          <a:xfrm>
            <a:off x="8172050" y="-962588"/>
            <a:ext cx="3515820" cy="3802748"/>
            <a:chOff x="0" y="0"/>
            <a:chExt cx="4687760" cy="5070331"/>
          </a:xfrm>
        </p:grpSpPr>
        <p:sp>
          <p:nvSpPr>
            <p:cNvPr id="21" name="Freeform 21"/>
            <p:cNvSpPr/>
            <p:nvPr/>
          </p:nvSpPr>
          <p:spPr>
            <a:xfrm>
              <a:off x="0" y="0"/>
              <a:ext cx="4687697" cy="5070348"/>
            </a:xfrm>
            <a:custGeom>
              <a:avLst/>
              <a:gdLst/>
              <a:ahLst/>
              <a:cxnLst/>
              <a:rect l="l" t="t" r="r" b="b"/>
              <a:pathLst>
                <a:path w="4687697" h="5070348">
                  <a:moveTo>
                    <a:pt x="0" y="0"/>
                  </a:moveTo>
                  <a:lnTo>
                    <a:pt x="4687697" y="0"/>
                  </a:lnTo>
                  <a:lnTo>
                    <a:pt x="4687697" y="5070348"/>
                  </a:lnTo>
                  <a:lnTo>
                    <a:pt x="0" y="5070348"/>
                  </a:lnTo>
                  <a:lnTo>
                    <a:pt x="0" y="0"/>
                  </a:lnTo>
                  <a:close/>
                </a:path>
              </a:pathLst>
            </a:custGeom>
            <a:blipFill>
              <a:blip r:embed="rId12"/>
              <a:stretch>
                <a:fillRect l="-7668" r="-7669"/>
              </a:stretch>
            </a:blipFill>
          </p:spPr>
        </p:sp>
      </p:grpSp>
      <p:grpSp>
        <p:nvGrpSpPr>
          <p:cNvPr id="22" name="Group 22"/>
          <p:cNvGrpSpPr/>
          <p:nvPr/>
        </p:nvGrpSpPr>
        <p:grpSpPr>
          <a:xfrm rot="-5400000">
            <a:off x="556133" y="-1998547"/>
            <a:ext cx="2694200" cy="3193480"/>
            <a:chOff x="0" y="0"/>
            <a:chExt cx="3592266" cy="4257973"/>
          </a:xfrm>
        </p:grpSpPr>
        <p:sp>
          <p:nvSpPr>
            <p:cNvPr id="23" name="Freeform 23"/>
            <p:cNvSpPr/>
            <p:nvPr/>
          </p:nvSpPr>
          <p:spPr>
            <a:xfrm>
              <a:off x="0" y="0"/>
              <a:ext cx="3592322" cy="4257929"/>
            </a:xfrm>
            <a:custGeom>
              <a:avLst/>
              <a:gdLst/>
              <a:ahLst/>
              <a:cxnLst/>
              <a:rect l="l" t="t" r="r" b="b"/>
              <a:pathLst>
                <a:path w="3592322" h="4257929">
                  <a:moveTo>
                    <a:pt x="0" y="0"/>
                  </a:moveTo>
                  <a:lnTo>
                    <a:pt x="3592322" y="0"/>
                  </a:lnTo>
                  <a:lnTo>
                    <a:pt x="3592322" y="4257929"/>
                  </a:lnTo>
                  <a:lnTo>
                    <a:pt x="0" y="4257929"/>
                  </a:lnTo>
                  <a:lnTo>
                    <a:pt x="0" y="0"/>
                  </a:lnTo>
                  <a:close/>
                </a:path>
              </a:pathLst>
            </a:custGeom>
            <a:blipFill>
              <a:blip r:embed="rId13"/>
              <a:stretch>
                <a:fillRect t="-7708" r="1" b="-7709"/>
              </a:stretch>
            </a:blipFill>
          </p:spPr>
        </p:sp>
      </p:grpSp>
      <p:grpSp>
        <p:nvGrpSpPr>
          <p:cNvPr id="24" name="Group 24"/>
          <p:cNvGrpSpPr/>
          <p:nvPr/>
        </p:nvGrpSpPr>
        <p:grpSpPr>
          <a:xfrm>
            <a:off x="8904112" y="3699376"/>
            <a:ext cx="2668246" cy="4577552"/>
            <a:chOff x="0" y="0"/>
            <a:chExt cx="3557661" cy="6103402"/>
          </a:xfrm>
        </p:grpSpPr>
        <p:sp>
          <p:nvSpPr>
            <p:cNvPr id="25" name="Freeform 25"/>
            <p:cNvSpPr/>
            <p:nvPr/>
          </p:nvSpPr>
          <p:spPr>
            <a:xfrm>
              <a:off x="0" y="0"/>
              <a:ext cx="3557651" cy="6103366"/>
            </a:xfrm>
            <a:custGeom>
              <a:avLst/>
              <a:gdLst/>
              <a:ahLst/>
              <a:cxnLst/>
              <a:rect l="l" t="t" r="r" b="b"/>
              <a:pathLst>
                <a:path w="3557651" h="6103366">
                  <a:moveTo>
                    <a:pt x="0" y="0"/>
                  </a:moveTo>
                  <a:lnTo>
                    <a:pt x="3557651" y="0"/>
                  </a:lnTo>
                  <a:lnTo>
                    <a:pt x="3557651" y="6103366"/>
                  </a:lnTo>
                  <a:lnTo>
                    <a:pt x="0" y="6103366"/>
                  </a:lnTo>
                  <a:lnTo>
                    <a:pt x="0" y="0"/>
                  </a:lnTo>
                  <a:close/>
                </a:path>
              </a:pathLst>
            </a:custGeom>
            <a:blipFill>
              <a:blip r:embed="rId14"/>
              <a:stretch>
                <a:fillRect l="-7707" r="-7708"/>
              </a:stretch>
            </a:blipFill>
          </p:spPr>
        </p:sp>
      </p:grpSp>
      <p:grpSp>
        <p:nvGrpSpPr>
          <p:cNvPr id="26" name="Group 26"/>
          <p:cNvGrpSpPr/>
          <p:nvPr/>
        </p:nvGrpSpPr>
        <p:grpSpPr>
          <a:xfrm>
            <a:off x="-1764374" y="2478391"/>
            <a:ext cx="2661864" cy="3509761"/>
            <a:chOff x="0" y="0"/>
            <a:chExt cx="3549152" cy="4679681"/>
          </a:xfrm>
        </p:grpSpPr>
        <p:sp>
          <p:nvSpPr>
            <p:cNvPr id="27" name="Freeform 27"/>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15"/>
              <a:stretch>
                <a:fillRect l="-7710" r="-7710"/>
              </a:stretch>
            </a:blipFill>
          </p:spPr>
        </p:sp>
      </p:grpSp>
      <p:grpSp>
        <p:nvGrpSpPr>
          <p:cNvPr id="28" name="Group 28"/>
          <p:cNvGrpSpPr/>
          <p:nvPr/>
        </p:nvGrpSpPr>
        <p:grpSpPr>
          <a:xfrm>
            <a:off x="3161841" y="-2699853"/>
            <a:ext cx="3768019" cy="3765789"/>
            <a:chOff x="0" y="0"/>
            <a:chExt cx="5024025" cy="5021052"/>
          </a:xfrm>
        </p:grpSpPr>
        <p:sp>
          <p:nvSpPr>
            <p:cNvPr id="29" name="Freeform 29"/>
            <p:cNvSpPr/>
            <p:nvPr/>
          </p:nvSpPr>
          <p:spPr>
            <a:xfrm>
              <a:off x="0" y="0"/>
              <a:ext cx="5023993" cy="5021072"/>
            </a:xfrm>
            <a:custGeom>
              <a:avLst/>
              <a:gdLst/>
              <a:ahLst/>
              <a:cxnLst/>
              <a:rect l="l" t="t" r="r" b="b"/>
              <a:pathLst>
                <a:path w="5023993" h="5021072">
                  <a:moveTo>
                    <a:pt x="0" y="0"/>
                  </a:moveTo>
                  <a:lnTo>
                    <a:pt x="5023993" y="0"/>
                  </a:lnTo>
                  <a:lnTo>
                    <a:pt x="5023993" y="5021072"/>
                  </a:lnTo>
                  <a:lnTo>
                    <a:pt x="0" y="5021072"/>
                  </a:lnTo>
                  <a:lnTo>
                    <a:pt x="0" y="0"/>
                  </a:lnTo>
                  <a:close/>
                </a:path>
              </a:pathLst>
            </a:custGeom>
            <a:blipFill>
              <a:blip r:embed="rId16"/>
              <a:stretch>
                <a:fillRect l="-7667" r="-7668"/>
              </a:stretch>
            </a:blipFill>
          </p:spPr>
        </p:sp>
      </p:grpSp>
      <p:grpSp>
        <p:nvGrpSpPr>
          <p:cNvPr id="30" name="Group 30"/>
          <p:cNvGrpSpPr/>
          <p:nvPr/>
        </p:nvGrpSpPr>
        <p:grpSpPr>
          <a:xfrm rot="-10800000">
            <a:off x="306493" y="6797452"/>
            <a:ext cx="4539319" cy="2657825"/>
            <a:chOff x="0" y="0"/>
            <a:chExt cx="6052426" cy="3543767"/>
          </a:xfrm>
        </p:grpSpPr>
        <p:sp>
          <p:nvSpPr>
            <p:cNvPr id="31" name="Freeform 31"/>
            <p:cNvSpPr/>
            <p:nvPr/>
          </p:nvSpPr>
          <p:spPr>
            <a:xfrm>
              <a:off x="0" y="0"/>
              <a:ext cx="6052439" cy="3543808"/>
            </a:xfrm>
            <a:custGeom>
              <a:avLst/>
              <a:gdLst/>
              <a:ahLst/>
              <a:cxnLst/>
              <a:rect l="l" t="t" r="r" b="b"/>
              <a:pathLst>
                <a:path w="6052439" h="3543808">
                  <a:moveTo>
                    <a:pt x="0" y="0"/>
                  </a:moveTo>
                  <a:lnTo>
                    <a:pt x="6052439" y="0"/>
                  </a:lnTo>
                  <a:lnTo>
                    <a:pt x="6052439" y="3543808"/>
                  </a:lnTo>
                  <a:lnTo>
                    <a:pt x="0" y="3543808"/>
                  </a:lnTo>
                  <a:lnTo>
                    <a:pt x="0" y="0"/>
                  </a:lnTo>
                  <a:close/>
                </a:path>
              </a:pathLst>
            </a:custGeom>
            <a:blipFill>
              <a:blip r:embed="rId17"/>
              <a:stretch>
                <a:fillRect l="-7560" r="-7559" b="1"/>
              </a:stretch>
            </a:blipFill>
          </p:spPr>
        </p:sp>
      </p:grpSp>
      <p:grpSp>
        <p:nvGrpSpPr>
          <p:cNvPr id="32" name="Group 32"/>
          <p:cNvGrpSpPr/>
          <p:nvPr/>
        </p:nvGrpSpPr>
        <p:grpSpPr>
          <a:xfrm>
            <a:off x="-1649861" y="4538894"/>
            <a:ext cx="2892163" cy="3786372"/>
            <a:chOff x="0" y="0"/>
            <a:chExt cx="3856217" cy="5048496"/>
          </a:xfrm>
        </p:grpSpPr>
        <p:sp>
          <p:nvSpPr>
            <p:cNvPr id="33" name="Freeform 33"/>
            <p:cNvSpPr/>
            <p:nvPr/>
          </p:nvSpPr>
          <p:spPr>
            <a:xfrm>
              <a:off x="0" y="0"/>
              <a:ext cx="3856228" cy="5048504"/>
            </a:xfrm>
            <a:custGeom>
              <a:avLst/>
              <a:gdLst/>
              <a:ahLst/>
              <a:cxnLst/>
              <a:rect l="l" t="t" r="r" b="b"/>
              <a:pathLst>
                <a:path w="3856228" h="5048504">
                  <a:moveTo>
                    <a:pt x="0" y="0"/>
                  </a:moveTo>
                  <a:lnTo>
                    <a:pt x="3856228" y="0"/>
                  </a:lnTo>
                  <a:lnTo>
                    <a:pt x="3856228" y="5048504"/>
                  </a:lnTo>
                  <a:lnTo>
                    <a:pt x="0" y="5048504"/>
                  </a:lnTo>
                  <a:lnTo>
                    <a:pt x="0" y="0"/>
                  </a:lnTo>
                  <a:close/>
                </a:path>
              </a:pathLst>
            </a:custGeom>
            <a:blipFill>
              <a:blip r:embed="rId2"/>
              <a:stretch>
                <a:fillRect l="-7743" r="-7743"/>
              </a:stretch>
            </a:blipFill>
          </p:spPr>
        </p:sp>
      </p:grpSp>
      <p:grpSp>
        <p:nvGrpSpPr>
          <p:cNvPr id="34" name="Group 34"/>
          <p:cNvGrpSpPr/>
          <p:nvPr/>
        </p:nvGrpSpPr>
        <p:grpSpPr>
          <a:xfrm>
            <a:off x="7763176" y="5848693"/>
            <a:ext cx="2661864" cy="3509761"/>
            <a:chOff x="0" y="0"/>
            <a:chExt cx="3549152" cy="4679681"/>
          </a:xfrm>
        </p:grpSpPr>
        <p:sp>
          <p:nvSpPr>
            <p:cNvPr id="35" name="Freeform 35"/>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3"/>
              <a:stretch>
                <a:fillRect l="-7716" r="-7716"/>
              </a:stretch>
            </a:blipFill>
          </p:spPr>
        </p:sp>
      </p:grpSp>
      <p:grpSp>
        <p:nvGrpSpPr>
          <p:cNvPr id="36" name="Group 36"/>
          <p:cNvGrpSpPr/>
          <p:nvPr/>
        </p:nvGrpSpPr>
        <p:grpSpPr>
          <a:xfrm rot="-3194310">
            <a:off x="4412201" y="6168499"/>
            <a:ext cx="4041297" cy="2977998"/>
            <a:chOff x="0" y="0"/>
            <a:chExt cx="5388396" cy="3970664"/>
          </a:xfrm>
        </p:grpSpPr>
        <p:sp>
          <p:nvSpPr>
            <p:cNvPr id="37" name="Freeform 37"/>
            <p:cNvSpPr/>
            <p:nvPr/>
          </p:nvSpPr>
          <p:spPr>
            <a:xfrm>
              <a:off x="0" y="0"/>
              <a:ext cx="5388356" cy="3970655"/>
            </a:xfrm>
            <a:custGeom>
              <a:avLst/>
              <a:gdLst/>
              <a:ahLst/>
              <a:cxnLst/>
              <a:rect l="l" t="t" r="r" b="b"/>
              <a:pathLst>
                <a:path w="5388356" h="3970655">
                  <a:moveTo>
                    <a:pt x="0" y="0"/>
                  </a:moveTo>
                  <a:lnTo>
                    <a:pt x="5388356" y="0"/>
                  </a:lnTo>
                  <a:lnTo>
                    <a:pt x="5388356" y="3970655"/>
                  </a:lnTo>
                  <a:lnTo>
                    <a:pt x="0" y="3970655"/>
                  </a:lnTo>
                  <a:lnTo>
                    <a:pt x="0" y="0"/>
                  </a:lnTo>
                  <a:close/>
                </a:path>
              </a:pathLst>
            </a:custGeom>
            <a:blipFill>
              <a:blip r:embed="rId4"/>
              <a:stretch>
                <a:fillRect t="-15472" b="-15472"/>
              </a:stretch>
            </a:blipFill>
          </p:spPr>
        </p:sp>
      </p:grpSp>
      <p:grpSp>
        <p:nvGrpSpPr>
          <p:cNvPr id="38" name="Group 38"/>
          <p:cNvGrpSpPr/>
          <p:nvPr/>
        </p:nvGrpSpPr>
        <p:grpSpPr>
          <a:xfrm rot="-10800000">
            <a:off x="458893" y="6949852"/>
            <a:ext cx="4539319" cy="2657825"/>
            <a:chOff x="0" y="0"/>
            <a:chExt cx="6052426" cy="3543767"/>
          </a:xfrm>
        </p:grpSpPr>
        <p:sp>
          <p:nvSpPr>
            <p:cNvPr id="39" name="Freeform 39"/>
            <p:cNvSpPr/>
            <p:nvPr/>
          </p:nvSpPr>
          <p:spPr>
            <a:xfrm>
              <a:off x="0" y="0"/>
              <a:ext cx="6052439" cy="3543808"/>
            </a:xfrm>
            <a:custGeom>
              <a:avLst/>
              <a:gdLst/>
              <a:ahLst/>
              <a:cxnLst/>
              <a:rect l="l" t="t" r="r" b="b"/>
              <a:pathLst>
                <a:path w="6052439" h="3543808">
                  <a:moveTo>
                    <a:pt x="0" y="0"/>
                  </a:moveTo>
                  <a:lnTo>
                    <a:pt x="6052439" y="0"/>
                  </a:lnTo>
                  <a:lnTo>
                    <a:pt x="6052439" y="3543808"/>
                  </a:lnTo>
                  <a:lnTo>
                    <a:pt x="0" y="3543808"/>
                  </a:lnTo>
                  <a:lnTo>
                    <a:pt x="0" y="0"/>
                  </a:lnTo>
                  <a:close/>
                </a:path>
              </a:pathLst>
            </a:custGeom>
            <a:blipFill>
              <a:blip r:embed="rId17"/>
              <a:stretch>
                <a:fillRect l="-7560" r="-7559" b="1"/>
              </a:stretch>
            </a:blipFill>
          </p:spPr>
        </p:sp>
      </p:grpSp>
      <p:grpSp>
        <p:nvGrpSpPr>
          <p:cNvPr id="40" name="Group 40"/>
          <p:cNvGrpSpPr/>
          <p:nvPr/>
        </p:nvGrpSpPr>
        <p:grpSpPr>
          <a:xfrm rot="-10800000">
            <a:off x="2863018" y="6483077"/>
            <a:ext cx="2335232" cy="3684375"/>
            <a:chOff x="0" y="0"/>
            <a:chExt cx="3113643" cy="4912500"/>
          </a:xfrm>
        </p:grpSpPr>
        <p:sp>
          <p:nvSpPr>
            <p:cNvPr id="41" name="Freeform 41"/>
            <p:cNvSpPr/>
            <p:nvPr/>
          </p:nvSpPr>
          <p:spPr>
            <a:xfrm>
              <a:off x="0" y="0"/>
              <a:ext cx="3113659" cy="4912487"/>
            </a:xfrm>
            <a:custGeom>
              <a:avLst/>
              <a:gdLst/>
              <a:ahLst/>
              <a:cxnLst/>
              <a:rect l="l" t="t" r="r" b="b"/>
              <a:pathLst>
                <a:path w="3113659" h="4912487">
                  <a:moveTo>
                    <a:pt x="0" y="0"/>
                  </a:moveTo>
                  <a:lnTo>
                    <a:pt x="3113659" y="0"/>
                  </a:lnTo>
                  <a:lnTo>
                    <a:pt x="3113659" y="4912487"/>
                  </a:lnTo>
                  <a:lnTo>
                    <a:pt x="0" y="4912487"/>
                  </a:lnTo>
                  <a:lnTo>
                    <a:pt x="0" y="0"/>
                  </a:lnTo>
                  <a:close/>
                </a:path>
              </a:pathLst>
            </a:custGeom>
            <a:blipFill>
              <a:blip r:embed="rId5"/>
              <a:stretch>
                <a:fillRect l="-7746" r="-7745"/>
              </a:stretch>
            </a:blipFill>
          </p:spPr>
        </p:sp>
      </p:grpSp>
      <p:sp>
        <p:nvSpPr>
          <p:cNvPr id="42" name="TextBox 42"/>
          <p:cNvSpPr txBox="1"/>
          <p:nvPr/>
        </p:nvSpPr>
        <p:spPr>
          <a:xfrm>
            <a:off x="33223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792480" y="973753"/>
            <a:ext cx="8229600" cy="410718"/>
          </a:xfrm>
          <a:prstGeom prst="rect">
            <a:avLst/>
          </a:prstGeom>
        </p:spPr>
        <p:txBody>
          <a:bodyPr lIns="0" tIns="0" rIns="0" bIns="0" rtlCol="0" anchor="t">
            <a:spAutoFit/>
          </a:bodyPr>
          <a:lstStyle/>
          <a:p>
            <a:pPr algn="ctr">
              <a:lnSpc>
                <a:spcPts val="3456"/>
              </a:lnSpc>
            </a:pPr>
            <a:r>
              <a:rPr lang="en-US" sz="3200" spc="-19">
                <a:solidFill>
                  <a:srgbClr val="D24726"/>
                </a:solidFill>
                <a:latin typeface="DM Serif Display"/>
                <a:ea typeface="DM Serif Display"/>
                <a:cs typeface="DM Serif Display"/>
                <a:sym typeface="DM Serif Display"/>
              </a:rPr>
              <a:t>IL SSPA AOU Maggiore della Carità  Novara </a:t>
            </a:r>
          </a:p>
        </p:txBody>
      </p:sp>
      <p:sp>
        <p:nvSpPr>
          <p:cNvPr id="3" name="TextBox 3"/>
          <p:cNvSpPr txBox="1"/>
          <p:nvPr/>
        </p:nvSpPr>
        <p:spPr>
          <a:xfrm>
            <a:off x="1676400" y="2003399"/>
            <a:ext cx="6891153" cy="3541116"/>
          </a:xfrm>
          <a:prstGeom prst="rect">
            <a:avLst/>
          </a:prstGeom>
        </p:spPr>
        <p:txBody>
          <a:bodyPr lIns="0" tIns="0" rIns="0" bIns="0" rtlCol="0" anchor="t">
            <a:spAutoFit/>
          </a:bodyPr>
          <a:lstStyle/>
          <a:p>
            <a:pPr algn="ctr">
              <a:lnSpc>
                <a:spcPts val="1846"/>
              </a:lnSpc>
            </a:pPr>
            <a:r>
              <a:rPr lang="en-US" sz="1899" b="1" spc="18">
                <a:solidFill>
                  <a:srgbClr val="494949"/>
                </a:solidFill>
                <a:latin typeface="Arimo Bold"/>
                <a:ea typeface="Arimo Bold"/>
                <a:cs typeface="Arimo Bold"/>
                <a:sym typeface="Arimo Bold"/>
              </a:rPr>
              <a:t>L’A.O.U è dotata di due presidi ospedalieri</a:t>
            </a:r>
            <a:r>
              <a:rPr lang="en-US" sz="1899" spc="18">
                <a:solidFill>
                  <a:srgbClr val="494949"/>
                </a:solidFill>
                <a:latin typeface="Arimo"/>
                <a:ea typeface="Arimo"/>
                <a:cs typeface="Arimo"/>
                <a:sym typeface="Arimo"/>
              </a:rPr>
              <a:t>:</a:t>
            </a:r>
          </a:p>
          <a:p>
            <a:pPr marL="351333" lvl="2" indent="-117111" algn="l">
              <a:lnSpc>
                <a:spcPts val="2659"/>
              </a:lnSpc>
              <a:buFont typeface="Arial"/>
              <a:buChar char="⚬"/>
            </a:pPr>
            <a:r>
              <a:rPr lang="en-US" sz="1899" spc="18">
                <a:solidFill>
                  <a:srgbClr val="494949"/>
                </a:solidFill>
                <a:latin typeface="Montserrat"/>
                <a:ea typeface="Montserrat"/>
                <a:cs typeface="Montserrat"/>
                <a:sym typeface="Montserrat"/>
              </a:rPr>
              <a:t>il</a:t>
            </a:r>
            <a:r>
              <a:rPr lang="en-US" sz="1899" spc="18">
                <a:solidFill>
                  <a:srgbClr val="1F497D"/>
                </a:solidFill>
                <a:latin typeface="Montserrat"/>
                <a:ea typeface="Montserrat"/>
                <a:cs typeface="Montserrat"/>
                <a:sym typeface="Montserrat"/>
              </a:rPr>
              <a:t> </a:t>
            </a:r>
            <a:r>
              <a:rPr lang="en-US" sz="1899" spc="18">
                <a:solidFill>
                  <a:srgbClr val="D24726"/>
                </a:solidFill>
                <a:latin typeface="Montserrat"/>
                <a:ea typeface="Montserrat"/>
                <a:cs typeface="Montserrat"/>
                <a:sym typeface="Montserrat"/>
              </a:rPr>
              <a:t>Presidio “Ospedale Maggiore della Carità”</a:t>
            </a:r>
            <a:r>
              <a:rPr lang="en-US" sz="1899" spc="18">
                <a:solidFill>
                  <a:srgbClr val="1F497D"/>
                </a:solidFill>
                <a:latin typeface="Montserrat"/>
                <a:ea typeface="Montserrat"/>
                <a:cs typeface="Montserrat"/>
                <a:sym typeface="Montserrat"/>
              </a:rPr>
              <a:t> </a:t>
            </a:r>
          </a:p>
          <a:p>
            <a:pPr marL="351333" lvl="2" indent="-117111" algn="l">
              <a:lnSpc>
                <a:spcPts val="2659"/>
              </a:lnSpc>
            </a:pPr>
            <a:r>
              <a:rPr lang="en-US" sz="1899" spc="18">
                <a:solidFill>
                  <a:srgbClr val="1F497D"/>
                </a:solidFill>
                <a:latin typeface="Montserrat"/>
                <a:ea typeface="Montserrat"/>
                <a:cs typeface="Montserrat"/>
                <a:sym typeface="Montserrat"/>
              </a:rPr>
              <a:t>   </a:t>
            </a:r>
            <a:r>
              <a:rPr lang="en-US" sz="1899" spc="18">
                <a:solidFill>
                  <a:srgbClr val="494949"/>
                </a:solidFill>
                <a:latin typeface="Montserrat"/>
                <a:ea typeface="Montserrat"/>
                <a:cs typeface="Montserrat"/>
                <a:sym typeface="Montserrat"/>
              </a:rPr>
              <a:t>con due sedi operative in Novara, una in </a:t>
            </a:r>
          </a:p>
          <a:p>
            <a:pPr marL="351333" lvl="2" indent="-117111" algn="l">
              <a:lnSpc>
                <a:spcPts val="2659"/>
              </a:lnSpc>
            </a:pPr>
            <a:r>
              <a:rPr lang="en-US" sz="1899" spc="18">
                <a:solidFill>
                  <a:srgbClr val="494949"/>
                </a:solidFill>
                <a:latin typeface="Montserrat"/>
                <a:ea typeface="Montserrat"/>
                <a:cs typeface="Montserrat"/>
                <a:sym typeface="Montserrat"/>
              </a:rPr>
              <a:t>   corso Mazzini, 18 e l’altra in viale Piazza d’Armi 1.</a:t>
            </a:r>
            <a:r>
              <a:rPr lang="en-US" sz="1899" spc="18">
                <a:solidFill>
                  <a:srgbClr val="1F497D"/>
                </a:solidFill>
                <a:latin typeface="Montserrat"/>
                <a:ea typeface="Montserrat"/>
                <a:cs typeface="Montserrat"/>
                <a:sym typeface="Montserrat"/>
              </a:rPr>
              <a:t> </a:t>
            </a:r>
          </a:p>
          <a:p>
            <a:pPr marL="351372" lvl="2" indent="-117124" algn="l">
              <a:lnSpc>
                <a:spcPts val="1846"/>
              </a:lnSpc>
              <a:buFont typeface="Arial"/>
              <a:buChar char="⚬"/>
            </a:pPr>
            <a:r>
              <a:rPr lang="en-US" sz="1899" spc="18">
                <a:solidFill>
                  <a:srgbClr val="494949"/>
                </a:solidFill>
                <a:latin typeface="Montserrat"/>
                <a:ea typeface="Montserrat"/>
                <a:cs typeface="Montserrat"/>
                <a:sym typeface="Montserrat"/>
              </a:rPr>
              <a:t>il</a:t>
            </a:r>
            <a:r>
              <a:rPr lang="en-US" sz="1899" spc="18">
                <a:solidFill>
                  <a:srgbClr val="1F497D"/>
                </a:solidFill>
                <a:latin typeface="Montserrat"/>
                <a:ea typeface="Montserrat"/>
                <a:cs typeface="Montserrat"/>
                <a:sym typeface="Montserrat"/>
              </a:rPr>
              <a:t> </a:t>
            </a:r>
            <a:r>
              <a:rPr lang="en-US" sz="1899" spc="18">
                <a:solidFill>
                  <a:srgbClr val="D24726"/>
                </a:solidFill>
                <a:latin typeface="Montserrat"/>
                <a:ea typeface="Montserrat"/>
                <a:cs typeface="Montserrat"/>
                <a:sym typeface="Montserrat"/>
              </a:rPr>
              <a:t>Presidio “Ospedale San Rocco”</a:t>
            </a:r>
            <a:r>
              <a:rPr lang="en-US" sz="1899" spc="18">
                <a:solidFill>
                  <a:srgbClr val="1F497D"/>
                </a:solidFill>
                <a:latin typeface="Montserrat"/>
                <a:ea typeface="Montserrat"/>
                <a:cs typeface="Montserrat"/>
                <a:sym typeface="Montserrat"/>
              </a:rPr>
              <a:t> </a:t>
            </a:r>
            <a:r>
              <a:rPr lang="en-US" sz="1899" spc="18">
                <a:solidFill>
                  <a:srgbClr val="494949"/>
                </a:solidFill>
                <a:latin typeface="Montserrat"/>
                <a:ea typeface="Montserrat"/>
                <a:cs typeface="Montserrat"/>
                <a:sym typeface="Montserrat"/>
              </a:rPr>
              <a:t>di Galliate situato in Galliate in via Cottolengo, 2.</a:t>
            </a:r>
          </a:p>
          <a:p>
            <a:pPr marL="351372" lvl="2" indent="-117124" algn="ctr">
              <a:lnSpc>
                <a:spcPts val="1846"/>
              </a:lnSpc>
            </a:pPr>
            <a:endParaRPr lang="en-US" sz="1899" spc="18">
              <a:solidFill>
                <a:srgbClr val="494949"/>
              </a:solidFill>
              <a:latin typeface="Montserrat"/>
              <a:ea typeface="Montserrat"/>
              <a:cs typeface="Montserrat"/>
              <a:sym typeface="Montserrat"/>
            </a:endParaRPr>
          </a:p>
          <a:p>
            <a:pPr marL="351372" lvl="2" indent="-117124" algn="ctr">
              <a:lnSpc>
                <a:spcPts val="1846"/>
              </a:lnSpc>
            </a:pPr>
            <a:r>
              <a:rPr lang="en-US" sz="1899" spc="18">
                <a:solidFill>
                  <a:srgbClr val="494949"/>
                </a:solidFill>
                <a:latin typeface="Montserrat"/>
                <a:ea typeface="Montserrat"/>
                <a:cs typeface="Montserrat"/>
                <a:sym typeface="Montserrat"/>
              </a:rPr>
              <a:t>N. Posti letto complessivi:</a:t>
            </a:r>
          </a:p>
          <a:p>
            <a:pPr marL="351372" lvl="2" indent="-117124" algn="ctr">
              <a:lnSpc>
                <a:spcPts val="1846"/>
              </a:lnSpc>
            </a:pPr>
            <a:r>
              <a:rPr lang="en-US" sz="1899" u="sng" spc="18">
                <a:solidFill>
                  <a:srgbClr val="D24726"/>
                </a:solidFill>
                <a:latin typeface="Montserrat"/>
                <a:ea typeface="Montserrat"/>
                <a:cs typeface="Montserrat"/>
                <a:sym typeface="Montserrat"/>
              </a:rPr>
              <a:t>n.593 Degenza Ordinaria  - n. 118 DH </a:t>
            </a:r>
          </a:p>
          <a:p>
            <a:pPr marL="351372" lvl="2" indent="-117124" algn="ctr">
              <a:lnSpc>
                <a:spcPts val="1846"/>
              </a:lnSpc>
            </a:pPr>
            <a:endParaRPr lang="en-US" sz="1899" u="sng" spc="18">
              <a:solidFill>
                <a:srgbClr val="D24726"/>
              </a:solidFill>
              <a:latin typeface="Montserrat"/>
              <a:ea typeface="Montserrat"/>
              <a:cs typeface="Montserrat"/>
              <a:sym typeface="Montserrat"/>
            </a:endParaRPr>
          </a:p>
          <a:p>
            <a:pPr marL="351372" lvl="2" indent="-117124" algn="l">
              <a:lnSpc>
                <a:spcPts val="1846"/>
              </a:lnSpc>
            </a:pPr>
            <a:r>
              <a:rPr lang="en-US" sz="1899" spc="18">
                <a:solidFill>
                  <a:srgbClr val="D24726"/>
                </a:solidFill>
                <a:latin typeface="Montserrat"/>
                <a:ea typeface="Montserrat"/>
                <a:cs typeface="Montserrat"/>
                <a:sym typeface="Montserrat"/>
              </a:rPr>
              <a:t>N. 3 DEA:</a:t>
            </a:r>
            <a:r>
              <a:rPr lang="en-US" sz="1899" spc="18">
                <a:solidFill>
                  <a:srgbClr val="1F497D"/>
                </a:solidFill>
                <a:latin typeface="Montserrat"/>
                <a:ea typeface="Montserrat"/>
                <a:cs typeface="Montserrat"/>
                <a:sym typeface="Montserrat"/>
              </a:rPr>
              <a:t>           </a:t>
            </a:r>
            <a:r>
              <a:rPr lang="en-US" sz="1899" spc="18">
                <a:solidFill>
                  <a:srgbClr val="494949"/>
                </a:solidFill>
                <a:latin typeface="Montserrat"/>
                <a:ea typeface="Montserrat"/>
                <a:cs typeface="Montserrat"/>
                <a:sym typeface="Montserrat"/>
              </a:rPr>
              <a:t>DEA Generale di II livello </a:t>
            </a:r>
          </a:p>
          <a:p>
            <a:pPr marL="351372" lvl="2" indent="-117124" algn="l">
              <a:lnSpc>
                <a:spcPts val="1846"/>
              </a:lnSpc>
            </a:pPr>
            <a:r>
              <a:rPr lang="en-US" sz="1899" spc="18">
                <a:solidFill>
                  <a:srgbClr val="494949"/>
                </a:solidFill>
                <a:latin typeface="Montserrat"/>
                <a:ea typeface="Montserrat"/>
                <a:cs typeface="Montserrat"/>
                <a:sym typeface="Montserrat"/>
              </a:rPr>
              <a:t>                            Dea Pediatrico</a:t>
            </a:r>
          </a:p>
          <a:p>
            <a:pPr marL="351372" lvl="2" indent="-117124" algn="ctr">
              <a:lnSpc>
                <a:spcPts val="1846"/>
              </a:lnSpc>
            </a:pPr>
            <a:r>
              <a:rPr lang="en-US" sz="1899" spc="18">
                <a:solidFill>
                  <a:srgbClr val="494949"/>
                </a:solidFill>
                <a:latin typeface="Montserrat"/>
                <a:ea typeface="Montserrat"/>
                <a:cs typeface="Montserrat"/>
                <a:sym typeface="Montserrat"/>
              </a:rPr>
              <a:t>        Dea Ostetrico/Ginecologico</a:t>
            </a:r>
            <a:r>
              <a:rPr lang="en-US" sz="1899" spc="18">
                <a:solidFill>
                  <a:srgbClr val="1F497D"/>
                </a:solidFill>
                <a:latin typeface="Montserrat"/>
                <a:ea typeface="Montserrat"/>
                <a:cs typeface="Montserrat"/>
                <a:sym typeface="Montserrat"/>
              </a:rPr>
              <a:t> </a:t>
            </a:r>
          </a:p>
          <a:p>
            <a:pPr algn="l">
              <a:lnSpc>
                <a:spcPts val="1846"/>
              </a:lnSpc>
            </a:pPr>
            <a:endParaRPr lang="en-US" sz="1899" spc="18">
              <a:solidFill>
                <a:srgbClr val="1F497D"/>
              </a:solidFill>
              <a:latin typeface="Montserrat"/>
              <a:ea typeface="Montserrat"/>
              <a:cs typeface="Montserrat"/>
              <a:sym typeface="Montserrat"/>
            </a:endParaRPr>
          </a:p>
        </p:txBody>
      </p:sp>
      <p:sp>
        <p:nvSpPr>
          <p:cNvPr id="4" name="TextBox 4"/>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grpSp>
        <p:nvGrpSpPr>
          <p:cNvPr id="5" name="Group 5"/>
          <p:cNvGrpSpPr/>
          <p:nvPr/>
        </p:nvGrpSpPr>
        <p:grpSpPr>
          <a:xfrm rot="-2107096">
            <a:off x="-795045" y="3686782"/>
            <a:ext cx="3312696" cy="4925942"/>
            <a:chOff x="0" y="0"/>
            <a:chExt cx="4416928" cy="6567923"/>
          </a:xfrm>
        </p:grpSpPr>
        <p:sp>
          <p:nvSpPr>
            <p:cNvPr id="6" name="Freeform 6"/>
            <p:cNvSpPr/>
            <p:nvPr/>
          </p:nvSpPr>
          <p:spPr>
            <a:xfrm>
              <a:off x="0" y="0"/>
              <a:ext cx="4416933" cy="6567932"/>
            </a:xfrm>
            <a:custGeom>
              <a:avLst/>
              <a:gdLst/>
              <a:ahLst/>
              <a:cxnLst/>
              <a:rect l="l" t="t" r="r" b="b"/>
              <a:pathLst>
                <a:path w="4416933" h="6567932">
                  <a:moveTo>
                    <a:pt x="0" y="0"/>
                  </a:moveTo>
                  <a:lnTo>
                    <a:pt x="4416933" y="0"/>
                  </a:lnTo>
                  <a:lnTo>
                    <a:pt x="4416933" y="6567932"/>
                  </a:lnTo>
                  <a:lnTo>
                    <a:pt x="0" y="6567932"/>
                  </a:lnTo>
                  <a:lnTo>
                    <a:pt x="0" y="0"/>
                  </a:lnTo>
                  <a:close/>
                </a:path>
              </a:pathLst>
            </a:custGeom>
            <a:blipFill>
              <a:blip r:embed="rId2"/>
              <a:stretch>
                <a:fillRect l="-37" r="-37"/>
              </a:stretch>
            </a:blipFill>
          </p:spPr>
        </p:sp>
      </p:grpSp>
      <p:grpSp>
        <p:nvGrpSpPr>
          <p:cNvPr id="7" name="Group 7"/>
          <p:cNvGrpSpPr/>
          <p:nvPr/>
        </p:nvGrpSpPr>
        <p:grpSpPr>
          <a:xfrm rot="-10475675">
            <a:off x="7949223" y="-1735510"/>
            <a:ext cx="3058836" cy="3471020"/>
            <a:chOff x="0" y="0"/>
            <a:chExt cx="4078448" cy="4628027"/>
          </a:xfrm>
        </p:grpSpPr>
        <p:sp>
          <p:nvSpPr>
            <p:cNvPr id="8" name="Freeform 8"/>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3"/>
              <a:stretch>
                <a:fillRect l="-50" r="-49"/>
              </a:stretch>
            </a:blipFill>
          </p:spPr>
        </p:sp>
      </p:gr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873444" y="1854007"/>
            <a:ext cx="8229600" cy="411023"/>
          </a:xfrm>
          <a:prstGeom prst="rect">
            <a:avLst/>
          </a:prstGeom>
        </p:spPr>
        <p:txBody>
          <a:bodyPr lIns="0" tIns="0" rIns="0" bIns="0" rtlCol="0" anchor="t">
            <a:spAutoFit/>
          </a:bodyPr>
          <a:lstStyle/>
          <a:p>
            <a:pPr algn="ctr">
              <a:lnSpc>
                <a:spcPts val="3477"/>
              </a:lnSpc>
            </a:pPr>
            <a:r>
              <a:rPr lang="en-US" sz="3220" spc="-19">
                <a:solidFill>
                  <a:srgbClr val="494949"/>
                </a:solidFill>
                <a:latin typeface="DM Serif Display"/>
                <a:ea typeface="DM Serif Display"/>
                <a:cs typeface="DM Serif Display"/>
                <a:sym typeface="DM Serif Display"/>
              </a:rPr>
              <a:t>IL SSPA AOU Maggiore della Carità  Novara </a:t>
            </a:r>
          </a:p>
        </p:txBody>
      </p:sp>
      <p:sp>
        <p:nvSpPr>
          <p:cNvPr id="3" name="TextBox 3"/>
          <p:cNvSpPr txBox="1"/>
          <p:nvPr/>
        </p:nvSpPr>
        <p:spPr>
          <a:xfrm>
            <a:off x="1057606" y="2553752"/>
            <a:ext cx="7638387" cy="3700333"/>
          </a:xfrm>
          <a:prstGeom prst="rect">
            <a:avLst/>
          </a:prstGeom>
        </p:spPr>
        <p:txBody>
          <a:bodyPr lIns="0" tIns="0" rIns="0" bIns="0" rtlCol="0" anchor="t">
            <a:spAutoFit/>
          </a:bodyPr>
          <a:lstStyle/>
          <a:p>
            <a:pPr algn="ctr">
              <a:lnSpc>
                <a:spcPts val="2299"/>
              </a:lnSpc>
            </a:pPr>
            <a:r>
              <a:rPr lang="en-US" sz="2072" b="1" spc="18">
                <a:solidFill>
                  <a:srgbClr val="D24726"/>
                </a:solidFill>
                <a:latin typeface="Arimo Bold"/>
                <a:ea typeface="Arimo Bold"/>
                <a:cs typeface="Arimo Bold"/>
                <a:sym typeface="Arimo Bold"/>
              </a:rPr>
              <a:t>E’ una Struttura Semplice in line presso </a:t>
            </a:r>
          </a:p>
          <a:p>
            <a:pPr algn="ctr">
              <a:lnSpc>
                <a:spcPts val="2299"/>
              </a:lnSpc>
            </a:pPr>
            <a:r>
              <a:rPr lang="en-US" sz="2072" b="1" spc="18">
                <a:solidFill>
                  <a:srgbClr val="D24726"/>
                </a:solidFill>
                <a:latin typeface="Arimo Bold"/>
                <a:ea typeface="Arimo Bold"/>
                <a:cs typeface="Arimo Bold"/>
                <a:sym typeface="Arimo Bold"/>
              </a:rPr>
              <a:t>la Direzione Sanitaria d’Azienda </a:t>
            </a:r>
          </a:p>
          <a:p>
            <a:pPr algn="ctr">
              <a:lnSpc>
                <a:spcPts val="2299"/>
              </a:lnSpc>
            </a:pPr>
            <a:r>
              <a:rPr lang="en-US" sz="2072" b="1" spc="18">
                <a:solidFill>
                  <a:srgbClr val="D24726"/>
                </a:solidFill>
                <a:latin typeface="Arimo Bold"/>
                <a:ea typeface="Arimo Bold"/>
                <a:cs typeface="Arimo Bold"/>
                <a:sym typeface="Arimo Bold"/>
              </a:rPr>
              <a:t>coordina e gestisce anche </a:t>
            </a:r>
          </a:p>
          <a:p>
            <a:pPr algn="ctr">
              <a:lnSpc>
                <a:spcPts val="2299"/>
              </a:lnSpc>
            </a:pPr>
            <a:r>
              <a:rPr lang="en-US" sz="2072" b="1" spc="19">
                <a:solidFill>
                  <a:srgbClr val="D24726"/>
                </a:solidFill>
                <a:latin typeface="Arimo Bold"/>
                <a:ea typeface="Arimo Bold"/>
                <a:cs typeface="Arimo Bold"/>
                <a:sym typeface="Arimo Bold"/>
              </a:rPr>
              <a:t>il Servizio di Mediazione Linguistico Culturale </a:t>
            </a:r>
          </a:p>
          <a:p>
            <a:pPr algn="l">
              <a:lnSpc>
                <a:spcPts val="2299"/>
              </a:lnSpc>
            </a:pPr>
            <a:endParaRPr lang="en-US" sz="2072" b="1" spc="19">
              <a:solidFill>
                <a:srgbClr val="D24726"/>
              </a:solidFill>
              <a:latin typeface="Arimo Bold"/>
              <a:ea typeface="Arimo Bold"/>
              <a:cs typeface="Arimo Bold"/>
              <a:sym typeface="Arimo Bold"/>
            </a:endParaRPr>
          </a:p>
          <a:p>
            <a:pPr algn="l">
              <a:lnSpc>
                <a:spcPts val="2299"/>
              </a:lnSpc>
            </a:pPr>
            <a:r>
              <a:rPr lang="en-US" sz="2072" spc="19">
                <a:solidFill>
                  <a:srgbClr val="000000"/>
                </a:solidFill>
                <a:latin typeface="Montserrat"/>
                <a:ea typeface="Montserrat"/>
                <a:cs typeface="Montserrat"/>
                <a:sym typeface="Montserrat"/>
              </a:rPr>
              <a:t>L’organico  della struttura è costituito da: </a:t>
            </a:r>
          </a:p>
          <a:p>
            <a:pPr marL="383314" lvl="2" indent="-127771" algn="l">
              <a:lnSpc>
                <a:spcPts val="2299"/>
              </a:lnSpc>
              <a:buFont typeface="Arial"/>
              <a:buChar char="⚬"/>
            </a:pPr>
            <a:r>
              <a:rPr lang="en-US" sz="2072" spc="19">
                <a:solidFill>
                  <a:srgbClr val="000000"/>
                </a:solidFill>
                <a:latin typeface="Montserrat"/>
                <a:ea typeface="Montserrat"/>
                <a:cs typeface="Montserrat"/>
                <a:sym typeface="Montserrat"/>
              </a:rPr>
              <a:t>n.1 Dirigente del SSPA </a:t>
            </a:r>
          </a:p>
          <a:p>
            <a:pPr marL="383314" lvl="2" indent="-127771" algn="l">
              <a:lnSpc>
                <a:spcPts val="2299"/>
              </a:lnSpc>
              <a:buFont typeface="Arial"/>
              <a:buChar char="⚬"/>
            </a:pPr>
            <a:r>
              <a:rPr lang="en-US" sz="2072" spc="19">
                <a:solidFill>
                  <a:srgbClr val="000000"/>
                </a:solidFill>
                <a:latin typeface="Montserrat"/>
                <a:ea typeface="Montserrat"/>
                <a:cs typeface="Montserrat"/>
                <a:sym typeface="Montserrat"/>
              </a:rPr>
              <a:t>n.2 Collaboratore Professionale - Assistente Sociale </a:t>
            </a:r>
          </a:p>
          <a:p>
            <a:pPr marL="383314" lvl="2" indent="-127771" algn="l">
              <a:lnSpc>
                <a:spcPts val="2299"/>
              </a:lnSpc>
              <a:buFont typeface="Arial"/>
              <a:buChar char="⚬"/>
            </a:pPr>
            <a:r>
              <a:rPr lang="en-US" sz="2072" spc="19">
                <a:solidFill>
                  <a:srgbClr val="000000"/>
                </a:solidFill>
                <a:latin typeface="Montserrat"/>
                <a:ea typeface="Montserrat"/>
                <a:cs typeface="Montserrat"/>
                <a:sym typeface="Montserrat"/>
              </a:rPr>
              <a:t>n.2 Assistenti Amministrativi</a:t>
            </a:r>
          </a:p>
          <a:p>
            <a:pPr marL="383314" lvl="2" indent="-127771" algn="l">
              <a:lnSpc>
                <a:spcPts val="2299"/>
              </a:lnSpc>
              <a:buFont typeface="Arial"/>
              <a:buChar char="⚬"/>
            </a:pPr>
            <a:r>
              <a:rPr lang="en-US" sz="2072" spc="19">
                <a:solidFill>
                  <a:srgbClr val="000000"/>
                </a:solidFill>
                <a:latin typeface="Montserrat"/>
                <a:ea typeface="Montserrat"/>
                <a:cs typeface="Montserrat"/>
                <a:sym typeface="Montserrat"/>
              </a:rPr>
              <a:t>1 Assistente Amministrativo – Mediatore Culturale </a:t>
            </a:r>
          </a:p>
          <a:p>
            <a:pPr marL="383314" lvl="2" indent="-127771" algn="l">
              <a:lnSpc>
                <a:spcPts val="2299"/>
              </a:lnSpc>
              <a:buFont typeface="Arial"/>
              <a:buChar char="⚬"/>
            </a:pPr>
            <a:r>
              <a:rPr lang="en-US" sz="2072" spc="19">
                <a:solidFill>
                  <a:srgbClr val="000000"/>
                </a:solidFill>
                <a:latin typeface="Montserrat"/>
                <a:ea typeface="Montserrat"/>
                <a:cs typeface="Montserrat"/>
                <a:sym typeface="Montserrat"/>
              </a:rPr>
              <a:t>1 Mediatore Culturale a contratto</a:t>
            </a:r>
          </a:p>
          <a:p>
            <a:pPr marL="383314" lvl="2" indent="-127771" algn="l">
              <a:lnSpc>
                <a:spcPts val="2299"/>
              </a:lnSpc>
              <a:buFont typeface="Arial"/>
              <a:buChar char="⚬"/>
            </a:pPr>
            <a:r>
              <a:rPr lang="en-US" sz="2072" spc="19">
                <a:solidFill>
                  <a:srgbClr val="000000"/>
                </a:solidFill>
                <a:latin typeface="Montserrat"/>
                <a:ea typeface="Montserrat"/>
                <a:cs typeface="Montserrat"/>
                <a:sym typeface="Montserrat"/>
              </a:rPr>
              <a:t>Mediatori di diverse lingue su chiamata </a:t>
            </a:r>
          </a:p>
          <a:p>
            <a:pPr marL="383314" lvl="2" indent="-127771" algn="l">
              <a:lnSpc>
                <a:spcPts val="2299"/>
              </a:lnSpc>
            </a:pPr>
            <a:r>
              <a:rPr lang="en-US" sz="2072" spc="19">
                <a:solidFill>
                  <a:srgbClr val="000000"/>
                </a:solidFill>
                <a:latin typeface="Montserrat"/>
                <a:ea typeface="Montserrat"/>
                <a:cs typeface="Montserrat"/>
                <a:sym typeface="Montserrat"/>
              </a:rPr>
              <a:t> </a:t>
            </a:r>
          </a:p>
        </p:txBody>
      </p:sp>
      <p:grpSp>
        <p:nvGrpSpPr>
          <p:cNvPr id="4" name="Group 4"/>
          <p:cNvGrpSpPr/>
          <p:nvPr/>
        </p:nvGrpSpPr>
        <p:grpSpPr>
          <a:xfrm rot="5656412">
            <a:off x="5856180" y="-3107649"/>
            <a:ext cx="4195229" cy="5311507"/>
            <a:chOff x="0" y="0"/>
            <a:chExt cx="5593638" cy="7082009"/>
          </a:xfrm>
        </p:grpSpPr>
        <p:sp>
          <p:nvSpPr>
            <p:cNvPr id="5" name="Freeform 5"/>
            <p:cNvSpPr/>
            <p:nvPr/>
          </p:nvSpPr>
          <p:spPr>
            <a:xfrm>
              <a:off x="0" y="0"/>
              <a:ext cx="5593588" cy="7082028"/>
            </a:xfrm>
            <a:custGeom>
              <a:avLst/>
              <a:gdLst/>
              <a:ahLst/>
              <a:cxnLst/>
              <a:rect l="l" t="t" r="r" b="b"/>
              <a:pathLst>
                <a:path w="5593588" h="7082028">
                  <a:moveTo>
                    <a:pt x="0" y="0"/>
                  </a:moveTo>
                  <a:lnTo>
                    <a:pt x="5593588" y="0"/>
                  </a:lnTo>
                  <a:lnTo>
                    <a:pt x="5593588" y="7082028"/>
                  </a:lnTo>
                  <a:lnTo>
                    <a:pt x="0" y="7082028"/>
                  </a:lnTo>
                  <a:lnTo>
                    <a:pt x="0" y="0"/>
                  </a:lnTo>
                  <a:close/>
                </a:path>
              </a:pathLst>
            </a:custGeom>
            <a:blipFill>
              <a:blip r:embed="rId2"/>
              <a:stretch>
                <a:fillRect l="-7675" r="-7676"/>
              </a:stretch>
            </a:blipFill>
          </p:spPr>
        </p:sp>
      </p:grpSp>
      <p:grpSp>
        <p:nvGrpSpPr>
          <p:cNvPr id="6" name="Group 6"/>
          <p:cNvGrpSpPr/>
          <p:nvPr/>
        </p:nvGrpSpPr>
        <p:grpSpPr>
          <a:xfrm rot="5656412">
            <a:off x="-251696" y="-2965577"/>
            <a:ext cx="3963452" cy="5188886"/>
            <a:chOff x="0" y="0"/>
            <a:chExt cx="5284602" cy="6918514"/>
          </a:xfrm>
        </p:grpSpPr>
        <p:sp>
          <p:nvSpPr>
            <p:cNvPr id="7" name="Freeform 7"/>
            <p:cNvSpPr/>
            <p:nvPr/>
          </p:nvSpPr>
          <p:spPr>
            <a:xfrm>
              <a:off x="0" y="0"/>
              <a:ext cx="5284597" cy="6918452"/>
            </a:xfrm>
            <a:custGeom>
              <a:avLst/>
              <a:gdLst/>
              <a:ahLst/>
              <a:cxnLst/>
              <a:rect l="l" t="t" r="r" b="b"/>
              <a:pathLst>
                <a:path w="5284597" h="6918452">
                  <a:moveTo>
                    <a:pt x="0" y="0"/>
                  </a:moveTo>
                  <a:lnTo>
                    <a:pt x="5284597" y="0"/>
                  </a:lnTo>
                  <a:lnTo>
                    <a:pt x="5284597" y="6918452"/>
                  </a:lnTo>
                  <a:lnTo>
                    <a:pt x="0" y="6918452"/>
                  </a:lnTo>
                  <a:lnTo>
                    <a:pt x="0" y="0"/>
                  </a:lnTo>
                  <a:close/>
                </a:path>
              </a:pathLst>
            </a:custGeom>
            <a:blipFill>
              <a:blip r:embed="rId3"/>
              <a:stretch>
                <a:fillRect l="-7743" r="-7743"/>
              </a:stretch>
            </a:blipFill>
          </p:spPr>
        </p:sp>
      </p:grpSp>
      <p:grpSp>
        <p:nvGrpSpPr>
          <p:cNvPr id="8" name="Group 8"/>
          <p:cNvGrpSpPr/>
          <p:nvPr/>
        </p:nvGrpSpPr>
        <p:grpSpPr>
          <a:xfrm rot="5656412">
            <a:off x="2710619" y="-2672648"/>
            <a:ext cx="3647848" cy="4809815"/>
            <a:chOff x="0" y="0"/>
            <a:chExt cx="4863797" cy="6413086"/>
          </a:xfrm>
        </p:grpSpPr>
        <p:sp>
          <p:nvSpPr>
            <p:cNvPr id="9" name="Freeform 9"/>
            <p:cNvSpPr/>
            <p:nvPr/>
          </p:nvSpPr>
          <p:spPr>
            <a:xfrm>
              <a:off x="0" y="0"/>
              <a:ext cx="4863846" cy="6413119"/>
            </a:xfrm>
            <a:custGeom>
              <a:avLst/>
              <a:gdLst/>
              <a:ahLst/>
              <a:cxnLst/>
              <a:rect l="l" t="t" r="r" b="b"/>
              <a:pathLst>
                <a:path w="4863846" h="6413119">
                  <a:moveTo>
                    <a:pt x="0" y="0"/>
                  </a:moveTo>
                  <a:lnTo>
                    <a:pt x="4863846" y="0"/>
                  </a:lnTo>
                  <a:lnTo>
                    <a:pt x="4863846" y="6413119"/>
                  </a:lnTo>
                  <a:lnTo>
                    <a:pt x="0" y="6413119"/>
                  </a:lnTo>
                  <a:lnTo>
                    <a:pt x="0" y="0"/>
                  </a:lnTo>
                  <a:close/>
                </a:path>
              </a:pathLst>
            </a:custGeom>
            <a:blipFill>
              <a:blip r:embed="rId4"/>
              <a:stretch>
                <a:fillRect l="-7709" r="-7708"/>
              </a:stretch>
            </a:blipFill>
          </p:spPr>
        </p:sp>
      </p:grpSp>
      <p:sp>
        <p:nvSpPr>
          <p:cNvPr id="10" name="TextBox 10"/>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015293" y="769620"/>
            <a:ext cx="7723014" cy="685800"/>
          </a:xfrm>
          <a:prstGeom prst="rect">
            <a:avLst/>
          </a:prstGeom>
        </p:spPr>
        <p:txBody>
          <a:bodyPr lIns="0" tIns="0" rIns="0" bIns="0" rtlCol="0" anchor="t">
            <a:spAutoFit/>
          </a:bodyPr>
          <a:lstStyle/>
          <a:p>
            <a:pPr algn="ctr">
              <a:lnSpc>
                <a:spcPts val="2700"/>
              </a:lnSpc>
            </a:pPr>
            <a:r>
              <a:rPr lang="en-US" sz="2499" spc="-15">
                <a:solidFill>
                  <a:srgbClr val="D24726"/>
                </a:solidFill>
                <a:latin typeface="DM Serif Display"/>
                <a:ea typeface="DM Serif Display"/>
                <a:cs typeface="DM Serif Display"/>
                <a:sym typeface="DM Serif Display"/>
              </a:rPr>
              <a:t>Il  Modello organizzativo del SSP nelle AOU-AO </a:t>
            </a:r>
          </a:p>
          <a:p>
            <a:pPr algn="ctr">
              <a:lnSpc>
                <a:spcPts val="2700"/>
              </a:lnSpc>
            </a:pPr>
            <a:r>
              <a:rPr lang="en-US" sz="2499" spc="-15">
                <a:solidFill>
                  <a:srgbClr val="D24726"/>
                </a:solidFill>
                <a:latin typeface="DM Serif Display"/>
                <a:ea typeface="DM Serif Display"/>
                <a:cs typeface="DM Serif Display"/>
                <a:sym typeface="DM Serif Display"/>
              </a:rPr>
              <a:t>Struttura Semplice in Line/Staff alla Direzione Generale   </a:t>
            </a:r>
          </a:p>
        </p:txBody>
      </p:sp>
      <p:grpSp>
        <p:nvGrpSpPr>
          <p:cNvPr id="3" name="Group 3"/>
          <p:cNvGrpSpPr/>
          <p:nvPr/>
        </p:nvGrpSpPr>
        <p:grpSpPr>
          <a:xfrm>
            <a:off x="5813122" y="2947359"/>
            <a:ext cx="66675" cy="1886740"/>
            <a:chOff x="0" y="0"/>
            <a:chExt cx="88900" cy="2515653"/>
          </a:xfrm>
        </p:grpSpPr>
        <p:sp>
          <p:nvSpPr>
            <p:cNvPr id="4" name="Freeform 4"/>
            <p:cNvSpPr/>
            <p:nvPr/>
          </p:nvSpPr>
          <p:spPr>
            <a:xfrm>
              <a:off x="0" y="0"/>
              <a:ext cx="118491" cy="2545334"/>
            </a:xfrm>
            <a:custGeom>
              <a:avLst/>
              <a:gdLst/>
              <a:ahLst/>
              <a:cxnLst/>
              <a:rect l="l" t="t" r="r" b="b"/>
              <a:pathLst>
                <a:path w="118491" h="2545334">
                  <a:moveTo>
                    <a:pt x="0" y="2486025"/>
                  </a:moveTo>
                  <a:lnTo>
                    <a:pt x="0" y="59309"/>
                  </a:lnTo>
                  <a:cubicBezTo>
                    <a:pt x="0" y="26543"/>
                    <a:pt x="26543" y="0"/>
                    <a:pt x="59309" y="0"/>
                  </a:cubicBezTo>
                  <a:cubicBezTo>
                    <a:pt x="92075" y="0"/>
                    <a:pt x="118491" y="26543"/>
                    <a:pt x="118491" y="59309"/>
                  </a:cubicBezTo>
                  <a:lnTo>
                    <a:pt x="118491" y="2486025"/>
                  </a:lnTo>
                  <a:cubicBezTo>
                    <a:pt x="118491" y="2518791"/>
                    <a:pt x="91948" y="2545334"/>
                    <a:pt x="59182" y="2545334"/>
                  </a:cubicBezTo>
                  <a:cubicBezTo>
                    <a:pt x="26416" y="2545334"/>
                    <a:pt x="0" y="2518791"/>
                    <a:pt x="0" y="2486025"/>
                  </a:cubicBezTo>
                  <a:close/>
                </a:path>
              </a:pathLst>
            </a:custGeom>
            <a:solidFill>
              <a:srgbClr val="F7CEB5"/>
            </a:solidFill>
          </p:spPr>
        </p:sp>
      </p:grpSp>
      <p:grpSp>
        <p:nvGrpSpPr>
          <p:cNvPr id="5" name="Group 5"/>
          <p:cNvGrpSpPr/>
          <p:nvPr/>
        </p:nvGrpSpPr>
        <p:grpSpPr>
          <a:xfrm>
            <a:off x="2087215" y="4767424"/>
            <a:ext cx="5457714" cy="66675"/>
            <a:chOff x="0" y="0"/>
            <a:chExt cx="7276952" cy="88900"/>
          </a:xfrm>
        </p:grpSpPr>
        <p:sp>
          <p:nvSpPr>
            <p:cNvPr id="6" name="Freeform 6"/>
            <p:cNvSpPr/>
            <p:nvPr/>
          </p:nvSpPr>
          <p:spPr>
            <a:xfrm>
              <a:off x="0" y="0"/>
              <a:ext cx="7306690" cy="118618"/>
            </a:xfrm>
            <a:custGeom>
              <a:avLst/>
              <a:gdLst/>
              <a:ahLst/>
              <a:cxnLst/>
              <a:rect l="l" t="t" r="r" b="b"/>
              <a:pathLst>
                <a:path w="7306690" h="118618">
                  <a:moveTo>
                    <a:pt x="7247382" y="118491"/>
                  </a:moveTo>
                  <a:lnTo>
                    <a:pt x="59309" y="118491"/>
                  </a:lnTo>
                  <a:cubicBezTo>
                    <a:pt x="26543" y="118491"/>
                    <a:pt x="0" y="91948"/>
                    <a:pt x="0" y="59309"/>
                  </a:cubicBezTo>
                  <a:cubicBezTo>
                    <a:pt x="0" y="26670"/>
                    <a:pt x="26543" y="0"/>
                    <a:pt x="59309" y="0"/>
                  </a:cubicBezTo>
                  <a:lnTo>
                    <a:pt x="7247382" y="0"/>
                  </a:lnTo>
                  <a:cubicBezTo>
                    <a:pt x="7280148" y="0"/>
                    <a:pt x="7306690" y="26543"/>
                    <a:pt x="7306690" y="59309"/>
                  </a:cubicBezTo>
                  <a:cubicBezTo>
                    <a:pt x="7306690" y="92075"/>
                    <a:pt x="7280148" y="118618"/>
                    <a:pt x="7247382" y="118618"/>
                  </a:cubicBezTo>
                  <a:close/>
                </a:path>
              </a:pathLst>
            </a:custGeom>
            <a:solidFill>
              <a:srgbClr val="F7CEB5"/>
            </a:solidFill>
          </p:spPr>
        </p:sp>
      </p:grpSp>
      <p:grpSp>
        <p:nvGrpSpPr>
          <p:cNvPr id="7" name="Group 7"/>
          <p:cNvGrpSpPr/>
          <p:nvPr/>
        </p:nvGrpSpPr>
        <p:grpSpPr>
          <a:xfrm>
            <a:off x="2120553" y="4734086"/>
            <a:ext cx="66675" cy="329200"/>
            <a:chOff x="0" y="0"/>
            <a:chExt cx="88900" cy="438933"/>
          </a:xfrm>
        </p:grpSpPr>
        <p:sp>
          <p:nvSpPr>
            <p:cNvPr id="8" name="Freeform 8"/>
            <p:cNvSpPr/>
            <p:nvPr/>
          </p:nvSpPr>
          <p:spPr>
            <a:xfrm>
              <a:off x="0" y="0"/>
              <a:ext cx="118491" cy="468630"/>
            </a:xfrm>
            <a:custGeom>
              <a:avLst/>
              <a:gdLst/>
              <a:ahLst/>
              <a:cxnLst/>
              <a:rect l="l" t="t" r="r" b="b"/>
              <a:pathLst>
                <a:path w="118491" h="468630">
                  <a:moveTo>
                    <a:pt x="0" y="409321"/>
                  </a:moveTo>
                  <a:lnTo>
                    <a:pt x="0" y="59309"/>
                  </a:lnTo>
                  <a:cubicBezTo>
                    <a:pt x="0" y="26543"/>
                    <a:pt x="26543" y="0"/>
                    <a:pt x="59309" y="0"/>
                  </a:cubicBezTo>
                  <a:cubicBezTo>
                    <a:pt x="92075" y="0"/>
                    <a:pt x="118491" y="26543"/>
                    <a:pt x="118491" y="59309"/>
                  </a:cubicBezTo>
                  <a:lnTo>
                    <a:pt x="118491" y="409321"/>
                  </a:lnTo>
                  <a:cubicBezTo>
                    <a:pt x="118491" y="442087"/>
                    <a:pt x="91948" y="468630"/>
                    <a:pt x="59182" y="468630"/>
                  </a:cubicBezTo>
                  <a:cubicBezTo>
                    <a:pt x="26416" y="468630"/>
                    <a:pt x="0" y="442087"/>
                    <a:pt x="0" y="409321"/>
                  </a:cubicBezTo>
                  <a:close/>
                </a:path>
              </a:pathLst>
            </a:custGeom>
            <a:solidFill>
              <a:srgbClr val="F7CEB5"/>
            </a:solidFill>
          </p:spPr>
        </p:sp>
      </p:grpSp>
      <p:grpSp>
        <p:nvGrpSpPr>
          <p:cNvPr id="9" name="Group 9"/>
          <p:cNvGrpSpPr/>
          <p:nvPr/>
        </p:nvGrpSpPr>
        <p:grpSpPr>
          <a:xfrm>
            <a:off x="4780794" y="4734086"/>
            <a:ext cx="66675" cy="397464"/>
            <a:chOff x="0" y="0"/>
            <a:chExt cx="88900" cy="529952"/>
          </a:xfrm>
        </p:grpSpPr>
        <p:sp>
          <p:nvSpPr>
            <p:cNvPr id="10" name="Freeform 10"/>
            <p:cNvSpPr/>
            <p:nvPr/>
          </p:nvSpPr>
          <p:spPr>
            <a:xfrm>
              <a:off x="0" y="0"/>
              <a:ext cx="118491" cy="559689"/>
            </a:xfrm>
            <a:custGeom>
              <a:avLst/>
              <a:gdLst/>
              <a:ahLst/>
              <a:cxnLst/>
              <a:rect l="l" t="t" r="r" b="b"/>
              <a:pathLst>
                <a:path w="118491" h="559689">
                  <a:moveTo>
                    <a:pt x="0" y="500380"/>
                  </a:moveTo>
                  <a:lnTo>
                    <a:pt x="0" y="59309"/>
                  </a:lnTo>
                  <a:cubicBezTo>
                    <a:pt x="0" y="26543"/>
                    <a:pt x="26543" y="0"/>
                    <a:pt x="59309" y="0"/>
                  </a:cubicBezTo>
                  <a:cubicBezTo>
                    <a:pt x="92075" y="0"/>
                    <a:pt x="118491" y="26543"/>
                    <a:pt x="118491" y="59309"/>
                  </a:cubicBezTo>
                  <a:lnTo>
                    <a:pt x="118491" y="500380"/>
                  </a:lnTo>
                  <a:cubicBezTo>
                    <a:pt x="118491" y="533146"/>
                    <a:pt x="91948" y="559689"/>
                    <a:pt x="59182" y="559689"/>
                  </a:cubicBezTo>
                  <a:cubicBezTo>
                    <a:pt x="26416" y="559689"/>
                    <a:pt x="0" y="533019"/>
                    <a:pt x="0" y="500380"/>
                  </a:cubicBezTo>
                  <a:close/>
                </a:path>
              </a:pathLst>
            </a:custGeom>
            <a:solidFill>
              <a:srgbClr val="F7CEB5"/>
            </a:solidFill>
          </p:spPr>
        </p:sp>
      </p:grpSp>
      <p:grpSp>
        <p:nvGrpSpPr>
          <p:cNvPr id="11" name="Group 11"/>
          <p:cNvGrpSpPr/>
          <p:nvPr/>
        </p:nvGrpSpPr>
        <p:grpSpPr>
          <a:xfrm>
            <a:off x="7444917" y="4734086"/>
            <a:ext cx="66675" cy="397464"/>
            <a:chOff x="0" y="0"/>
            <a:chExt cx="88900" cy="529952"/>
          </a:xfrm>
        </p:grpSpPr>
        <p:sp>
          <p:nvSpPr>
            <p:cNvPr id="12" name="Freeform 12"/>
            <p:cNvSpPr/>
            <p:nvPr/>
          </p:nvSpPr>
          <p:spPr>
            <a:xfrm>
              <a:off x="0" y="0"/>
              <a:ext cx="118491" cy="559689"/>
            </a:xfrm>
            <a:custGeom>
              <a:avLst/>
              <a:gdLst/>
              <a:ahLst/>
              <a:cxnLst/>
              <a:rect l="l" t="t" r="r" b="b"/>
              <a:pathLst>
                <a:path w="118491" h="559689">
                  <a:moveTo>
                    <a:pt x="0" y="500380"/>
                  </a:moveTo>
                  <a:lnTo>
                    <a:pt x="0" y="59309"/>
                  </a:lnTo>
                  <a:cubicBezTo>
                    <a:pt x="0" y="26543"/>
                    <a:pt x="26543" y="0"/>
                    <a:pt x="59309" y="0"/>
                  </a:cubicBezTo>
                  <a:cubicBezTo>
                    <a:pt x="92075" y="0"/>
                    <a:pt x="118491" y="26543"/>
                    <a:pt x="118491" y="59309"/>
                  </a:cubicBezTo>
                  <a:lnTo>
                    <a:pt x="118491" y="500380"/>
                  </a:lnTo>
                  <a:cubicBezTo>
                    <a:pt x="118491" y="533146"/>
                    <a:pt x="91948" y="559689"/>
                    <a:pt x="59182" y="559689"/>
                  </a:cubicBezTo>
                  <a:cubicBezTo>
                    <a:pt x="26416" y="559689"/>
                    <a:pt x="0" y="533019"/>
                    <a:pt x="0" y="500380"/>
                  </a:cubicBezTo>
                  <a:close/>
                </a:path>
              </a:pathLst>
            </a:custGeom>
            <a:solidFill>
              <a:srgbClr val="F7CEB5"/>
            </a:solidFill>
          </p:spPr>
        </p:sp>
      </p:grpSp>
      <p:grpSp>
        <p:nvGrpSpPr>
          <p:cNvPr id="13" name="Group 13"/>
          <p:cNvGrpSpPr/>
          <p:nvPr/>
        </p:nvGrpSpPr>
        <p:grpSpPr>
          <a:xfrm>
            <a:off x="5305299" y="3734547"/>
            <a:ext cx="1052876" cy="66675"/>
            <a:chOff x="0" y="0"/>
            <a:chExt cx="1403835" cy="88900"/>
          </a:xfrm>
        </p:grpSpPr>
        <p:sp>
          <p:nvSpPr>
            <p:cNvPr id="14" name="Freeform 14"/>
            <p:cNvSpPr/>
            <p:nvPr/>
          </p:nvSpPr>
          <p:spPr>
            <a:xfrm>
              <a:off x="0" y="0"/>
              <a:ext cx="1433449" cy="118618"/>
            </a:xfrm>
            <a:custGeom>
              <a:avLst/>
              <a:gdLst/>
              <a:ahLst/>
              <a:cxnLst/>
              <a:rect l="l" t="t" r="r" b="b"/>
              <a:pathLst>
                <a:path w="1433449" h="118618">
                  <a:moveTo>
                    <a:pt x="1374140" y="118491"/>
                  </a:moveTo>
                  <a:lnTo>
                    <a:pt x="59309" y="118491"/>
                  </a:lnTo>
                  <a:cubicBezTo>
                    <a:pt x="26543" y="118491"/>
                    <a:pt x="0" y="91948"/>
                    <a:pt x="0" y="59309"/>
                  </a:cubicBezTo>
                  <a:cubicBezTo>
                    <a:pt x="0" y="26670"/>
                    <a:pt x="26543" y="0"/>
                    <a:pt x="59309" y="0"/>
                  </a:cubicBezTo>
                  <a:lnTo>
                    <a:pt x="1374140" y="0"/>
                  </a:lnTo>
                  <a:cubicBezTo>
                    <a:pt x="1406906" y="0"/>
                    <a:pt x="1433449" y="26543"/>
                    <a:pt x="1433449" y="59309"/>
                  </a:cubicBezTo>
                  <a:cubicBezTo>
                    <a:pt x="1433449" y="92075"/>
                    <a:pt x="1406906" y="118618"/>
                    <a:pt x="1374140" y="118618"/>
                  </a:cubicBezTo>
                  <a:close/>
                </a:path>
              </a:pathLst>
            </a:custGeom>
            <a:solidFill>
              <a:srgbClr val="F7CEB5"/>
            </a:solidFill>
          </p:spPr>
        </p:sp>
      </p:grpSp>
      <p:sp>
        <p:nvSpPr>
          <p:cNvPr id="15" name="Freeform 15"/>
          <p:cNvSpPr/>
          <p:nvPr/>
        </p:nvSpPr>
        <p:spPr>
          <a:xfrm>
            <a:off x="4622489" y="1742303"/>
            <a:ext cx="2232388" cy="1294645"/>
          </a:xfrm>
          <a:custGeom>
            <a:avLst/>
            <a:gdLst/>
            <a:ahLst/>
            <a:cxnLst/>
            <a:rect l="l" t="t" r="r" b="b"/>
            <a:pathLst>
              <a:path w="2232388" h="1294645">
                <a:moveTo>
                  <a:pt x="0" y="0"/>
                </a:moveTo>
                <a:lnTo>
                  <a:pt x="2232388" y="0"/>
                </a:lnTo>
                <a:lnTo>
                  <a:pt x="2232388" y="1294645"/>
                </a:lnTo>
                <a:lnTo>
                  <a:pt x="0" y="129464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3525066" y="3192456"/>
            <a:ext cx="2037247" cy="1150856"/>
          </a:xfrm>
          <a:custGeom>
            <a:avLst/>
            <a:gdLst/>
            <a:ahLst/>
            <a:cxnLst/>
            <a:rect l="l" t="t" r="r" b="b"/>
            <a:pathLst>
              <a:path w="2037247" h="1150856">
                <a:moveTo>
                  <a:pt x="0" y="0"/>
                </a:moveTo>
                <a:lnTo>
                  <a:pt x="2037246" y="0"/>
                </a:lnTo>
                <a:lnTo>
                  <a:pt x="2037246" y="1150856"/>
                </a:lnTo>
                <a:lnTo>
                  <a:pt x="0" y="11508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a:off x="6222612" y="3213396"/>
            <a:ext cx="2395969" cy="992053"/>
          </a:xfrm>
          <a:custGeom>
            <a:avLst/>
            <a:gdLst/>
            <a:ahLst/>
            <a:cxnLst/>
            <a:rect l="l" t="t" r="r" b="b"/>
            <a:pathLst>
              <a:path w="2395969" h="992053">
                <a:moveTo>
                  <a:pt x="0" y="0"/>
                </a:moveTo>
                <a:lnTo>
                  <a:pt x="2395969" y="0"/>
                </a:lnTo>
                <a:lnTo>
                  <a:pt x="2395969" y="992053"/>
                </a:lnTo>
                <a:lnTo>
                  <a:pt x="0" y="99205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a:off x="6404602" y="4092118"/>
            <a:ext cx="2395969" cy="618156"/>
          </a:xfrm>
          <a:custGeom>
            <a:avLst/>
            <a:gdLst/>
            <a:ahLst/>
            <a:cxnLst/>
            <a:rect l="l" t="t" r="r" b="b"/>
            <a:pathLst>
              <a:path w="2395969" h="618156">
                <a:moveTo>
                  <a:pt x="0" y="0"/>
                </a:moveTo>
                <a:lnTo>
                  <a:pt x="2395968" y="0"/>
                </a:lnTo>
                <a:lnTo>
                  <a:pt x="2395968" y="618156"/>
                </a:lnTo>
                <a:lnTo>
                  <a:pt x="0" y="61815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953030" y="4976974"/>
            <a:ext cx="2335045" cy="1053247"/>
          </a:xfrm>
          <a:custGeom>
            <a:avLst/>
            <a:gdLst/>
            <a:ahLst/>
            <a:cxnLst/>
            <a:rect l="l" t="t" r="r" b="b"/>
            <a:pathLst>
              <a:path w="2335045" h="1053247">
                <a:moveTo>
                  <a:pt x="0" y="0"/>
                </a:moveTo>
                <a:lnTo>
                  <a:pt x="2335045" y="0"/>
                </a:lnTo>
                <a:lnTo>
                  <a:pt x="2335045" y="1053247"/>
                </a:lnTo>
                <a:lnTo>
                  <a:pt x="0" y="10532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a:off x="3625261" y="4976974"/>
            <a:ext cx="2335045" cy="687989"/>
          </a:xfrm>
          <a:custGeom>
            <a:avLst/>
            <a:gdLst/>
            <a:ahLst/>
            <a:cxnLst/>
            <a:rect l="l" t="t" r="r" b="b"/>
            <a:pathLst>
              <a:path w="2335045" h="687989">
                <a:moveTo>
                  <a:pt x="0" y="0"/>
                </a:moveTo>
                <a:lnTo>
                  <a:pt x="2335045" y="0"/>
                </a:lnTo>
                <a:lnTo>
                  <a:pt x="2335045" y="687989"/>
                </a:lnTo>
                <a:lnTo>
                  <a:pt x="0" y="6879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Freeform 21"/>
          <p:cNvSpPr/>
          <p:nvPr/>
        </p:nvSpPr>
        <p:spPr>
          <a:xfrm>
            <a:off x="3625261" y="5715733"/>
            <a:ext cx="2335045" cy="496483"/>
          </a:xfrm>
          <a:custGeom>
            <a:avLst/>
            <a:gdLst/>
            <a:ahLst/>
            <a:cxnLst/>
            <a:rect l="l" t="t" r="r" b="b"/>
            <a:pathLst>
              <a:path w="2335045" h="496483">
                <a:moveTo>
                  <a:pt x="0" y="0"/>
                </a:moveTo>
                <a:lnTo>
                  <a:pt x="2335045" y="0"/>
                </a:lnTo>
                <a:lnTo>
                  <a:pt x="2335045" y="496483"/>
                </a:lnTo>
                <a:lnTo>
                  <a:pt x="0" y="49648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2" name="Freeform 22"/>
          <p:cNvSpPr/>
          <p:nvPr/>
        </p:nvSpPr>
        <p:spPr>
          <a:xfrm>
            <a:off x="6270070" y="4976974"/>
            <a:ext cx="2371491" cy="1053247"/>
          </a:xfrm>
          <a:custGeom>
            <a:avLst/>
            <a:gdLst/>
            <a:ahLst/>
            <a:cxnLst/>
            <a:rect l="l" t="t" r="r" b="b"/>
            <a:pathLst>
              <a:path w="2371491" h="1053247">
                <a:moveTo>
                  <a:pt x="0" y="0"/>
                </a:moveTo>
                <a:lnTo>
                  <a:pt x="2371491" y="0"/>
                </a:lnTo>
                <a:lnTo>
                  <a:pt x="2371491" y="1053247"/>
                </a:lnTo>
                <a:lnTo>
                  <a:pt x="0" y="105324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3" name="Freeform 23"/>
          <p:cNvSpPr/>
          <p:nvPr/>
        </p:nvSpPr>
        <p:spPr>
          <a:xfrm>
            <a:off x="1297005" y="5610078"/>
            <a:ext cx="2166332" cy="821236"/>
          </a:xfrm>
          <a:custGeom>
            <a:avLst/>
            <a:gdLst/>
            <a:ahLst/>
            <a:cxnLst/>
            <a:rect l="l" t="t" r="r" b="b"/>
            <a:pathLst>
              <a:path w="2166332" h="821236">
                <a:moveTo>
                  <a:pt x="0" y="0"/>
                </a:moveTo>
                <a:lnTo>
                  <a:pt x="2166332" y="0"/>
                </a:lnTo>
                <a:lnTo>
                  <a:pt x="2166332" y="821236"/>
                </a:lnTo>
                <a:lnTo>
                  <a:pt x="0" y="821236"/>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4" name="Freeform 24"/>
          <p:cNvSpPr/>
          <p:nvPr/>
        </p:nvSpPr>
        <p:spPr>
          <a:xfrm>
            <a:off x="6546958" y="5610078"/>
            <a:ext cx="2253613" cy="821236"/>
          </a:xfrm>
          <a:custGeom>
            <a:avLst/>
            <a:gdLst/>
            <a:ahLst/>
            <a:cxnLst/>
            <a:rect l="l" t="t" r="r" b="b"/>
            <a:pathLst>
              <a:path w="2253613" h="821236">
                <a:moveTo>
                  <a:pt x="0" y="0"/>
                </a:moveTo>
                <a:lnTo>
                  <a:pt x="2253613" y="0"/>
                </a:lnTo>
                <a:lnTo>
                  <a:pt x="2253613" y="821236"/>
                </a:lnTo>
                <a:lnTo>
                  <a:pt x="0" y="821236"/>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5" name="Freeform 25"/>
          <p:cNvSpPr/>
          <p:nvPr/>
        </p:nvSpPr>
        <p:spPr>
          <a:xfrm>
            <a:off x="3997330" y="6139320"/>
            <a:ext cx="2327507" cy="444360"/>
          </a:xfrm>
          <a:custGeom>
            <a:avLst/>
            <a:gdLst/>
            <a:ahLst/>
            <a:cxnLst/>
            <a:rect l="l" t="t" r="r" b="b"/>
            <a:pathLst>
              <a:path w="2327507" h="444360">
                <a:moveTo>
                  <a:pt x="0" y="0"/>
                </a:moveTo>
                <a:lnTo>
                  <a:pt x="2327507" y="0"/>
                </a:lnTo>
                <a:lnTo>
                  <a:pt x="2327507" y="444360"/>
                </a:lnTo>
                <a:lnTo>
                  <a:pt x="0" y="44436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6" name="TextBox 26"/>
          <p:cNvSpPr txBox="1"/>
          <p:nvPr/>
        </p:nvSpPr>
        <p:spPr>
          <a:xfrm>
            <a:off x="4864678" y="2072105"/>
            <a:ext cx="1748011" cy="684091"/>
          </a:xfrm>
          <a:prstGeom prst="rect">
            <a:avLst/>
          </a:prstGeom>
        </p:spPr>
        <p:txBody>
          <a:bodyPr lIns="0" tIns="0" rIns="0" bIns="0" rtlCol="0" anchor="t">
            <a:spAutoFit/>
          </a:bodyPr>
          <a:lstStyle/>
          <a:p>
            <a:pPr algn="ctr">
              <a:lnSpc>
                <a:spcPts val="2746"/>
              </a:lnSpc>
            </a:pPr>
            <a:r>
              <a:rPr lang="en-US" sz="2544" b="1">
                <a:solidFill>
                  <a:srgbClr val="D24726"/>
                </a:solidFill>
                <a:latin typeface="Arimo Bold"/>
                <a:ea typeface="Arimo Bold"/>
                <a:cs typeface="Arimo Bold"/>
                <a:sym typeface="Arimo Bold"/>
              </a:rPr>
              <a:t>Dirigente</a:t>
            </a:r>
          </a:p>
          <a:p>
            <a:pPr algn="ctr">
              <a:lnSpc>
                <a:spcPts val="2746"/>
              </a:lnSpc>
            </a:pPr>
            <a:r>
              <a:rPr lang="en-US" sz="2544" b="1">
                <a:solidFill>
                  <a:srgbClr val="D24726"/>
                </a:solidFill>
                <a:latin typeface="Arimo Bold"/>
                <a:ea typeface="Arimo Bold"/>
                <a:cs typeface="Arimo Bold"/>
                <a:sym typeface="Arimo Bold"/>
              </a:rPr>
              <a:t>SSPA</a:t>
            </a:r>
          </a:p>
        </p:txBody>
      </p:sp>
      <p:sp>
        <p:nvSpPr>
          <p:cNvPr id="27" name="TextBox 27"/>
          <p:cNvSpPr txBox="1"/>
          <p:nvPr/>
        </p:nvSpPr>
        <p:spPr>
          <a:xfrm>
            <a:off x="1191777" y="5063286"/>
            <a:ext cx="1924226" cy="429196"/>
          </a:xfrm>
          <a:prstGeom prst="rect">
            <a:avLst/>
          </a:prstGeom>
        </p:spPr>
        <p:txBody>
          <a:bodyPr lIns="0" tIns="0" rIns="0" bIns="0" rtlCol="0" anchor="t">
            <a:spAutoFit/>
          </a:bodyPr>
          <a:lstStyle/>
          <a:p>
            <a:pPr algn="ctr">
              <a:lnSpc>
                <a:spcPts val="1728"/>
              </a:lnSpc>
            </a:pPr>
            <a:r>
              <a:rPr lang="en-US" sz="1600">
                <a:solidFill>
                  <a:srgbClr val="494949"/>
                </a:solidFill>
                <a:latin typeface="Montserrat"/>
                <a:ea typeface="Montserrat"/>
                <a:cs typeface="Montserrat"/>
                <a:sym typeface="Montserrat"/>
              </a:rPr>
              <a:t>Aree organizzative </a:t>
            </a:r>
          </a:p>
          <a:p>
            <a:pPr algn="ctr">
              <a:lnSpc>
                <a:spcPts val="1728"/>
              </a:lnSpc>
            </a:pPr>
            <a:r>
              <a:rPr lang="en-US" sz="1600">
                <a:solidFill>
                  <a:srgbClr val="494949"/>
                </a:solidFill>
                <a:latin typeface="Montserrat"/>
                <a:ea typeface="Montserrat"/>
                <a:cs typeface="Montserrat"/>
                <a:sym typeface="Montserrat"/>
              </a:rPr>
              <a:t>Materno Infantile</a:t>
            </a:r>
          </a:p>
        </p:txBody>
      </p:sp>
      <p:sp>
        <p:nvSpPr>
          <p:cNvPr id="28" name="TextBox 28"/>
          <p:cNvSpPr txBox="1"/>
          <p:nvPr/>
        </p:nvSpPr>
        <p:spPr>
          <a:xfrm>
            <a:off x="3863163" y="5131550"/>
            <a:ext cx="1901937" cy="429196"/>
          </a:xfrm>
          <a:prstGeom prst="rect">
            <a:avLst/>
          </a:prstGeom>
        </p:spPr>
        <p:txBody>
          <a:bodyPr lIns="0" tIns="0" rIns="0" bIns="0" rtlCol="0" anchor="t">
            <a:spAutoFit/>
          </a:bodyPr>
          <a:lstStyle/>
          <a:p>
            <a:pPr algn="ctr">
              <a:lnSpc>
                <a:spcPts val="1728"/>
              </a:lnSpc>
            </a:pPr>
            <a:r>
              <a:rPr lang="en-US" sz="1600">
                <a:solidFill>
                  <a:srgbClr val="494949"/>
                </a:solidFill>
                <a:latin typeface="Montserrat"/>
                <a:ea typeface="Montserrat"/>
                <a:cs typeface="Montserrat"/>
                <a:sym typeface="Montserrat"/>
              </a:rPr>
              <a:t>Area organizzativa </a:t>
            </a:r>
          </a:p>
          <a:p>
            <a:pPr algn="ctr">
              <a:lnSpc>
                <a:spcPts val="1728"/>
              </a:lnSpc>
            </a:pPr>
            <a:r>
              <a:rPr lang="en-US" sz="1600">
                <a:solidFill>
                  <a:srgbClr val="494949"/>
                </a:solidFill>
                <a:latin typeface="Montserrat"/>
                <a:ea typeface="Montserrat"/>
                <a:cs typeface="Montserrat"/>
                <a:sym typeface="Montserrat"/>
              </a:rPr>
              <a:t>Continuità Cure </a:t>
            </a:r>
          </a:p>
        </p:txBody>
      </p:sp>
      <p:sp>
        <p:nvSpPr>
          <p:cNvPr id="29" name="TextBox 29"/>
          <p:cNvSpPr txBox="1"/>
          <p:nvPr/>
        </p:nvSpPr>
        <p:spPr>
          <a:xfrm>
            <a:off x="6404602" y="5067461"/>
            <a:ext cx="2213980" cy="429196"/>
          </a:xfrm>
          <a:prstGeom prst="rect">
            <a:avLst/>
          </a:prstGeom>
        </p:spPr>
        <p:txBody>
          <a:bodyPr lIns="0" tIns="0" rIns="0" bIns="0" rtlCol="0" anchor="t">
            <a:spAutoFit/>
          </a:bodyPr>
          <a:lstStyle/>
          <a:p>
            <a:pPr algn="ctr">
              <a:lnSpc>
                <a:spcPts val="1728"/>
              </a:lnSpc>
            </a:pPr>
            <a:r>
              <a:rPr lang="en-US" sz="1600">
                <a:solidFill>
                  <a:srgbClr val="494949"/>
                </a:solidFill>
                <a:latin typeface="Montserrat"/>
                <a:ea typeface="Montserrat"/>
                <a:cs typeface="Montserrat"/>
                <a:sym typeface="Montserrat"/>
              </a:rPr>
              <a:t>Area organizzativa Emergenza Urgenza  </a:t>
            </a:r>
          </a:p>
        </p:txBody>
      </p:sp>
      <p:sp>
        <p:nvSpPr>
          <p:cNvPr id="30" name="TextBox 30"/>
          <p:cNvSpPr txBox="1"/>
          <p:nvPr/>
        </p:nvSpPr>
        <p:spPr>
          <a:xfrm>
            <a:off x="6733281" y="5703704"/>
            <a:ext cx="1896992" cy="667321"/>
          </a:xfrm>
          <a:prstGeom prst="rect">
            <a:avLst/>
          </a:prstGeom>
        </p:spPr>
        <p:txBody>
          <a:bodyPr lIns="0" tIns="0" rIns="0" bIns="0" rtlCol="0" anchor="t">
            <a:spAutoFit/>
          </a:bodyPr>
          <a:lstStyle/>
          <a:p>
            <a:pPr algn="ctr">
              <a:lnSpc>
                <a:spcPts val="1728"/>
              </a:lnSpc>
            </a:pPr>
            <a:r>
              <a:rPr lang="en-US" sz="1600" b="1">
                <a:solidFill>
                  <a:srgbClr val="FFF6ED"/>
                </a:solidFill>
                <a:latin typeface="Arimo Bold"/>
                <a:ea typeface="Arimo Bold"/>
                <a:cs typeface="Arimo Bold"/>
                <a:sym typeface="Arimo Bold"/>
              </a:rPr>
              <a:t>Coordinamento </a:t>
            </a:r>
          </a:p>
          <a:p>
            <a:pPr algn="ctr">
              <a:lnSpc>
                <a:spcPts val="1728"/>
              </a:lnSpc>
            </a:pPr>
            <a:r>
              <a:rPr lang="en-US" sz="1600" b="1">
                <a:solidFill>
                  <a:srgbClr val="FFF6ED"/>
                </a:solidFill>
                <a:latin typeface="Arimo Bold"/>
                <a:ea typeface="Arimo Bold"/>
                <a:cs typeface="Arimo Bold"/>
                <a:sym typeface="Arimo Bold"/>
              </a:rPr>
              <a:t>di area incarico  organizzativo  </a:t>
            </a:r>
          </a:p>
        </p:txBody>
      </p:sp>
      <p:sp>
        <p:nvSpPr>
          <p:cNvPr id="31" name="TextBox 31"/>
          <p:cNvSpPr txBox="1"/>
          <p:nvPr/>
        </p:nvSpPr>
        <p:spPr>
          <a:xfrm>
            <a:off x="3748742" y="3350879"/>
            <a:ext cx="1589894" cy="867346"/>
          </a:xfrm>
          <a:prstGeom prst="rect">
            <a:avLst/>
          </a:prstGeom>
        </p:spPr>
        <p:txBody>
          <a:bodyPr lIns="0" tIns="0" rIns="0" bIns="0" rtlCol="0" anchor="t">
            <a:spAutoFit/>
          </a:bodyPr>
          <a:lstStyle/>
          <a:p>
            <a:pPr algn="ctr">
              <a:lnSpc>
                <a:spcPts val="1728"/>
              </a:lnSpc>
            </a:pPr>
            <a:r>
              <a:rPr lang="en-US" sz="1600">
                <a:solidFill>
                  <a:srgbClr val="494949"/>
                </a:solidFill>
                <a:latin typeface="Montserrat"/>
                <a:ea typeface="Montserrat"/>
                <a:cs typeface="Montserrat"/>
                <a:sym typeface="Montserrat"/>
              </a:rPr>
              <a:t>Funzioni di coordinamento</a:t>
            </a:r>
          </a:p>
          <a:p>
            <a:pPr algn="ctr">
              <a:lnSpc>
                <a:spcPts val="1728"/>
              </a:lnSpc>
            </a:pPr>
            <a:r>
              <a:rPr lang="en-US" sz="1600">
                <a:solidFill>
                  <a:srgbClr val="494949"/>
                </a:solidFill>
                <a:latin typeface="Montserrat"/>
                <a:ea typeface="Montserrat"/>
                <a:cs typeface="Montserrat"/>
                <a:sym typeface="Montserrat"/>
              </a:rPr>
              <a:t> complessità elevata</a:t>
            </a:r>
          </a:p>
        </p:txBody>
      </p:sp>
      <p:sp>
        <p:nvSpPr>
          <p:cNvPr id="32" name="TextBox 32"/>
          <p:cNvSpPr txBox="1"/>
          <p:nvPr/>
        </p:nvSpPr>
        <p:spPr>
          <a:xfrm>
            <a:off x="6324837" y="3350879"/>
            <a:ext cx="2203028" cy="691705"/>
          </a:xfrm>
          <a:prstGeom prst="rect">
            <a:avLst/>
          </a:prstGeom>
        </p:spPr>
        <p:txBody>
          <a:bodyPr lIns="0" tIns="0" rIns="0" bIns="0" rtlCol="0" anchor="t">
            <a:spAutoFit/>
          </a:bodyPr>
          <a:lstStyle/>
          <a:p>
            <a:pPr algn="ctr">
              <a:lnSpc>
                <a:spcPts val="1728"/>
              </a:lnSpc>
            </a:pPr>
            <a:r>
              <a:rPr lang="en-US" sz="1600">
                <a:solidFill>
                  <a:srgbClr val="494949"/>
                </a:solidFill>
                <a:latin typeface="Montserrat"/>
                <a:ea typeface="Montserrat"/>
                <a:cs typeface="Montserrat"/>
                <a:sym typeface="Montserrat"/>
              </a:rPr>
              <a:t>Formazione, </a:t>
            </a:r>
          </a:p>
          <a:p>
            <a:pPr algn="ctr">
              <a:lnSpc>
                <a:spcPts val="1728"/>
              </a:lnSpc>
            </a:pPr>
            <a:r>
              <a:rPr lang="en-US" sz="1600">
                <a:solidFill>
                  <a:srgbClr val="494949"/>
                </a:solidFill>
                <a:latin typeface="Montserrat"/>
                <a:ea typeface="Montserrat"/>
                <a:cs typeface="Montserrat"/>
                <a:sym typeface="Montserrat"/>
              </a:rPr>
              <a:t>ricerca,  innovazione</a:t>
            </a:r>
          </a:p>
          <a:p>
            <a:pPr algn="ctr">
              <a:lnSpc>
                <a:spcPts val="2544"/>
              </a:lnSpc>
            </a:pPr>
            <a:r>
              <a:rPr lang="en-US" sz="1600">
                <a:solidFill>
                  <a:srgbClr val="494949"/>
                </a:solidFill>
                <a:latin typeface="Montserrat"/>
                <a:ea typeface="Montserrat"/>
                <a:cs typeface="Montserrat"/>
                <a:sym typeface="Montserrat"/>
              </a:rPr>
              <a:t>Complessità elevata </a:t>
            </a:r>
          </a:p>
        </p:txBody>
      </p:sp>
      <p:sp>
        <p:nvSpPr>
          <p:cNvPr id="33" name="TextBox 33"/>
          <p:cNvSpPr txBox="1"/>
          <p:nvPr/>
        </p:nvSpPr>
        <p:spPr>
          <a:xfrm>
            <a:off x="6546958" y="4182768"/>
            <a:ext cx="2111256" cy="448246"/>
          </a:xfrm>
          <a:prstGeom prst="rect">
            <a:avLst/>
          </a:prstGeom>
        </p:spPr>
        <p:txBody>
          <a:bodyPr lIns="0" tIns="0" rIns="0" bIns="0" rtlCol="0" anchor="t">
            <a:spAutoFit/>
          </a:bodyPr>
          <a:lstStyle/>
          <a:p>
            <a:pPr algn="r">
              <a:lnSpc>
                <a:spcPts val="1728"/>
              </a:lnSpc>
            </a:pPr>
            <a:r>
              <a:rPr lang="en-US" sz="1600" b="1">
                <a:solidFill>
                  <a:srgbClr val="FFF6ED"/>
                </a:solidFill>
                <a:latin typeface="Arimo Bold"/>
                <a:ea typeface="Arimo Bold"/>
                <a:cs typeface="Arimo Bold"/>
                <a:sym typeface="Arimo Bold"/>
              </a:rPr>
              <a:t>Tutti i coordinatori  di area </a:t>
            </a:r>
          </a:p>
        </p:txBody>
      </p:sp>
      <p:sp>
        <p:nvSpPr>
          <p:cNvPr id="34" name="TextBox 34"/>
          <p:cNvSpPr txBox="1"/>
          <p:nvPr/>
        </p:nvSpPr>
        <p:spPr>
          <a:xfrm>
            <a:off x="3626655" y="5875583"/>
            <a:ext cx="2240422" cy="210121"/>
          </a:xfrm>
          <a:prstGeom prst="rect">
            <a:avLst/>
          </a:prstGeom>
        </p:spPr>
        <p:txBody>
          <a:bodyPr lIns="0" tIns="0" rIns="0" bIns="0" rtlCol="0" anchor="t">
            <a:spAutoFit/>
          </a:bodyPr>
          <a:lstStyle/>
          <a:p>
            <a:pPr algn="ctr">
              <a:lnSpc>
                <a:spcPts val="1728"/>
              </a:lnSpc>
            </a:pPr>
            <a:r>
              <a:rPr lang="en-US" sz="1600">
                <a:solidFill>
                  <a:srgbClr val="494949"/>
                </a:solidFill>
                <a:latin typeface="Montserrat"/>
                <a:ea typeface="Montserrat"/>
                <a:cs typeface="Montserrat"/>
                <a:sym typeface="Montserrat"/>
              </a:rPr>
              <a:t>Area amministrativa</a:t>
            </a:r>
          </a:p>
        </p:txBody>
      </p:sp>
      <p:sp>
        <p:nvSpPr>
          <p:cNvPr id="35" name="TextBox 35"/>
          <p:cNvSpPr txBox="1"/>
          <p:nvPr/>
        </p:nvSpPr>
        <p:spPr>
          <a:xfrm>
            <a:off x="4243663" y="6254058"/>
            <a:ext cx="1932539" cy="229171"/>
          </a:xfrm>
          <a:prstGeom prst="rect">
            <a:avLst/>
          </a:prstGeom>
        </p:spPr>
        <p:txBody>
          <a:bodyPr lIns="0" tIns="0" rIns="0" bIns="0" rtlCol="0" anchor="t">
            <a:spAutoFit/>
          </a:bodyPr>
          <a:lstStyle/>
          <a:p>
            <a:pPr algn="ctr">
              <a:lnSpc>
                <a:spcPts val="1728"/>
              </a:lnSpc>
            </a:pPr>
            <a:r>
              <a:rPr lang="en-US" sz="1600" b="1">
                <a:solidFill>
                  <a:srgbClr val="FFF6ED"/>
                </a:solidFill>
                <a:latin typeface="Arimo Bold"/>
                <a:ea typeface="Arimo Bold"/>
                <a:cs typeface="Arimo Bold"/>
                <a:sym typeface="Arimo Bold"/>
              </a:rPr>
              <a:t>Coordinamento  </a:t>
            </a:r>
          </a:p>
        </p:txBody>
      </p:sp>
      <p:sp>
        <p:nvSpPr>
          <p:cNvPr id="36" name="TextBox 36"/>
          <p:cNvSpPr txBox="1"/>
          <p:nvPr/>
        </p:nvSpPr>
        <p:spPr>
          <a:xfrm>
            <a:off x="1350712" y="5710610"/>
            <a:ext cx="2058917" cy="667321"/>
          </a:xfrm>
          <a:prstGeom prst="rect">
            <a:avLst/>
          </a:prstGeom>
        </p:spPr>
        <p:txBody>
          <a:bodyPr lIns="0" tIns="0" rIns="0" bIns="0" rtlCol="0" anchor="t">
            <a:spAutoFit/>
          </a:bodyPr>
          <a:lstStyle/>
          <a:p>
            <a:pPr algn="ctr">
              <a:lnSpc>
                <a:spcPts val="1728"/>
              </a:lnSpc>
            </a:pPr>
            <a:r>
              <a:rPr lang="en-US" sz="1600" b="1">
                <a:solidFill>
                  <a:srgbClr val="FFF6ED"/>
                </a:solidFill>
                <a:latin typeface="Arimo Bold"/>
                <a:ea typeface="Arimo Bold"/>
                <a:cs typeface="Arimo Bold"/>
                <a:sym typeface="Arimo Bold"/>
              </a:rPr>
              <a:t>Coordinamento di area incarico funzionali </a:t>
            </a:r>
          </a:p>
        </p:txBody>
      </p:sp>
      <p:grpSp>
        <p:nvGrpSpPr>
          <p:cNvPr id="37" name="Group 37"/>
          <p:cNvGrpSpPr/>
          <p:nvPr/>
        </p:nvGrpSpPr>
        <p:grpSpPr>
          <a:xfrm rot="-5019103">
            <a:off x="-514125" y="1417991"/>
            <a:ext cx="3058836" cy="3471020"/>
            <a:chOff x="0" y="0"/>
            <a:chExt cx="4078448" cy="4628027"/>
          </a:xfrm>
        </p:grpSpPr>
        <p:sp>
          <p:nvSpPr>
            <p:cNvPr id="38" name="Freeform 38"/>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25"/>
              <a:stretch>
                <a:fillRect l="-50" r="-49"/>
              </a:stretch>
            </a:blipFill>
          </p:spPr>
        </p:sp>
      </p:grpSp>
      <p:sp>
        <p:nvSpPr>
          <p:cNvPr id="39" name="TextBox 39"/>
          <p:cNvSpPr txBox="1"/>
          <p:nvPr/>
        </p:nvSpPr>
        <p:spPr>
          <a:xfrm>
            <a:off x="33223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53600" cy="7877723"/>
            <a:chOff x="0" y="0"/>
            <a:chExt cx="13004800" cy="10503631"/>
          </a:xfrm>
        </p:grpSpPr>
        <p:sp>
          <p:nvSpPr>
            <p:cNvPr id="3" name="Freeform 3"/>
            <p:cNvSpPr/>
            <p:nvPr/>
          </p:nvSpPr>
          <p:spPr>
            <a:xfrm>
              <a:off x="0" y="0"/>
              <a:ext cx="13004800" cy="10503662"/>
            </a:xfrm>
            <a:custGeom>
              <a:avLst/>
              <a:gdLst/>
              <a:ahLst/>
              <a:cxnLst/>
              <a:rect l="l" t="t" r="r" b="b"/>
              <a:pathLst>
                <a:path w="13004800" h="10503662">
                  <a:moveTo>
                    <a:pt x="0" y="0"/>
                  </a:moveTo>
                  <a:lnTo>
                    <a:pt x="13004800" y="0"/>
                  </a:lnTo>
                  <a:lnTo>
                    <a:pt x="13004800" y="10503662"/>
                  </a:lnTo>
                  <a:lnTo>
                    <a:pt x="0" y="10503662"/>
                  </a:lnTo>
                  <a:lnTo>
                    <a:pt x="0" y="0"/>
                  </a:lnTo>
                  <a:close/>
                </a:path>
              </a:pathLst>
            </a:custGeom>
            <a:blipFill>
              <a:blip r:embed="rId2"/>
              <a:stretch>
                <a:fillRect l="-21793" r="-21793"/>
              </a:stretch>
            </a:blipFill>
          </p:spPr>
        </p:sp>
      </p:grpSp>
      <p:sp>
        <p:nvSpPr>
          <p:cNvPr id="4" name="TextBox 4"/>
          <p:cNvSpPr txBox="1"/>
          <p:nvPr/>
        </p:nvSpPr>
        <p:spPr>
          <a:xfrm>
            <a:off x="1059678" y="1634490"/>
            <a:ext cx="7634244" cy="4366766"/>
          </a:xfrm>
          <a:prstGeom prst="rect">
            <a:avLst/>
          </a:prstGeom>
        </p:spPr>
        <p:txBody>
          <a:bodyPr lIns="0" tIns="0" rIns="0" bIns="0" rtlCol="0" anchor="t">
            <a:spAutoFit/>
          </a:bodyPr>
          <a:lstStyle/>
          <a:p>
            <a:pPr algn="ctr">
              <a:lnSpc>
                <a:spcPts val="1980"/>
              </a:lnSpc>
            </a:pPr>
            <a:r>
              <a:rPr lang="en-US" sz="1800">
                <a:solidFill>
                  <a:srgbClr val="000000"/>
                </a:solidFill>
                <a:latin typeface="Montserrat"/>
                <a:ea typeface="Montserrat"/>
                <a:cs typeface="Montserrat"/>
                <a:sym typeface="Montserrat"/>
              </a:rPr>
              <a:t>Il </a:t>
            </a:r>
            <a:r>
              <a:rPr lang="en-US" sz="1800">
                <a:solidFill>
                  <a:srgbClr val="FF0000"/>
                </a:solidFill>
                <a:latin typeface="Montserrat"/>
                <a:ea typeface="Montserrat"/>
                <a:cs typeface="Montserrat"/>
                <a:sym typeface="Montserrat"/>
              </a:rPr>
              <a:t>Servizio di Mediazione linguistico Culturale svolge attività di profilo tecnico-professionale a doppia valenza:</a:t>
            </a:r>
          </a:p>
          <a:p>
            <a:pPr algn="just">
              <a:lnSpc>
                <a:spcPts val="900"/>
              </a:lnSpc>
            </a:pPr>
            <a:endParaRPr lang="en-US" sz="1800">
              <a:solidFill>
                <a:srgbClr val="FF0000"/>
              </a:solidFill>
              <a:latin typeface="Montserrat"/>
              <a:ea typeface="Montserrat"/>
              <a:cs typeface="Montserrat"/>
              <a:sym typeface="Montserrat"/>
            </a:endParaRPr>
          </a:p>
          <a:p>
            <a:pPr marL="443994" lvl="3" indent="-110998" algn="just">
              <a:lnSpc>
                <a:spcPts val="1980"/>
              </a:lnSpc>
              <a:buFont typeface="Arial"/>
              <a:buChar char="￭"/>
            </a:pPr>
            <a:r>
              <a:rPr lang="en-US" sz="1800" b="1">
                <a:solidFill>
                  <a:srgbClr val="FF0000"/>
                </a:solidFill>
                <a:latin typeface="Montserrat Bold"/>
                <a:ea typeface="Montserrat Bold"/>
                <a:cs typeface="Montserrat Bold"/>
                <a:sym typeface="Montserrat Bold"/>
              </a:rPr>
              <a:t>Per tutti I cittadini stranieri </a:t>
            </a:r>
            <a:r>
              <a:rPr lang="en-US" sz="1800">
                <a:solidFill>
                  <a:srgbClr val="000000"/>
                </a:solidFill>
                <a:latin typeface="Montserrat"/>
                <a:ea typeface="Montserrat"/>
                <a:cs typeface="Montserrat"/>
                <a:sym typeface="Montserrat"/>
              </a:rPr>
              <a:t>al fine di migliorare l’accoglienza e assistenza  attraverso la rilevazione dei loro bisogni socio sanitari e attraverso un’idonea informazione al ricovero o al percorso di cura in tutti i suoi aspetti.</a:t>
            </a:r>
          </a:p>
          <a:p>
            <a:pPr marL="443994" lvl="3" indent="-110998" algn="just">
              <a:lnSpc>
                <a:spcPts val="1980"/>
              </a:lnSpc>
              <a:buFont typeface="Arial"/>
              <a:buChar char="￭"/>
            </a:pPr>
            <a:r>
              <a:rPr lang="en-US" sz="1800" b="1">
                <a:solidFill>
                  <a:srgbClr val="FF0000"/>
                </a:solidFill>
                <a:latin typeface="Montserrat Bold"/>
                <a:ea typeface="Montserrat Bold"/>
                <a:cs typeface="Montserrat Bold"/>
                <a:sym typeface="Montserrat Bold"/>
              </a:rPr>
              <a:t>Per gli operatori sanitari </a:t>
            </a:r>
            <a:r>
              <a:rPr lang="en-US" sz="1800">
                <a:solidFill>
                  <a:srgbClr val="000000"/>
                </a:solidFill>
                <a:latin typeface="Montserrat"/>
                <a:ea typeface="Montserrat"/>
                <a:cs typeface="Montserrat"/>
                <a:sym typeface="Montserrat"/>
              </a:rPr>
              <a:t>(medici, infermieri, tecnici sanitari, altro) per essere facilitati nel compito di cura e per favorire l’adeguata compliance del paziente straniero e permette la corretta gestione  delle informazioni per un consenso informato valido. </a:t>
            </a:r>
          </a:p>
          <a:p>
            <a:pPr marL="443942" lvl="3" indent="-110985" algn="just">
              <a:lnSpc>
                <a:spcPts val="1980"/>
              </a:lnSpc>
              <a:buFont typeface="Arial"/>
              <a:buChar char="￭"/>
            </a:pPr>
            <a:r>
              <a:rPr lang="en-US" sz="1800">
                <a:solidFill>
                  <a:srgbClr val="000000"/>
                </a:solidFill>
                <a:latin typeface="Montserrat"/>
                <a:ea typeface="Montserrat"/>
                <a:cs typeface="Montserrat"/>
                <a:sym typeface="Montserrat"/>
              </a:rPr>
              <a:t>Inoltre provvede alla traduzione di materiale informativo e della documentazione sanitaria  e interviene fornendo informazioni su usi e costumi dell’utenza straniera per </a:t>
            </a:r>
            <a:r>
              <a:rPr lang="en-US" sz="1800">
                <a:solidFill>
                  <a:srgbClr val="FF0000"/>
                </a:solidFill>
                <a:latin typeface="Montserrat"/>
                <a:ea typeface="Montserrat"/>
                <a:cs typeface="Montserrat"/>
                <a:sym typeface="Montserrat"/>
              </a:rPr>
              <a:t>rimuovere gli ostacoli linguistico-culturali e favorire una corretta interazione tra paziente ed operatore nei diversi setting sanitari</a:t>
            </a:r>
            <a:r>
              <a:rPr lang="en-US" sz="1800">
                <a:solidFill>
                  <a:srgbClr val="000000"/>
                </a:solidFill>
                <a:latin typeface="Montserrat"/>
                <a:ea typeface="Montserrat"/>
                <a:cs typeface="Montserrat"/>
                <a:sym typeface="Montserrat"/>
              </a:rPr>
              <a:t> (ambulatorio, ricovero, ecc).</a:t>
            </a:r>
          </a:p>
        </p:txBody>
      </p:sp>
      <p:sp>
        <p:nvSpPr>
          <p:cNvPr id="5" name="TextBox 5"/>
          <p:cNvSpPr txBox="1"/>
          <p:nvPr/>
        </p:nvSpPr>
        <p:spPr>
          <a:xfrm>
            <a:off x="33223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565969" y="829208"/>
            <a:ext cx="8621662" cy="410718"/>
          </a:xfrm>
          <a:prstGeom prst="rect">
            <a:avLst/>
          </a:prstGeom>
        </p:spPr>
        <p:txBody>
          <a:bodyPr lIns="0" tIns="0" rIns="0" bIns="0" rtlCol="0" anchor="t">
            <a:spAutoFit/>
          </a:bodyPr>
          <a:lstStyle/>
          <a:p>
            <a:pPr algn="ctr">
              <a:lnSpc>
                <a:spcPts val="3456"/>
              </a:lnSpc>
            </a:pPr>
            <a:r>
              <a:rPr lang="en-US" sz="3200" spc="-19">
                <a:solidFill>
                  <a:srgbClr val="D24726"/>
                </a:solidFill>
                <a:latin typeface="DM Serif Display"/>
                <a:ea typeface="DM Serif Display"/>
                <a:cs typeface="DM Serif Display"/>
                <a:sym typeface="DM Serif Display"/>
              </a:rPr>
              <a:t>IL SSPA AOU Maggiore della Carità Novara</a:t>
            </a:r>
          </a:p>
        </p:txBody>
      </p:sp>
      <p:grpSp>
        <p:nvGrpSpPr>
          <p:cNvPr id="3" name="Group 3"/>
          <p:cNvGrpSpPr/>
          <p:nvPr/>
        </p:nvGrpSpPr>
        <p:grpSpPr>
          <a:xfrm>
            <a:off x="-1495076" y="4277441"/>
            <a:ext cx="3234144" cy="3786372"/>
            <a:chOff x="0" y="0"/>
            <a:chExt cx="4312191" cy="5048496"/>
          </a:xfrm>
        </p:grpSpPr>
        <p:sp>
          <p:nvSpPr>
            <p:cNvPr id="4" name="Freeform 4"/>
            <p:cNvSpPr/>
            <p:nvPr/>
          </p:nvSpPr>
          <p:spPr>
            <a:xfrm>
              <a:off x="0" y="0"/>
              <a:ext cx="4312203" cy="5048504"/>
            </a:xfrm>
            <a:custGeom>
              <a:avLst/>
              <a:gdLst/>
              <a:ahLst/>
              <a:cxnLst/>
              <a:rect l="l" t="t" r="r" b="b"/>
              <a:pathLst>
                <a:path w="4312203" h="5048504">
                  <a:moveTo>
                    <a:pt x="0" y="0"/>
                  </a:moveTo>
                  <a:lnTo>
                    <a:pt x="4312203" y="0"/>
                  </a:lnTo>
                  <a:lnTo>
                    <a:pt x="4312203" y="5048504"/>
                  </a:lnTo>
                  <a:lnTo>
                    <a:pt x="0" y="5048504"/>
                  </a:lnTo>
                  <a:lnTo>
                    <a:pt x="0" y="0"/>
                  </a:lnTo>
                  <a:close/>
                </a:path>
              </a:pathLst>
            </a:custGeom>
            <a:blipFill>
              <a:blip r:embed="rId2"/>
              <a:stretch>
                <a:fillRect l="-1638" r="-1637"/>
              </a:stretch>
            </a:blipFill>
          </p:spPr>
        </p:sp>
      </p:grpSp>
      <p:grpSp>
        <p:nvGrpSpPr>
          <p:cNvPr id="5" name="Group 5"/>
          <p:cNvGrpSpPr/>
          <p:nvPr/>
        </p:nvGrpSpPr>
        <p:grpSpPr>
          <a:xfrm>
            <a:off x="7898560" y="5543071"/>
            <a:ext cx="2661864" cy="3509761"/>
            <a:chOff x="0" y="0"/>
            <a:chExt cx="3549152" cy="4679681"/>
          </a:xfrm>
        </p:grpSpPr>
        <p:sp>
          <p:nvSpPr>
            <p:cNvPr id="6" name="Freeform 6"/>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3"/>
              <a:stretch>
                <a:fillRect l="-7716" r="-7716"/>
              </a:stretch>
            </a:blipFill>
          </p:spPr>
        </p:sp>
      </p:grpSp>
      <p:grpSp>
        <p:nvGrpSpPr>
          <p:cNvPr id="7" name="Group 7"/>
          <p:cNvGrpSpPr/>
          <p:nvPr/>
        </p:nvGrpSpPr>
        <p:grpSpPr>
          <a:xfrm rot="-3194310">
            <a:off x="4547585" y="5862878"/>
            <a:ext cx="4041297" cy="2977998"/>
            <a:chOff x="0" y="0"/>
            <a:chExt cx="5388396" cy="3970664"/>
          </a:xfrm>
        </p:grpSpPr>
        <p:sp>
          <p:nvSpPr>
            <p:cNvPr id="8" name="Freeform 8"/>
            <p:cNvSpPr/>
            <p:nvPr/>
          </p:nvSpPr>
          <p:spPr>
            <a:xfrm>
              <a:off x="0" y="0"/>
              <a:ext cx="5388356" cy="3970655"/>
            </a:xfrm>
            <a:custGeom>
              <a:avLst/>
              <a:gdLst/>
              <a:ahLst/>
              <a:cxnLst/>
              <a:rect l="l" t="t" r="r" b="b"/>
              <a:pathLst>
                <a:path w="5388356" h="3970655">
                  <a:moveTo>
                    <a:pt x="0" y="0"/>
                  </a:moveTo>
                  <a:lnTo>
                    <a:pt x="5388356" y="0"/>
                  </a:lnTo>
                  <a:lnTo>
                    <a:pt x="5388356" y="3970655"/>
                  </a:lnTo>
                  <a:lnTo>
                    <a:pt x="0" y="3970655"/>
                  </a:lnTo>
                  <a:lnTo>
                    <a:pt x="0" y="0"/>
                  </a:lnTo>
                  <a:close/>
                </a:path>
              </a:pathLst>
            </a:custGeom>
            <a:blipFill>
              <a:blip r:embed="rId4"/>
              <a:stretch>
                <a:fillRect t="-15472" b="-15472"/>
              </a:stretch>
            </a:blipFill>
          </p:spPr>
        </p:sp>
      </p:grpSp>
      <p:grpSp>
        <p:nvGrpSpPr>
          <p:cNvPr id="9" name="Group 9"/>
          <p:cNvGrpSpPr/>
          <p:nvPr/>
        </p:nvGrpSpPr>
        <p:grpSpPr>
          <a:xfrm rot="-10800000">
            <a:off x="0" y="6644231"/>
            <a:ext cx="5133595" cy="2657826"/>
            <a:chOff x="0" y="0"/>
            <a:chExt cx="6844793" cy="3543768"/>
          </a:xfrm>
        </p:grpSpPr>
        <p:sp>
          <p:nvSpPr>
            <p:cNvPr id="10" name="Freeform 10"/>
            <p:cNvSpPr/>
            <p:nvPr/>
          </p:nvSpPr>
          <p:spPr>
            <a:xfrm>
              <a:off x="0" y="0"/>
              <a:ext cx="6844807" cy="3543808"/>
            </a:xfrm>
            <a:custGeom>
              <a:avLst/>
              <a:gdLst/>
              <a:ahLst/>
              <a:cxnLst/>
              <a:rect l="l" t="t" r="r" b="b"/>
              <a:pathLst>
                <a:path w="6844807" h="3543808">
                  <a:moveTo>
                    <a:pt x="0" y="0"/>
                  </a:moveTo>
                  <a:lnTo>
                    <a:pt x="6844807" y="0"/>
                  </a:lnTo>
                  <a:lnTo>
                    <a:pt x="6844807" y="3543808"/>
                  </a:lnTo>
                  <a:lnTo>
                    <a:pt x="0" y="3543808"/>
                  </a:lnTo>
                  <a:lnTo>
                    <a:pt x="0" y="0"/>
                  </a:lnTo>
                  <a:close/>
                </a:path>
              </a:pathLst>
            </a:custGeom>
            <a:blipFill>
              <a:blip r:embed="rId5"/>
              <a:stretch>
                <a:fillRect l="-897" t="-1" r="-897"/>
              </a:stretch>
            </a:blipFill>
          </p:spPr>
        </p:sp>
      </p:grpSp>
      <p:grpSp>
        <p:nvGrpSpPr>
          <p:cNvPr id="11" name="Group 11"/>
          <p:cNvGrpSpPr/>
          <p:nvPr/>
        </p:nvGrpSpPr>
        <p:grpSpPr>
          <a:xfrm rot="-10800000">
            <a:off x="2863936" y="6265796"/>
            <a:ext cx="2677664" cy="3596035"/>
            <a:chOff x="0" y="0"/>
            <a:chExt cx="3570219" cy="4794713"/>
          </a:xfrm>
        </p:grpSpPr>
        <p:sp>
          <p:nvSpPr>
            <p:cNvPr id="12" name="Freeform 12"/>
            <p:cNvSpPr/>
            <p:nvPr/>
          </p:nvSpPr>
          <p:spPr>
            <a:xfrm>
              <a:off x="0" y="0"/>
              <a:ext cx="3570224" cy="4794758"/>
            </a:xfrm>
            <a:custGeom>
              <a:avLst/>
              <a:gdLst/>
              <a:ahLst/>
              <a:cxnLst/>
              <a:rect l="l" t="t" r="r" b="b"/>
              <a:pathLst>
                <a:path w="3570224" h="4794758">
                  <a:moveTo>
                    <a:pt x="0" y="0"/>
                  </a:moveTo>
                  <a:lnTo>
                    <a:pt x="3570224" y="0"/>
                  </a:lnTo>
                  <a:lnTo>
                    <a:pt x="3570224" y="4794758"/>
                  </a:lnTo>
                  <a:lnTo>
                    <a:pt x="0" y="4794758"/>
                  </a:lnTo>
                  <a:lnTo>
                    <a:pt x="0" y="0"/>
                  </a:lnTo>
                  <a:close/>
                </a:path>
              </a:pathLst>
            </a:custGeom>
            <a:blipFill>
              <a:blip r:embed="rId6"/>
              <a:stretch>
                <a:fillRect t="-860" b="-859"/>
              </a:stretch>
            </a:blipFill>
          </p:spPr>
        </p:sp>
      </p:grpSp>
      <p:sp>
        <p:nvSpPr>
          <p:cNvPr id="13" name="TextBox 13"/>
          <p:cNvSpPr txBox="1"/>
          <p:nvPr/>
        </p:nvSpPr>
        <p:spPr>
          <a:xfrm>
            <a:off x="1021832" y="1436965"/>
            <a:ext cx="7709936" cy="4847481"/>
          </a:xfrm>
          <a:prstGeom prst="rect">
            <a:avLst/>
          </a:prstGeom>
        </p:spPr>
        <p:txBody>
          <a:bodyPr lIns="0" tIns="0" rIns="0" bIns="0" rtlCol="0" anchor="t">
            <a:spAutoFit/>
          </a:bodyPr>
          <a:lstStyle/>
          <a:p>
            <a:pPr marL="351372" lvl="2" indent="-117124" algn="just">
              <a:lnSpc>
                <a:spcPts val="2108"/>
              </a:lnSpc>
              <a:buFont typeface="Arial"/>
              <a:buChar char="⚬"/>
            </a:pP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L’attività</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che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vengono</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garantite</a:t>
            </a:r>
            <a:r>
              <a:rPr lang="en-US" sz="1899" spc="17" dirty="0">
                <a:solidFill>
                  <a:srgbClr val="494949"/>
                </a:solidFill>
                <a:latin typeface="Montserrat"/>
                <a:ea typeface="Montserrat"/>
                <a:cs typeface="Montserrat"/>
                <a:sym typeface="Montserrat"/>
              </a:rPr>
              <a:t> e come </a:t>
            </a:r>
            <a:r>
              <a:rPr lang="en-US" sz="1899" spc="17" dirty="0" err="1" smtClean="0">
                <a:solidFill>
                  <a:srgbClr val="494949"/>
                </a:solidFill>
                <a:latin typeface="Montserrat"/>
                <a:ea typeface="Montserrat"/>
                <a:cs typeface="Montserrat"/>
                <a:sym typeface="Montserrat"/>
              </a:rPr>
              <a:t>indicato</a:t>
            </a:r>
            <a:r>
              <a:rPr lang="en-US" sz="1899" spc="17" dirty="0" smtClean="0">
                <a:solidFill>
                  <a:srgbClr val="494949"/>
                </a:solidFill>
                <a:latin typeface="Montserrat"/>
                <a:ea typeface="Montserrat"/>
                <a:cs typeface="Montserrat"/>
                <a:sym typeface="Montserrat"/>
              </a:rPr>
              <a:t> </a:t>
            </a:r>
            <a:r>
              <a:rPr lang="en-US" sz="1899" spc="17" dirty="0" err="1" smtClean="0">
                <a:solidFill>
                  <a:srgbClr val="494949"/>
                </a:solidFill>
                <a:latin typeface="Montserrat"/>
                <a:ea typeface="Montserrat"/>
                <a:cs typeface="Montserrat"/>
                <a:sym typeface="Montserrat"/>
              </a:rPr>
              <a:t>dalla</a:t>
            </a:r>
            <a:r>
              <a:rPr lang="en-US" sz="1899" spc="17" dirty="0" smtClean="0">
                <a:solidFill>
                  <a:srgbClr val="494949"/>
                </a:solidFill>
                <a:latin typeface="Montserrat"/>
                <a:ea typeface="Montserrat"/>
                <a:cs typeface="Montserrat"/>
                <a:sym typeface="Montserrat"/>
              </a:rPr>
              <a:t> </a:t>
            </a:r>
            <a:r>
              <a:rPr lang="en-US" sz="1899" spc="17" dirty="0">
                <a:solidFill>
                  <a:srgbClr val="494949"/>
                </a:solidFill>
                <a:latin typeface="Montserrat"/>
                <a:ea typeface="Montserrat"/>
                <a:cs typeface="Montserrat"/>
                <a:sym typeface="Montserrat"/>
              </a:rPr>
              <a:t>DGR 17-del 2018 </a:t>
            </a:r>
            <a:r>
              <a:rPr lang="en-US" sz="1899" spc="17" dirty="0" err="1">
                <a:solidFill>
                  <a:srgbClr val="494949"/>
                </a:solidFill>
                <a:latin typeface="Montserrat"/>
                <a:ea typeface="Montserrat"/>
                <a:cs typeface="Montserrat"/>
                <a:sym typeface="Montserrat"/>
              </a:rPr>
              <a:t>sono</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il</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governo</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delle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attività</a:t>
            </a:r>
            <a:r>
              <a:rPr lang="en-US" sz="1899" spc="17" dirty="0">
                <a:solidFill>
                  <a:srgbClr val="494949"/>
                </a:solidFill>
                <a:latin typeface="Montserrat"/>
                <a:ea typeface="Montserrat"/>
                <a:cs typeface="Montserrat"/>
                <a:sym typeface="Montserrat"/>
              </a:rPr>
              <a:t> socio </a:t>
            </a:r>
            <a:r>
              <a:rPr lang="en-US" sz="1899" spc="17" dirty="0" err="1">
                <a:solidFill>
                  <a:srgbClr val="494949"/>
                </a:solidFill>
                <a:latin typeface="Montserrat"/>
                <a:ea typeface="Montserrat"/>
                <a:cs typeface="Montserrat"/>
                <a:sym typeface="Montserrat"/>
              </a:rPr>
              <a:t>sanitarie</a:t>
            </a:r>
            <a:r>
              <a:rPr lang="en-US" sz="1899" spc="17" dirty="0">
                <a:solidFill>
                  <a:srgbClr val="494949"/>
                </a:solidFill>
                <a:latin typeface="Montserrat"/>
                <a:ea typeface="Montserrat"/>
                <a:cs typeface="Montserrat"/>
                <a:sym typeface="Montserrat"/>
              </a:rPr>
              <a:t> sui </a:t>
            </a:r>
            <a:r>
              <a:rPr lang="en-US" sz="1899" spc="17" dirty="0" err="1">
                <a:solidFill>
                  <a:srgbClr val="494949"/>
                </a:solidFill>
                <a:latin typeface="Montserrat"/>
                <a:ea typeface="Montserrat"/>
                <a:cs typeface="Montserrat"/>
                <a:sym typeface="Montserrat"/>
              </a:rPr>
              <a:t>tre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livelli</a:t>
            </a:r>
            <a:r>
              <a:rPr lang="en-US" sz="1899" spc="17" dirty="0">
                <a:solidFill>
                  <a:srgbClr val="494949"/>
                </a:solidFill>
                <a:latin typeface="Montserrat"/>
                <a:ea typeface="Montserrat"/>
                <a:cs typeface="Montserrat"/>
                <a:sym typeface="Montserrat"/>
              </a:rPr>
              <a:t>: </a:t>
            </a:r>
            <a:r>
              <a:rPr lang="en-US" sz="1899" b="1" spc="17" dirty="0" err="1">
                <a:solidFill>
                  <a:srgbClr val="D24726"/>
                </a:solidFill>
                <a:latin typeface="Montserrat Bold"/>
                <a:ea typeface="Montserrat Bold"/>
                <a:cs typeface="Montserrat Bold"/>
                <a:sym typeface="Montserrat Bold"/>
              </a:rPr>
              <a:t>istituzionale</a:t>
            </a:r>
            <a:r>
              <a:rPr lang="en-US" sz="1899" b="1" spc="17" dirty="0">
                <a:solidFill>
                  <a:srgbClr val="D24726"/>
                </a:solidFill>
                <a:latin typeface="Montserrat Bold"/>
                <a:ea typeface="Montserrat Bold"/>
                <a:cs typeface="Montserrat Bold"/>
                <a:sym typeface="Montserrat Bold"/>
              </a:rPr>
              <a:t>, </a:t>
            </a:r>
            <a:r>
              <a:rPr lang="en-US" sz="1899" b="1" spc="17" dirty="0" err="1">
                <a:solidFill>
                  <a:srgbClr val="D24726"/>
                </a:solidFill>
                <a:latin typeface="Montserrat Bold"/>
                <a:ea typeface="Montserrat Bold"/>
                <a:cs typeface="Montserrat Bold"/>
                <a:sym typeface="Montserrat Bold"/>
              </a:rPr>
              <a:t>gestionale</a:t>
            </a:r>
            <a:r>
              <a:rPr lang="en-US" sz="1899" b="1" spc="17" dirty="0">
                <a:solidFill>
                  <a:srgbClr val="D24726"/>
                </a:solidFill>
                <a:latin typeface="Montserrat Bold"/>
                <a:ea typeface="Montserrat Bold"/>
                <a:cs typeface="Montserrat Bold"/>
                <a:sym typeface="Montserrat Bold"/>
              </a:rPr>
              <a:t>, </a:t>
            </a:r>
            <a:r>
              <a:rPr lang="en-US" sz="1899" b="1" spc="17" dirty="0" err="1">
                <a:solidFill>
                  <a:srgbClr val="D24726"/>
                </a:solidFill>
                <a:latin typeface="Montserrat Bold"/>
                <a:ea typeface="Montserrat Bold"/>
                <a:cs typeface="Montserrat Bold"/>
                <a:sym typeface="Montserrat Bold"/>
              </a:rPr>
              <a:t>professionale</a:t>
            </a:r>
            <a:r>
              <a:rPr lang="en-US" sz="1899" b="1" spc="17" dirty="0">
                <a:solidFill>
                  <a:srgbClr val="FF0000"/>
                </a:solidFill>
                <a:latin typeface="Montserrat Bold"/>
                <a:ea typeface="Montserrat Bold"/>
                <a:cs typeface="Montserrat Bold"/>
                <a:sym typeface="Montserrat Bold"/>
              </a:rPr>
              <a:t> </a:t>
            </a:r>
            <a:r>
              <a:rPr lang="en-US" sz="1899" spc="17" dirty="0">
                <a:solidFill>
                  <a:srgbClr val="494949"/>
                </a:solidFill>
                <a:latin typeface="Montserrat"/>
                <a:ea typeface="Montserrat"/>
                <a:cs typeface="Montserrat"/>
                <a:sym typeface="Montserrat"/>
              </a:rPr>
              <a:t>con lo </a:t>
            </a:r>
            <a:r>
              <a:rPr lang="en-US" sz="1899" spc="17" dirty="0" err="1">
                <a:solidFill>
                  <a:srgbClr val="494949"/>
                </a:solidFill>
                <a:latin typeface="Montserrat"/>
                <a:ea typeface="Montserrat"/>
                <a:cs typeface="Montserrat"/>
                <a:sym typeface="Montserrat"/>
              </a:rPr>
              <a:t>scopo</a:t>
            </a:r>
            <a:r>
              <a:rPr lang="en-US" sz="1899" spc="17" dirty="0">
                <a:solidFill>
                  <a:srgbClr val="494949"/>
                </a:solidFill>
                <a:latin typeface="Montserrat"/>
                <a:ea typeface="Montserrat"/>
                <a:cs typeface="Montserrat"/>
                <a:sym typeface="Montserrat"/>
              </a:rPr>
              <a:t> di </a:t>
            </a:r>
            <a:r>
              <a:rPr lang="en-US" sz="1899" spc="17" dirty="0" err="1">
                <a:solidFill>
                  <a:srgbClr val="494949"/>
                </a:solidFill>
                <a:latin typeface="Montserrat"/>
                <a:ea typeface="Montserrat"/>
                <a:cs typeface="Montserrat"/>
                <a:sym typeface="Montserrat"/>
              </a:rPr>
              <a:t>tutelare</a:t>
            </a:r>
            <a:r>
              <a:rPr lang="en-US" sz="1899" spc="17" dirty="0">
                <a:solidFill>
                  <a:srgbClr val="494949"/>
                </a:solidFill>
                <a:latin typeface="Montserrat"/>
                <a:ea typeface="Montserrat"/>
                <a:cs typeface="Montserrat"/>
                <a:sym typeface="Montserrat"/>
              </a:rPr>
              <a:t> la salute </a:t>
            </a:r>
            <a:r>
              <a:rPr lang="en-US" sz="1899" spc="17" dirty="0" err="1">
                <a:solidFill>
                  <a:srgbClr val="494949"/>
                </a:solidFill>
                <a:latin typeface="Montserrat"/>
                <a:ea typeface="Montserrat"/>
                <a:cs typeface="Montserrat"/>
                <a:sym typeface="Montserrat"/>
              </a:rPr>
              <a:t>delle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persone</a:t>
            </a:r>
            <a:r>
              <a:rPr lang="en-US" sz="1899" spc="17" dirty="0">
                <a:solidFill>
                  <a:srgbClr val="494949"/>
                </a:solidFill>
                <a:latin typeface="Montserrat"/>
                <a:ea typeface="Montserrat"/>
                <a:cs typeface="Montserrat"/>
                <a:sym typeface="Montserrat"/>
              </a:rPr>
              <a:t> in </a:t>
            </a:r>
            <a:r>
              <a:rPr lang="en-US" sz="1899" spc="17" dirty="0" err="1">
                <a:solidFill>
                  <a:srgbClr val="494949"/>
                </a:solidFill>
                <a:latin typeface="Montserrat"/>
                <a:ea typeface="Montserrat"/>
                <a:cs typeface="Montserrat"/>
                <a:sym typeface="Montserrat"/>
              </a:rPr>
              <a:t>particolare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delle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persone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fragili</a:t>
            </a:r>
            <a:r>
              <a:rPr lang="en-US" sz="1899" spc="17" dirty="0">
                <a:solidFill>
                  <a:srgbClr val="494949"/>
                </a:solidFill>
                <a:latin typeface="Montserrat"/>
                <a:ea typeface="Montserrat"/>
                <a:cs typeface="Montserrat"/>
                <a:sym typeface="Montserrat"/>
              </a:rPr>
              <a:t> </a:t>
            </a:r>
            <a:r>
              <a:rPr lang="en-US" sz="1899" b="1" spc="17" dirty="0" err="1">
                <a:solidFill>
                  <a:srgbClr val="D24726"/>
                </a:solidFill>
                <a:latin typeface="Montserrat Bold"/>
                <a:ea typeface="Montserrat Bold"/>
                <a:cs typeface="Montserrat Bold"/>
                <a:sym typeface="Montserrat Bold"/>
              </a:rPr>
              <a:t>sostenendo</a:t>
            </a:r>
            <a:r>
              <a:rPr lang="en-US" sz="1899" b="1" spc="17" dirty="0">
                <a:solidFill>
                  <a:srgbClr val="D24726"/>
                </a:solidFill>
                <a:latin typeface="Montserrat Bold"/>
                <a:ea typeface="Montserrat Bold"/>
                <a:cs typeface="Montserrat Bold"/>
                <a:sym typeface="Montserrat Bold"/>
              </a:rPr>
              <a:t> lo </a:t>
            </a:r>
            <a:r>
              <a:rPr lang="en-US" sz="1899" b="1" spc="17" dirty="0" err="1">
                <a:solidFill>
                  <a:srgbClr val="D24726"/>
                </a:solidFill>
                <a:latin typeface="Montserrat Bold"/>
                <a:ea typeface="Montserrat Bold"/>
                <a:cs typeface="Montserrat Bold"/>
                <a:sym typeface="Montserrat Bold"/>
              </a:rPr>
              <a:t>sviluppo</a:t>
            </a:r>
            <a:r>
              <a:rPr lang="en-US" sz="1899" b="1" spc="17" dirty="0">
                <a:solidFill>
                  <a:srgbClr val="D24726"/>
                </a:solidFill>
                <a:latin typeface="Montserrat Bold"/>
                <a:ea typeface="Montserrat Bold"/>
                <a:cs typeface="Montserrat Bold"/>
                <a:sym typeface="Montserrat Bold"/>
              </a:rPr>
              <a:t> di un </a:t>
            </a:r>
            <a:r>
              <a:rPr lang="en-US" sz="1899" b="1" spc="17" dirty="0" err="1">
                <a:solidFill>
                  <a:srgbClr val="D24726"/>
                </a:solidFill>
                <a:latin typeface="Montserrat Bold"/>
                <a:ea typeface="Montserrat Bold"/>
                <a:cs typeface="Montserrat Bold"/>
                <a:sym typeface="Montserrat Bold"/>
              </a:rPr>
              <a:t>sistema</a:t>
            </a:r>
            <a:r>
              <a:rPr lang="en-US" sz="1899" b="1" spc="17" dirty="0">
                <a:solidFill>
                  <a:srgbClr val="D24726"/>
                </a:solidFill>
                <a:latin typeface="Montserrat Bold"/>
                <a:ea typeface="Montserrat Bold"/>
                <a:cs typeface="Montserrat Bold"/>
                <a:sym typeface="Montserrat Bold"/>
              </a:rPr>
              <a:t> </a:t>
            </a:r>
            <a:r>
              <a:rPr lang="en-US" sz="1899" b="1" spc="17" dirty="0" err="1">
                <a:solidFill>
                  <a:srgbClr val="D24726"/>
                </a:solidFill>
                <a:latin typeface="Montserrat Bold"/>
                <a:ea typeface="Montserrat Bold"/>
                <a:cs typeface="Montserrat Bold"/>
                <a:sym typeface="Montserrat Bold"/>
              </a:rPr>
              <a:t>organizzativo</a:t>
            </a:r>
            <a:r>
              <a:rPr lang="en-US" sz="1899" b="1" spc="17" dirty="0">
                <a:solidFill>
                  <a:srgbClr val="D24726"/>
                </a:solidFill>
                <a:latin typeface="Montserrat Bold"/>
                <a:ea typeface="Montserrat Bold"/>
                <a:cs typeface="Montserrat Bold"/>
                <a:sym typeface="Montserrat Bold"/>
              </a:rPr>
              <a:t> </a:t>
            </a:r>
            <a:r>
              <a:rPr lang="en-US" sz="1899" b="1" spc="17" dirty="0" err="1">
                <a:solidFill>
                  <a:srgbClr val="D24726"/>
                </a:solidFill>
                <a:latin typeface="Montserrat Bold"/>
                <a:ea typeface="Montserrat Bold"/>
                <a:cs typeface="Montserrat Bold"/>
                <a:sym typeface="Montserrat Bold"/>
              </a:rPr>
              <a:t>che</a:t>
            </a:r>
            <a:r>
              <a:rPr lang="en-US" sz="1899" b="1" spc="17" dirty="0">
                <a:solidFill>
                  <a:srgbClr val="D24726"/>
                </a:solidFill>
                <a:latin typeface="Montserrat Bold"/>
                <a:ea typeface="Montserrat Bold"/>
                <a:cs typeface="Montserrat Bold"/>
                <a:sym typeface="Montserrat Bold"/>
              </a:rPr>
              <a:t> </a:t>
            </a:r>
            <a:r>
              <a:rPr lang="en-US" sz="1899" b="1" spc="17" dirty="0" err="1">
                <a:solidFill>
                  <a:srgbClr val="D24726"/>
                </a:solidFill>
                <a:latin typeface="Montserrat Bold"/>
                <a:ea typeface="Montserrat Bold"/>
                <a:cs typeface="Montserrat Bold"/>
                <a:sym typeface="Montserrat Bold"/>
              </a:rPr>
              <a:t>si</a:t>
            </a:r>
            <a:r>
              <a:rPr lang="en-US" sz="1899" b="1" spc="17" dirty="0">
                <a:solidFill>
                  <a:srgbClr val="D24726"/>
                </a:solidFill>
                <a:latin typeface="Montserrat Bold"/>
                <a:ea typeface="Montserrat Bold"/>
                <a:cs typeface="Montserrat Bold"/>
                <a:sym typeface="Montserrat Bold"/>
              </a:rPr>
              <a:t> </a:t>
            </a:r>
            <a:r>
              <a:rPr lang="en-US" sz="1899" b="1" spc="17" dirty="0" err="1">
                <a:solidFill>
                  <a:srgbClr val="D24726"/>
                </a:solidFill>
                <a:latin typeface="Montserrat Bold"/>
                <a:ea typeface="Montserrat Bold"/>
                <a:cs typeface="Montserrat Bold"/>
                <a:sym typeface="Montserrat Bold"/>
              </a:rPr>
              <a:t>interfaccia</a:t>
            </a:r>
            <a:r>
              <a:rPr lang="en-US" sz="1899" b="1" spc="17" dirty="0">
                <a:solidFill>
                  <a:srgbClr val="D24726"/>
                </a:solidFill>
                <a:latin typeface="Montserrat Bold"/>
                <a:ea typeface="Montserrat Bold"/>
                <a:cs typeface="Montserrat Bold"/>
                <a:sym typeface="Montserrat Bold"/>
              </a:rPr>
              <a:t>  </a:t>
            </a:r>
            <a:r>
              <a:rPr lang="en-US" sz="1899" b="1" spc="17" dirty="0" err="1">
                <a:solidFill>
                  <a:srgbClr val="D24726"/>
                </a:solidFill>
                <a:latin typeface="Montserrat Bold"/>
                <a:ea typeface="Montserrat Bold"/>
                <a:cs typeface="Montserrat Bold"/>
                <a:sym typeface="Montserrat Bold"/>
              </a:rPr>
              <a:t>all’interno</a:t>
            </a:r>
            <a:r>
              <a:rPr lang="en-US" sz="1899" b="1" spc="17" dirty="0">
                <a:solidFill>
                  <a:srgbClr val="D24726"/>
                </a:solidFill>
                <a:latin typeface="Montserrat Bold"/>
                <a:ea typeface="Montserrat Bold"/>
                <a:cs typeface="Montserrat Bold"/>
                <a:sym typeface="Montserrat Bold"/>
              </a:rPr>
              <a:t> e </a:t>
            </a:r>
            <a:r>
              <a:rPr lang="en-US" sz="1899" b="1" spc="17" dirty="0" err="1">
                <a:solidFill>
                  <a:srgbClr val="D24726"/>
                </a:solidFill>
                <a:latin typeface="Montserrat Bold"/>
                <a:ea typeface="Montserrat Bold"/>
                <a:cs typeface="Montserrat Bold"/>
                <a:sym typeface="Montserrat Bold"/>
              </a:rPr>
              <a:t>all’esterno</a:t>
            </a:r>
            <a:r>
              <a:rPr lang="en-US" sz="1899" b="1" spc="17" dirty="0">
                <a:solidFill>
                  <a:srgbClr val="D24726"/>
                </a:solidFill>
                <a:latin typeface="Montserrat Bold"/>
                <a:ea typeface="Montserrat Bold"/>
                <a:cs typeface="Montserrat Bold"/>
                <a:sym typeface="Montserrat Bold"/>
              </a:rPr>
              <a:t> </a:t>
            </a:r>
            <a:r>
              <a:rPr lang="en-US" sz="1899" b="1" spc="17" dirty="0" err="1">
                <a:solidFill>
                  <a:srgbClr val="D24726"/>
                </a:solidFill>
                <a:latin typeface="Montserrat Bold"/>
                <a:ea typeface="Montserrat Bold"/>
                <a:cs typeface="Montserrat Bold"/>
                <a:sym typeface="Montserrat Bold"/>
              </a:rPr>
              <a:t>dell’Azienda</a:t>
            </a:r>
            <a:r>
              <a:rPr lang="en-US" sz="1899" b="1" spc="17" dirty="0">
                <a:solidFill>
                  <a:srgbClr val="D24726"/>
                </a:solidFill>
                <a:latin typeface="Montserrat Bold"/>
                <a:ea typeface="Montserrat Bold"/>
                <a:cs typeface="Montserrat Bold"/>
                <a:sym typeface="Montserrat Bold"/>
              </a:rPr>
              <a:t> </a:t>
            </a:r>
            <a:r>
              <a:rPr lang="en-US" sz="1899" spc="17" dirty="0">
                <a:solidFill>
                  <a:srgbClr val="494949"/>
                </a:solidFill>
                <a:latin typeface="Montserrat"/>
                <a:ea typeface="Montserrat"/>
                <a:cs typeface="Montserrat"/>
                <a:sym typeface="Montserrat"/>
              </a:rPr>
              <a:t>al fine di:</a:t>
            </a:r>
          </a:p>
          <a:p>
            <a:pPr marL="351372" lvl="2" indent="-117124" algn="just">
              <a:lnSpc>
                <a:spcPts val="2108"/>
              </a:lnSpc>
              <a:buFont typeface="Arial"/>
              <a:buChar char="⚬"/>
            </a:pPr>
            <a:r>
              <a:rPr lang="en-US" sz="1899" b="1" spc="17" dirty="0" err="1">
                <a:solidFill>
                  <a:srgbClr val="494949"/>
                </a:solidFill>
                <a:latin typeface="Montserrat Bold"/>
                <a:ea typeface="Montserrat Bold"/>
                <a:cs typeface="Montserrat Bold"/>
                <a:sym typeface="Montserrat Bold"/>
              </a:rPr>
              <a:t>Facilitare</a:t>
            </a:r>
            <a:r>
              <a:rPr lang="en-US" sz="1899" b="1" spc="17" dirty="0">
                <a:solidFill>
                  <a:srgbClr val="494949"/>
                </a:solidFill>
                <a:latin typeface="Montserrat Bold"/>
                <a:ea typeface="Montserrat Bold"/>
                <a:cs typeface="Montserrat Bold"/>
                <a:sym typeface="Montserrat Bold"/>
              </a:rPr>
              <a:t> </a:t>
            </a:r>
            <a:r>
              <a:rPr lang="en-US" sz="1899" spc="17" dirty="0" err="1">
                <a:solidFill>
                  <a:srgbClr val="494949"/>
                </a:solidFill>
                <a:latin typeface="Montserrat"/>
                <a:ea typeface="Montserrat"/>
                <a:cs typeface="Montserrat"/>
                <a:sym typeface="Montserrat"/>
              </a:rPr>
              <a:t>l’efficace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svolgimento</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delle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attività</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l’efficienza</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dei</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processi</a:t>
            </a:r>
            <a:r>
              <a:rPr lang="en-US" sz="1899" spc="17" dirty="0">
                <a:solidFill>
                  <a:srgbClr val="494949"/>
                </a:solidFill>
                <a:latin typeface="Montserrat"/>
                <a:ea typeface="Montserrat"/>
                <a:cs typeface="Montserrat"/>
                <a:sym typeface="Montserrat"/>
              </a:rPr>
              <a:t>/</a:t>
            </a:r>
            <a:r>
              <a:rPr lang="en-US" sz="1899" spc="17" dirty="0" err="1">
                <a:solidFill>
                  <a:srgbClr val="494949"/>
                </a:solidFill>
                <a:latin typeface="Montserrat"/>
                <a:ea typeface="Montserrat"/>
                <a:cs typeface="Montserrat"/>
                <a:sym typeface="Montserrat"/>
              </a:rPr>
              <a:t>percorsi</a:t>
            </a:r>
            <a:r>
              <a:rPr lang="en-US" sz="1899" spc="17" dirty="0">
                <a:solidFill>
                  <a:srgbClr val="494949"/>
                </a:solidFill>
                <a:latin typeface="Montserrat"/>
                <a:ea typeface="Montserrat"/>
                <a:cs typeface="Montserrat"/>
                <a:sym typeface="Montserrat"/>
              </a:rPr>
              <a:t> e </a:t>
            </a:r>
            <a:r>
              <a:rPr lang="en-US" sz="1899" spc="17" dirty="0" err="1">
                <a:solidFill>
                  <a:srgbClr val="494949"/>
                </a:solidFill>
                <a:latin typeface="Montserrat"/>
                <a:ea typeface="Montserrat"/>
                <a:cs typeface="Montserrat"/>
                <a:sym typeface="Montserrat"/>
              </a:rPr>
              <a:t>il</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monitoraggio</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delle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prestazioni</a:t>
            </a:r>
            <a:r>
              <a:rPr lang="en-US" sz="1899" spc="17" dirty="0">
                <a:solidFill>
                  <a:srgbClr val="494949"/>
                </a:solidFill>
                <a:latin typeface="Montserrat"/>
                <a:ea typeface="Montserrat"/>
                <a:cs typeface="Montserrat"/>
                <a:sym typeface="Montserrat"/>
              </a:rPr>
              <a:t> </a:t>
            </a:r>
          </a:p>
          <a:p>
            <a:pPr marL="351372" lvl="2" indent="-117124" algn="just">
              <a:lnSpc>
                <a:spcPts val="2108"/>
              </a:lnSpc>
              <a:buFont typeface="Arial"/>
              <a:buChar char="⚬"/>
            </a:pPr>
            <a:r>
              <a:rPr lang="en-US" sz="1899" b="1" spc="17" dirty="0" err="1">
                <a:solidFill>
                  <a:srgbClr val="494949"/>
                </a:solidFill>
                <a:latin typeface="Montserrat Bold"/>
                <a:ea typeface="Montserrat Bold"/>
                <a:cs typeface="Montserrat Bold"/>
                <a:sym typeface="Montserrat Bold"/>
              </a:rPr>
              <a:t>Garantire</a:t>
            </a:r>
            <a:r>
              <a:rPr lang="en-US" sz="1899" spc="17" dirty="0">
                <a:solidFill>
                  <a:srgbClr val="494949"/>
                </a:solidFill>
                <a:latin typeface="Montserrat"/>
                <a:ea typeface="Montserrat"/>
                <a:cs typeface="Montserrat"/>
                <a:sym typeface="Montserrat"/>
              </a:rPr>
              <a:t> la </a:t>
            </a:r>
            <a:r>
              <a:rPr lang="en-US" sz="1899" spc="17" dirty="0" err="1">
                <a:solidFill>
                  <a:srgbClr val="494949"/>
                </a:solidFill>
                <a:latin typeface="Montserrat"/>
                <a:ea typeface="Montserrat"/>
                <a:cs typeface="Montserrat"/>
                <a:sym typeface="Montserrat"/>
              </a:rPr>
              <a:t>continuità</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assistenziale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collaborando</a:t>
            </a:r>
            <a:r>
              <a:rPr lang="en-US" sz="1899" spc="17" dirty="0">
                <a:solidFill>
                  <a:srgbClr val="494949"/>
                </a:solidFill>
                <a:latin typeface="Montserrat"/>
                <a:ea typeface="Montserrat"/>
                <a:cs typeface="Montserrat"/>
                <a:sym typeface="Montserrat"/>
              </a:rPr>
              <a:t> per  </a:t>
            </a:r>
            <a:r>
              <a:rPr lang="en-US" sz="1899" spc="17" dirty="0" err="1">
                <a:solidFill>
                  <a:srgbClr val="494949"/>
                </a:solidFill>
                <a:latin typeface="Montserrat"/>
                <a:ea typeface="Montserrat"/>
                <a:cs typeface="Montserrat"/>
                <a:sym typeface="Montserrat"/>
              </a:rPr>
              <a:t>definire</a:t>
            </a:r>
            <a:r>
              <a:rPr lang="en-US" sz="1899" spc="17" dirty="0">
                <a:solidFill>
                  <a:srgbClr val="494949"/>
                </a:solidFill>
                <a:latin typeface="Montserrat"/>
                <a:ea typeface="Montserrat"/>
                <a:cs typeface="Montserrat"/>
                <a:sym typeface="Montserrat"/>
              </a:rPr>
              <a:t> apposite procedure/</a:t>
            </a:r>
            <a:r>
              <a:rPr lang="en-US" sz="1899" spc="17" dirty="0" err="1">
                <a:solidFill>
                  <a:srgbClr val="494949"/>
                </a:solidFill>
                <a:latin typeface="Montserrat"/>
                <a:ea typeface="Montserrat"/>
                <a:cs typeface="Montserrat"/>
                <a:sym typeface="Montserrat"/>
              </a:rPr>
              <a:t>convenzioni</a:t>
            </a:r>
            <a:r>
              <a:rPr lang="en-US" sz="1899" spc="17" dirty="0">
                <a:solidFill>
                  <a:srgbClr val="494949"/>
                </a:solidFill>
                <a:latin typeface="Montserrat"/>
                <a:ea typeface="Montserrat"/>
                <a:cs typeface="Montserrat"/>
                <a:sym typeface="Montserrat"/>
              </a:rPr>
              <a:t> con le COT/NDCC </a:t>
            </a:r>
            <a:r>
              <a:rPr lang="en-US" sz="1899" spc="17" dirty="0" err="1">
                <a:solidFill>
                  <a:srgbClr val="494949"/>
                </a:solidFill>
                <a:latin typeface="Montserrat"/>
                <a:ea typeface="Montserrat"/>
                <a:cs typeface="Montserrat"/>
                <a:sym typeface="Montserrat"/>
              </a:rPr>
              <a:t>delle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Aziende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Sanitarie</a:t>
            </a:r>
            <a:r>
              <a:rPr lang="en-US" sz="1899" spc="17" dirty="0">
                <a:solidFill>
                  <a:srgbClr val="494949"/>
                </a:solidFill>
                <a:latin typeface="Montserrat"/>
                <a:ea typeface="Montserrat"/>
                <a:cs typeface="Montserrat"/>
                <a:sym typeface="Montserrat"/>
              </a:rPr>
              <a:t> </a:t>
            </a:r>
          </a:p>
          <a:p>
            <a:pPr marL="351372" lvl="2" indent="-117124" algn="just">
              <a:lnSpc>
                <a:spcPts val="2108"/>
              </a:lnSpc>
              <a:buFont typeface="Arial"/>
              <a:buChar char="⚬"/>
            </a:pPr>
            <a:r>
              <a:rPr lang="en-US" sz="1899" b="1" spc="17" dirty="0" err="1">
                <a:solidFill>
                  <a:srgbClr val="494949"/>
                </a:solidFill>
                <a:latin typeface="Montserrat Bold"/>
                <a:ea typeface="Montserrat Bold"/>
                <a:cs typeface="Montserrat Bold"/>
                <a:sym typeface="Montserrat Bold"/>
              </a:rPr>
              <a:t>Rafforzare</a:t>
            </a:r>
            <a:r>
              <a:rPr lang="en-US" sz="1899" b="1" spc="17" dirty="0">
                <a:solidFill>
                  <a:srgbClr val="494949"/>
                </a:solidFill>
                <a:latin typeface="Montserrat Bold"/>
                <a:ea typeface="Montserrat Bold"/>
                <a:cs typeface="Montserrat Bold"/>
                <a:sym typeface="Montserrat Bold"/>
              </a:rPr>
              <a:t> e </a:t>
            </a:r>
            <a:r>
              <a:rPr lang="en-US" sz="1899" b="1" spc="17" dirty="0" err="1">
                <a:solidFill>
                  <a:srgbClr val="494949"/>
                </a:solidFill>
                <a:latin typeface="Montserrat Bold"/>
                <a:ea typeface="Montserrat Bold"/>
                <a:cs typeface="Montserrat Bold"/>
                <a:sym typeface="Montserrat Bold"/>
              </a:rPr>
              <a:t>promuovere</a:t>
            </a:r>
            <a:r>
              <a:rPr lang="en-US" sz="1899" b="1" spc="17" dirty="0">
                <a:solidFill>
                  <a:srgbClr val="494949"/>
                </a:solidFill>
                <a:latin typeface="Montserrat Bold"/>
                <a:ea typeface="Montserrat Bold"/>
                <a:cs typeface="Montserrat Bold"/>
                <a:sym typeface="Montserrat Bold"/>
              </a:rPr>
              <a:t> </a:t>
            </a:r>
            <a:r>
              <a:rPr lang="en-US" sz="1899" spc="17" dirty="0">
                <a:solidFill>
                  <a:srgbClr val="494949"/>
                </a:solidFill>
                <a:latin typeface="Montserrat"/>
                <a:ea typeface="Montserrat"/>
                <a:cs typeface="Montserrat"/>
                <a:sym typeface="Montserrat"/>
              </a:rPr>
              <a:t>la </a:t>
            </a:r>
            <a:r>
              <a:rPr lang="en-US" sz="1899" spc="17" dirty="0" err="1">
                <a:solidFill>
                  <a:srgbClr val="494949"/>
                </a:solidFill>
                <a:latin typeface="Montserrat"/>
                <a:ea typeface="Montserrat"/>
                <a:cs typeface="Montserrat"/>
                <a:sym typeface="Montserrat"/>
              </a:rPr>
              <a:t>collaborazione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tra</a:t>
            </a:r>
            <a:r>
              <a:rPr lang="en-US" sz="1899" spc="17" dirty="0">
                <a:solidFill>
                  <a:srgbClr val="494949"/>
                </a:solidFill>
                <a:latin typeface="Montserrat"/>
                <a:ea typeface="Montserrat"/>
                <a:cs typeface="Montserrat"/>
                <a:sym typeface="Montserrat"/>
              </a:rPr>
              <a:t> le </a:t>
            </a:r>
            <a:r>
              <a:rPr lang="en-US" sz="1899" spc="17" dirty="0" err="1">
                <a:solidFill>
                  <a:srgbClr val="494949"/>
                </a:solidFill>
                <a:latin typeface="Montserrat"/>
                <a:ea typeface="Montserrat"/>
                <a:cs typeface="Montserrat"/>
                <a:sym typeface="Montserrat"/>
              </a:rPr>
              <a:t>istituzioni</a:t>
            </a:r>
            <a:r>
              <a:rPr lang="en-US" sz="1899" spc="17" dirty="0">
                <a:solidFill>
                  <a:srgbClr val="494949"/>
                </a:solidFill>
                <a:latin typeface="Montserrat"/>
                <a:ea typeface="Montserrat"/>
                <a:cs typeface="Montserrat"/>
                <a:sym typeface="Montserrat"/>
              </a:rPr>
              <a:t>, le </a:t>
            </a:r>
            <a:r>
              <a:rPr lang="en-US" sz="1899" spc="17" dirty="0" err="1">
                <a:solidFill>
                  <a:srgbClr val="494949"/>
                </a:solidFill>
                <a:latin typeface="Montserrat"/>
                <a:ea typeface="Montserrat"/>
                <a:cs typeface="Montserrat"/>
                <a:sym typeface="Montserrat"/>
              </a:rPr>
              <a:t>associazioni</a:t>
            </a:r>
            <a:r>
              <a:rPr lang="en-US" sz="1899" spc="17" dirty="0">
                <a:solidFill>
                  <a:srgbClr val="494949"/>
                </a:solidFill>
                <a:latin typeface="Montserrat"/>
                <a:ea typeface="Montserrat"/>
                <a:cs typeface="Montserrat"/>
                <a:sym typeface="Montserrat"/>
              </a:rPr>
              <a:t> di </a:t>
            </a:r>
            <a:r>
              <a:rPr lang="en-US" sz="1899" spc="17" dirty="0" err="1">
                <a:solidFill>
                  <a:srgbClr val="494949"/>
                </a:solidFill>
                <a:latin typeface="Montserrat"/>
                <a:ea typeface="Montserrat"/>
                <a:cs typeface="Montserrat"/>
                <a:sym typeface="Montserrat"/>
              </a:rPr>
              <a:t>volontariato</a:t>
            </a:r>
            <a:r>
              <a:rPr lang="en-US" sz="1899" spc="17" dirty="0">
                <a:solidFill>
                  <a:srgbClr val="494949"/>
                </a:solidFill>
                <a:latin typeface="Montserrat"/>
                <a:ea typeface="Montserrat"/>
                <a:cs typeface="Montserrat"/>
                <a:sym typeface="Montserrat"/>
              </a:rPr>
              <a:t> e la </a:t>
            </a:r>
            <a:r>
              <a:rPr lang="en-US" sz="1899" spc="17" dirty="0" err="1">
                <a:solidFill>
                  <a:srgbClr val="494949"/>
                </a:solidFill>
                <a:latin typeface="Montserrat"/>
                <a:ea typeface="Montserrat"/>
                <a:cs typeface="Montserrat"/>
                <a:sym typeface="Montserrat"/>
              </a:rPr>
              <a:t>cooperazione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sociale</a:t>
            </a:r>
            <a:r>
              <a:rPr lang="en-US" sz="1899" spc="17" dirty="0">
                <a:solidFill>
                  <a:srgbClr val="494949"/>
                </a:solidFill>
                <a:latin typeface="Montserrat"/>
                <a:ea typeface="Montserrat"/>
                <a:cs typeface="Montserrat"/>
                <a:sym typeface="Montserrat"/>
              </a:rPr>
              <a:t> </a:t>
            </a:r>
          </a:p>
          <a:p>
            <a:pPr marL="351372" lvl="2" indent="-117124" algn="just">
              <a:lnSpc>
                <a:spcPts val="2108"/>
              </a:lnSpc>
              <a:buFont typeface="Arial"/>
              <a:buChar char="⚬"/>
            </a:pPr>
            <a:r>
              <a:rPr lang="en-US" sz="1899" b="1" spc="17" dirty="0" err="1">
                <a:solidFill>
                  <a:srgbClr val="494949"/>
                </a:solidFill>
                <a:latin typeface="Montserrat Bold"/>
                <a:ea typeface="Montserrat Bold"/>
                <a:cs typeface="Montserrat Bold"/>
                <a:sym typeface="Montserrat Bold"/>
              </a:rPr>
              <a:t>Assicurare</a:t>
            </a:r>
            <a:r>
              <a:rPr lang="en-US" sz="1899" b="1" spc="17" dirty="0">
                <a:solidFill>
                  <a:srgbClr val="494949"/>
                </a:solidFill>
                <a:latin typeface="Montserrat Bold"/>
                <a:ea typeface="Montserrat Bold"/>
                <a:cs typeface="Montserrat Bold"/>
                <a:sym typeface="Montserrat Bold"/>
              </a:rPr>
              <a:t> </a:t>
            </a:r>
            <a:r>
              <a:rPr lang="en-US" sz="1899" b="1" spc="17" dirty="0" err="1">
                <a:solidFill>
                  <a:srgbClr val="494949"/>
                </a:solidFill>
                <a:latin typeface="Montserrat Bold"/>
                <a:ea typeface="Montserrat Bold"/>
                <a:cs typeface="Montserrat Bold"/>
                <a:sym typeface="Montserrat Bold"/>
              </a:rPr>
              <a:t>il</a:t>
            </a:r>
            <a:r>
              <a:rPr lang="en-US" sz="1899" b="1" spc="17" dirty="0">
                <a:solidFill>
                  <a:srgbClr val="494949"/>
                </a:solidFill>
                <a:latin typeface="Montserrat Bold"/>
                <a:ea typeface="Montserrat Bold"/>
                <a:cs typeface="Montserrat Bold"/>
                <a:sym typeface="Montserrat Bold"/>
              </a:rPr>
              <a:t> </a:t>
            </a:r>
            <a:r>
              <a:rPr lang="en-US" sz="1899" b="1" spc="17" dirty="0" err="1">
                <a:solidFill>
                  <a:srgbClr val="494949"/>
                </a:solidFill>
                <a:latin typeface="Montserrat Bold"/>
                <a:ea typeface="Montserrat Bold"/>
                <a:cs typeface="Montserrat Bold"/>
                <a:sym typeface="Montserrat Bold"/>
              </a:rPr>
              <a:t>coordinamento</a:t>
            </a:r>
            <a:r>
              <a:rPr lang="en-US" sz="1899" b="1" spc="17" dirty="0">
                <a:solidFill>
                  <a:srgbClr val="494949"/>
                </a:solidFill>
                <a:latin typeface="Montserrat Bold"/>
                <a:ea typeface="Montserrat Bold"/>
                <a:cs typeface="Montserrat Bold"/>
                <a:sym typeface="Montserrat Bold"/>
              </a:rPr>
              <a:t> </a:t>
            </a:r>
            <a:r>
              <a:rPr lang="en-US" sz="1899" spc="17" dirty="0">
                <a:solidFill>
                  <a:srgbClr val="494949"/>
                </a:solidFill>
                <a:latin typeface="Montserrat"/>
                <a:ea typeface="Montserrat"/>
                <a:cs typeface="Montserrat"/>
                <a:sym typeface="Montserrat"/>
              </a:rPr>
              <a:t>di </a:t>
            </a:r>
            <a:r>
              <a:rPr lang="en-US" sz="1899" spc="17" dirty="0" err="1">
                <a:solidFill>
                  <a:srgbClr val="494949"/>
                </a:solidFill>
                <a:latin typeface="Montserrat"/>
                <a:ea typeface="Montserrat"/>
                <a:cs typeface="Montserrat"/>
                <a:sym typeface="Montserrat"/>
              </a:rPr>
              <a:t>gruppi</a:t>
            </a:r>
            <a:r>
              <a:rPr lang="en-US" sz="1899" spc="17" dirty="0">
                <a:solidFill>
                  <a:srgbClr val="494949"/>
                </a:solidFill>
                <a:latin typeface="Montserrat"/>
                <a:ea typeface="Montserrat"/>
                <a:cs typeface="Montserrat"/>
                <a:sym typeface="Montserrat"/>
              </a:rPr>
              <a:t> di </a:t>
            </a:r>
            <a:r>
              <a:rPr lang="en-US" sz="1899" spc="17" dirty="0" err="1">
                <a:solidFill>
                  <a:srgbClr val="494949"/>
                </a:solidFill>
                <a:latin typeface="Montserrat"/>
                <a:ea typeface="Montserrat"/>
                <a:cs typeface="Montserrat"/>
                <a:sym typeface="Montserrat"/>
              </a:rPr>
              <a:t>lavoro</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su</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tematiche</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specifiche</a:t>
            </a:r>
            <a:r>
              <a:rPr lang="en-US" sz="1899" spc="17" dirty="0">
                <a:solidFill>
                  <a:srgbClr val="494949"/>
                </a:solidFill>
                <a:latin typeface="Montserrat"/>
                <a:ea typeface="Montserrat"/>
                <a:cs typeface="Montserrat"/>
                <a:sym typeface="Montserrat"/>
              </a:rPr>
              <a:t> e </a:t>
            </a:r>
            <a:r>
              <a:rPr lang="en-US" sz="1899" spc="17" dirty="0" err="1">
                <a:solidFill>
                  <a:srgbClr val="494949"/>
                </a:solidFill>
                <a:latin typeface="Montserrat"/>
                <a:ea typeface="Montserrat"/>
                <a:cs typeface="Montserrat"/>
                <a:sym typeface="Montserrat"/>
              </a:rPr>
              <a:t>l’attivazione</a:t>
            </a:r>
            <a:r>
              <a:rPr lang="en-US" sz="1899" spc="17" dirty="0">
                <a:solidFill>
                  <a:srgbClr val="494949"/>
                </a:solidFill>
                <a:latin typeface="Montserrat"/>
                <a:ea typeface="Montserrat"/>
                <a:cs typeface="Montserrat"/>
                <a:sym typeface="Montserrat"/>
              </a:rPr>
              <a:t> di </a:t>
            </a:r>
            <a:r>
              <a:rPr lang="en-US" sz="1899" spc="17" dirty="0" err="1">
                <a:solidFill>
                  <a:srgbClr val="494949"/>
                </a:solidFill>
                <a:latin typeface="Montserrat"/>
                <a:ea typeface="Montserrat"/>
                <a:cs typeface="Montserrat"/>
                <a:sym typeface="Montserrat"/>
              </a:rPr>
              <a:t>specifici</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progetti</a:t>
            </a:r>
            <a:r>
              <a:rPr lang="en-US" sz="1899" spc="17" dirty="0">
                <a:solidFill>
                  <a:srgbClr val="494949"/>
                </a:solidFill>
                <a:latin typeface="Montserrat"/>
                <a:ea typeface="Montserrat"/>
                <a:cs typeface="Montserrat"/>
                <a:sym typeface="Montserrat"/>
              </a:rPr>
              <a:t>  (</a:t>
            </a:r>
            <a:r>
              <a:rPr lang="en-US" sz="1899" spc="17" dirty="0" err="1">
                <a:solidFill>
                  <a:srgbClr val="494949"/>
                </a:solidFill>
                <a:latin typeface="Montserrat"/>
                <a:ea typeface="Montserrat"/>
                <a:cs typeface="Montserrat"/>
                <a:sym typeface="Montserrat"/>
              </a:rPr>
              <a:t>Progetto</a:t>
            </a:r>
            <a:r>
              <a:rPr lang="en-US" sz="1899" spc="17" dirty="0">
                <a:solidFill>
                  <a:srgbClr val="494949"/>
                </a:solidFill>
                <a:latin typeface="Montserrat"/>
                <a:ea typeface="Montserrat"/>
                <a:cs typeface="Montserrat"/>
                <a:sym typeface="Montserrat"/>
              </a:rPr>
              <a:t> PPFF) </a:t>
            </a:r>
          </a:p>
        </p:txBody>
      </p:sp>
      <p:sp>
        <p:nvSpPr>
          <p:cNvPr id="14" name="TextBox 14"/>
          <p:cNvSpPr txBox="1"/>
          <p:nvPr/>
        </p:nvSpPr>
        <p:spPr>
          <a:xfrm>
            <a:off x="33223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69852" y="5470556"/>
            <a:ext cx="4790530" cy="5311507"/>
            <a:chOff x="0" y="0"/>
            <a:chExt cx="6387373" cy="7082009"/>
          </a:xfrm>
        </p:grpSpPr>
        <p:sp>
          <p:nvSpPr>
            <p:cNvPr id="3" name="Freeform 3"/>
            <p:cNvSpPr/>
            <p:nvPr/>
          </p:nvSpPr>
          <p:spPr>
            <a:xfrm>
              <a:off x="0" y="0"/>
              <a:ext cx="6387316" cy="7082028"/>
            </a:xfrm>
            <a:custGeom>
              <a:avLst/>
              <a:gdLst/>
              <a:ahLst/>
              <a:cxnLst/>
              <a:rect l="l" t="t" r="r" b="b"/>
              <a:pathLst>
                <a:path w="6387316" h="7082028">
                  <a:moveTo>
                    <a:pt x="0" y="0"/>
                  </a:moveTo>
                  <a:lnTo>
                    <a:pt x="6387316" y="0"/>
                  </a:lnTo>
                  <a:lnTo>
                    <a:pt x="6387316" y="7082028"/>
                  </a:lnTo>
                  <a:lnTo>
                    <a:pt x="0" y="7082028"/>
                  </a:lnTo>
                  <a:lnTo>
                    <a:pt x="0" y="0"/>
                  </a:lnTo>
                  <a:close/>
                </a:path>
              </a:pathLst>
            </a:custGeom>
            <a:blipFill>
              <a:blip r:embed="rId2"/>
              <a:stretch>
                <a:fillRect l="-508" r="-509"/>
              </a:stretch>
            </a:blipFill>
          </p:spPr>
        </p:sp>
      </p:grpSp>
      <p:grpSp>
        <p:nvGrpSpPr>
          <p:cNvPr id="4" name="Group 4"/>
          <p:cNvGrpSpPr/>
          <p:nvPr/>
        </p:nvGrpSpPr>
        <p:grpSpPr>
          <a:xfrm rot="-5400000">
            <a:off x="6244130" y="5285197"/>
            <a:ext cx="3963452" cy="5188886"/>
            <a:chOff x="0" y="0"/>
            <a:chExt cx="5284602" cy="6918514"/>
          </a:xfrm>
        </p:grpSpPr>
        <p:sp>
          <p:nvSpPr>
            <p:cNvPr id="5" name="Freeform 5"/>
            <p:cNvSpPr/>
            <p:nvPr/>
          </p:nvSpPr>
          <p:spPr>
            <a:xfrm>
              <a:off x="0" y="0"/>
              <a:ext cx="5284597" cy="6918452"/>
            </a:xfrm>
            <a:custGeom>
              <a:avLst/>
              <a:gdLst/>
              <a:ahLst/>
              <a:cxnLst/>
              <a:rect l="l" t="t" r="r" b="b"/>
              <a:pathLst>
                <a:path w="5284597" h="6918452">
                  <a:moveTo>
                    <a:pt x="0" y="0"/>
                  </a:moveTo>
                  <a:lnTo>
                    <a:pt x="5284597" y="0"/>
                  </a:lnTo>
                  <a:lnTo>
                    <a:pt x="5284597" y="6918452"/>
                  </a:lnTo>
                  <a:lnTo>
                    <a:pt x="0" y="6918452"/>
                  </a:lnTo>
                  <a:lnTo>
                    <a:pt x="0" y="0"/>
                  </a:lnTo>
                  <a:close/>
                </a:path>
              </a:pathLst>
            </a:custGeom>
            <a:blipFill>
              <a:blip r:embed="rId3"/>
              <a:stretch>
                <a:fillRect l="-15487"/>
              </a:stretch>
            </a:blipFill>
          </p:spPr>
        </p:sp>
      </p:grpSp>
      <p:grpSp>
        <p:nvGrpSpPr>
          <p:cNvPr id="6" name="Group 6"/>
          <p:cNvGrpSpPr/>
          <p:nvPr/>
        </p:nvGrpSpPr>
        <p:grpSpPr>
          <a:xfrm rot="-5400000">
            <a:off x="3500477" y="5483580"/>
            <a:ext cx="3841916" cy="4809815"/>
            <a:chOff x="0" y="0"/>
            <a:chExt cx="5122555" cy="6413086"/>
          </a:xfrm>
        </p:grpSpPr>
        <p:sp>
          <p:nvSpPr>
            <p:cNvPr id="7" name="Freeform 7"/>
            <p:cNvSpPr/>
            <p:nvPr/>
          </p:nvSpPr>
          <p:spPr>
            <a:xfrm>
              <a:off x="0" y="0"/>
              <a:ext cx="5122604" cy="6413119"/>
            </a:xfrm>
            <a:custGeom>
              <a:avLst/>
              <a:gdLst/>
              <a:ahLst/>
              <a:cxnLst/>
              <a:rect l="l" t="t" r="r" b="b"/>
              <a:pathLst>
                <a:path w="5122604" h="6413119">
                  <a:moveTo>
                    <a:pt x="0" y="0"/>
                  </a:moveTo>
                  <a:lnTo>
                    <a:pt x="5122604" y="0"/>
                  </a:lnTo>
                  <a:lnTo>
                    <a:pt x="5122604" y="6413119"/>
                  </a:lnTo>
                  <a:lnTo>
                    <a:pt x="0" y="6413119"/>
                  </a:lnTo>
                  <a:lnTo>
                    <a:pt x="0" y="0"/>
                  </a:lnTo>
                  <a:close/>
                </a:path>
              </a:pathLst>
            </a:custGeom>
            <a:blipFill>
              <a:blip r:embed="rId4"/>
              <a:stretch>
                <a:fillRect l="-4795" r="-4794"/>
              </a:stretch>
            </a:blipFill>
          </p:spPr>
        </p:sp>
      </p:grpSp>
      <p:grpSp>
        <p:nvGrpSpPr>
          <p:cNvPr id="8" name="Group 8"/>
          <p:cNvGrpSpPr/>
          <p:nvPr/>
        </p:nvGrpSpPr>
        <p:grpSpPr>
          <a:xfrm>
            <a:off x="764950" y="563899"/>
            <a:ext cx="8223701" cy="3083859"/>
            <a:chOff x="0" y="0"/>
            <a:chExt cx="10964935" cy="4111812"/>
          </a:xfrm>
        </p:grpSpPr>
        <p:sp>
          <p:nvSpPr>
            <p:cNvPr id="9" name="Freeform 9"/>
            <p:cNvSpPr/>
            <p:nvPr/>
          </p:nvSpPr>
          <p:spPr>
            <a:xfrm>
              <a:off x="0" y="0"/>
              <a:ext cx="10964926" cy="4111752"/>
            </a:xfrm>
            <a:custGeom>
              <a:avLst/>
              <a:gdLst/>
              <a:ahLst/>
              <a:cxnLst/>
              <a:rect l="l" t="t" r="r" b="b"/>
              <a:pathLst>
                <a:path w="10964926" h="4111752">
                  <a:moveTo>
                    <a:pt x="0" y="0"/>
                  </a:moveTo>
                  <a:lnTo>
                    <a:pt x="10964926" y="0"/>
                  </a:lnTo>
                  <a:lnTo>
                    <a:pt x="10964926" y="4111752"/>
                  </a:lnTo>
                  <a:lnTo>
                    <a:pt x="0" y="4111752"/>
                  </a:lnTo>
                  <a:lnTo>
                    <a:pt x="0" y="0"/>
                  </a:lnTo>
                  <a:close/>
                </a:path>
              </a:pathLst>
            </a:custGeom>
            <a:blipFill>
              <a:blip r:embed="rId5"/>
              <a:stretch>
                <a:fillRect t="-50347" b="-50349"/>
              </a:stretch>
            </a:blipFill>
          </p:spPr>
        </p:sp>
      </p:grpSp>
      <p:sp>
        <p:nvSpPr>
          <p:cNvPr id="10" name="TextBox 10"/>
          <p:cNvSpPr txBox="1"/>
          <p:nvPr/>
        </p:nvSpPr>
        <p:spPr>
          <a:xfrm>
            <a:off x="764950" y="3829886"/>
            <a:ext cx="8223701" cy="2137643"/>
          </a:xfrm>
          <a:prstGeom prst="rect">
            <a:avLst/>
          </a:prstGeom>
        </p:spPr>
        <p:txBody>
          <a:bodyPr lIns="0" tIns="0" rIns="0" bIns="0" rtlCol="0" anchor="t">
            <a:spAutoFit/>
          </a:bodyPr>
          <a:lstStyle/>
          <a:p>
            <a:pPr algn="just">
              <a:lnSpc>
                <a:spcPts val="2158"/>
              </a:lnSpc>
            </a:pPr>
            <a:r>
              <a:rPr lang="en-US" sz="1799" i="1" spc="16">
                <a:solidFill>
                  <a:srgbClr val="000000"/>
                </a:solidFill>
                <a:latin typeface="Arimo Italics"/>
                <a:ea typeface="Arimo Italics"/>
                <a:cs typeface="Arimo Italics"/>
                <a:sym typeface="Arimo Italics"/>
              </a:rPr>
              <a:t>“Gent.me Coordinatrici,</a:t>
            </a:r>
          </a:p>
          <a:p>
            <a:pPr algn="just">
              <a:lnSpc>
                <a:spcPts val="2158"/>
              </a:lnSpc>
            </a:pPr>
            <a:r>
              <a:rPr lang="en-US" sz="1799" i="1" spc="16">
                <a:solidFill>
                  <a:srgbClr val="000000"/>
                </a:solidFill>
                <a:latin typeface="Arimo Italics"/>
                <a:ea typeface="Arimo Italics"/>
                <a:cs typeface="Arimo Italics"/>
                <a:sym typeface="Arimo Italics"/>
              </a:rPr>
              <a:t>a nome dell'Autorità Centrale di Coordinamento Rete Oncologica vi ringraziamo per l'ottimo lavoro svolto e confermiamo il vostro ruolo di Coordinatori del Gruppo di Studio Assistenti Sociali per l'anno 2025.”</a:t>
            </a:r>
          </a:p>
          <a:p>
            <a:pPr algn="ctr">
              <a:lnSpc>
                <a:spcPts val="960"/>
              </a:lnSpc>
            </a:pPr>
            <a:endParaRPr lang="en-US" sz="1799" i="1" spc="16">
              <a:solidFill>
                <a:srgbClr val="000000"/>
              </a:solidFill>
              <a:latin typeface="Arimo Italics"/>
              <a:ea typeface="Arimo Italics"/>
              <a:cs typeface="Arimo Italics"/>
              <a:sym typeface="Arimo Italics"/>
            </a:endParaRPr>
          </a:p>
          <a:p>
            <a:pPr algn="r">
              <a:lnSpc>
                <a:spcPts val="1679"/>
              </a:lnSpc>
            </a:pPr>
            <a:r>
              <a:rPr lang="en-US" sz="1398" i="1" spc="12">
                <a:solidFill>
                  <a:srgbClr val="000000"/>
                </a:solidFill>
                <a:latin typeface="Arimo Italics"/>
                <a:ea typeface="Arimo Italics"/>
                <a:cs typeface="Arimo Italics"/>
                <a:sym typeface="Arimo Italics"/>
              </a:rPr>
              <a:t>Augurandovi un buon proseguimento di giornata si porgono cordiali saluti.</a:t>
            </a:r>
          </a:p>
          <a:p>
            <a:pPr algn="r">
              <a:lnSpc>
                <a:spcPts val="1679"/>
              </a:lnSpc>
            </a:pPr>
            <a:r>
              <a:rPr lang="en-US" sz="1398" i="1" spc="12">
                <a:solidFill>
                  <a:srgbClr val="000000"/>
                </a:solidFill>
                <a:latin typeface="Arimo Italics"/>
                <a:ea typeface="Arimo Italics"/>
                <a:cs typeface="Arimo Italics"/>
                <a:sym typeface="Arimo Italics"/>
              </a:rPr>
              <a:t>Angelica Carobene</a:t>
            </a:r>
          </a:p>
          <a:p>
            <a:pPr algn="r">
              <a:lnSpc>
                <a:spcPts val="1679"/>
              </a:lnSpc>
            </a:pPr>
            <a:r>
              <a:rPr lang="en-US" sz="1398" i="1" spc="12">
                <a:solidFill>
                  <a:srgbClr val="000000"/>
                </a:solidFill>
                <a:latin typeface="Arimo Italics"/>
                <a:ea typeface="Arimo Italics"/>
                <a:cs typeface="Arimo Italics"/>
                <a:sym typeface="Arimo Italics"/>
              </a:rPr>
              <a:t>Segreteria Organizzativa Formazione</a:t>
            </a:r>
          </a:p>
          <a:p>
            <a:pPr algn="r">
              <a:lnSpc>
                <a:spcPts val="1679"/>
              </a:lnSpc>
            </a:pPr>
            <a:r>
              <a:rPr lang="en-US" sz="1398" i="1" spc="12">
                <a:solidFill>
                  <a:srgbClr val="000000"/>
                </a:solidFill>
                <a:latin typeface="Arimo Italics"/>
                <a:ea typeface="Arimo Italics"/>
                <a:cs typeface="Arimo Italics"/>
                <a:sym typeface="Arimo Italics"/>
              </a:rPr>
              <a:t>Rete Oncologica Piemonte e Valle d'Aosta</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a:off x="867891" y="2765283"/>
            <a:ext cx="1766602" cy="481584"/>
            <a:chOff x="0" y="0"/>
            <a:chExt cx="2355469" cy="642112"/>
          </a:xfrm>
        </p:grpSpPr>
        <p:sp>
          <p:nvSpPr>
            <p:cNvPr id="3" name="Freeform 3"/>
            <p:cNvSpPr/>
            <p:nvPr/>
          </p:nvSpPr>
          <p:spPr>
            <a:xfrm>
              <a:off x="0" y="0"/>
              <a:ext cx="2355469" cy="642112"/>
            </a:xfrm>
            <a:custGeom>
              <a:avLst/>
              <a:gdLst/>
              <a:ahLst/>
              <a:cxnLst/>
              <a:rect l="l" t="t" r="r" b="b"/>
              <a:pathLst>
                <a:path w="2355469" h="642112">
                  <a:moveTo>
                    <a:pt x="0" y="107061"/>
                  </a:moveTo>
                  <a:cubicBezTo>
                    <a:pt x="0" y="47879"/>
                    <a:pt x="47879" y="0"/>
                    <a:pt x="107061" y="0"/>
                  </a:cubicBezTo>
                  <a:lnTo>
                    <a:pt x="2248408" y="0"/>
                  </a:lnTo>
                  <a:cubicBezTo>
                    <a:pt x="2307463" y="0"/>
                    <a:pt x="2355469" y="47879"/>
                    <a:pt x="2355469" y="107061"/>
                  </a:cubicBezTo>
                  <a:lnTo>
                    <a:pt x="2355469" y="535051"/>
                  </a:lnTo>
                  <a:cubicBezTo>
                    <a:pt x="2355469" y="594106"/>
                    <a:pt x="2307590" y="642112"/>
                    <a:pt x="2248408" y="642112"/>
                  </a:cubicBezTo>
                  <a:lnTo>
                    <a:pt x="107061" y="642112"/>
                  </a:lnTo>
                  <a:cubicBezTo>
                    <a:pt x="47879" y="641985"/>
                    <a:pt x="0" y="594106"/>
                    <a:pt x="0" y="535051"/>
                  </a:cubicBezTo>
                  <a:close/>
                </a:path>
              </a:pathLst>
            </a:custGeom>
            <a:solidFill>
              <a:srgbClr val="9FA98D"/>
            </a:solidFill>
          </p:spPr>
        </p:sp>
      </p:grpSp>
      <p:grpSp>
        <p:nvGrpSpPr>
          <p:cNvPr id="4" name="Group 4"/>
          <p:cNvGrpSpPr/>
          <p:nvPr/>
        </p:nvGrpSpPr>
        <p:grpSpPr>
          <a:xfrm>
            <a:off x="2941721" y="2601344"/>
            <a:ext cx="1766602" cy="643319"/>
            <a:chOff x="0" y="0"/>
            <a:chExt cx="2355469" cy="857758"/>
          </a:xfrm>
        </p:grpSpPr>
        <p:sp>
          <p:nvSpPr>
            <p:cNvPr id="5" name="Freeform 5"/>
            <p:cNvSpPr/>
            <p:nvPr/>
          </p:nvSpPr>
          <p:spPr>
            <a:xfrm>
              <a:off x="0" y="0"/>
              <a:ext cx="2355469" cy="857758"/>
            </a:xfrm>
            <a:custGeom>
              <a:avLst/>
              <a:gdLst/>
              <a:ahLst/>
              <a:cxnLst/>
              <a:rect l="l" t="t" r="r" b="b"/>
              <a:pathLst>
                <a:path w="2355469" h="857758">
                  <a:moveTo>
                    <a:pt x="0" y="143002"/>
                  </a:moveTo>
                  <a:cubicBezTo>
                    <a:pt x="0" y="64008"/>
                    <a:pt x="64008" y="0"/>
                    <a:pt x="143002" y="0"/>
                  </a:cubicBezTo>
                  <a:lnTo>
                    <a:pt x="2212467" y="0"/>
                  </a:lnTo>
                  <a:cubicBezTo>
                    <a:pt x="2291461" y="0"/>
                    <a:pt x="2355469" y="64008"/>
                    <a:pt x="2355469" y="143002"/>
                  </a:cubicBezTo>
                  <a:lnTo>
                    <a:pt x="2355469" y="714756"/>
                  </a:lnTo>
                  <a:cubicBezTo>
                    <a:pt x="2355469" y="793750"/>
                    <a:pt x="2291461" y="857758"/>
                    <a:pt x="2212467" y="857758"/>
                  </a:cubicBezTo>
                  <a:lnTo>
                    <a:pt x="143002" y="857758"/>
                  </a:lnTo>
                  <a:cubicBezTo>
                    <a:pt x="64008" y="857631"/>
                    <a:pt x="0" y="793623"/>
                    <a:pt x="0" y="714756"/>
                  </a:cubicBezTo>
                  <a:close/>
                </a:path>
              </a:pathLst>
            </a:custGeom>
            <a:solidFill>
              <a:srgbClr val="ED7D31"/>
            </a:solidFill>
          </p:spPr>
        </p:sp>
      </p:grpSp>
      <p:grpSp>
        <p:nvGrpSpPr>
          <p:cNvPr id="6" name="Group 6"/>
          <p:cNvGrpSpPr/>
          <p:nvPr/>
        </p:nvGrpSpPr>
        <p:grpSpPr>
          <a:xfrm>
            <a:off x="5033819" y="2501297"/>
            <a:ext cx="1766697" cy="739331"/>
            <a:chOff x="0" y="0"/>
            <a:chExt cx="2355596" cy="985774"/>
          </a:xfrm>
        </p:grpSpPr>
        <p:sp>
          <p:nvSpPr>
            <p:cNvPr id="7" name="Freeform 7"/>
            <p:cNvSpPr/>
            <p:nvPr/>
          </p:nvSpPr>
          <p:spPr>
            <a:xfrm>
              <a:off x="0" y="0"/>
              <a:ext cx="2355596" cy="985774"/>
            </a:xfrm>
            <a:custGeom>
              <a:avLst/>
              <a:gdLst/>
              <a:ahLst/>
              <a:cxnLst/>
              <a:rect l="l" t="t" r="r" b="b"/>
              <a:pathLst>
                <a:path w="2355596" h="985774">
                  <a:moveTo>
                    <a:pt x="0" y="164338"/>
                  </a:moveTo>
                  <a:cubicBezTo>
                    <a:pt x="0" y="73533"/>
                    <a:pt x="73533" y="0"/>
                    <a:pt x="164338" y="0"/>
                  </a:cubicBezTo>
                  <a:lnTo>
                    <a:pt x="2191258" y="0"/>
                  </a:lnTo>
                  <a:cubicBezTo>
                    <a:pt x="2281936" y="0"/>
                    <a:pt x="2355596" y="73533"/>
                    <a:pt x="2355596" y="164338"/>
                  </a:cubicBezTo>
                  <a:lnTo>
                    <a:pt x="2355596" y="821436"/>
                  </a:lnTo>
                  <a:cubicBezTo>
                    <a:pt x="2355596" y="912114"/>
                    <a:pt x="2282063" y="985774"/>
                    <a:pt x="2191258" y="985774"/>
                  </a:cubicBezTo>
                  <a:lnTo>
                    <a:pt x="164338" y="985774"/>
                  </a:lnTo>
                  <a:cubicBezTo>
                    <a:pt x="73533" y="985774"/>
                    <a:pt x="0" y="912241"/>
                    <a:pt x="0" y="821436"/>
                  </a:cubicBezTo>
                  <a:close/>
                </a:path>
              </a:pathLst>
            </a:custGeom>
            <a:solidFill>
              <a:srgbClr val="89977A"/>
            </a:solidFill>
          </p:spPr>
        </p:sp>
      </p:grpSp>
      <p:grpSp>
        <p:nvGrpSpPr>
          <p:cNvPr id="8" name="Group 8"/>
          <p:cNvGrpSpPr/>
          <p:nvPr/>
        </p:nvGrpSpPr>
        <p:grpSpPr>
          <a:xfrm>
            <a:off x="7146781" y="2348567"/>
            <a:ext cx="1766602" cy="889159"/>
            <a:chOff x="0" y="0"/>
            <a:chExt cx="2355469" cy="1185545"/>
          </a:xfrm>
        </p:grpSpPr>
        <p:sp>
          <p:nvSpPr>
            <p:cNvPr id="9" name="Freeform 9"/>
            <p:cNvSpPr/>
            <p:nvPr/>
          </p:nvSpPr>
          <p:spPr>
            <a:xfrm>
              <a:off x="0" y="0"/>
              <a:ext cx="2355469" cy="1185545"/>
            </a:xfrm>
            <a:custGeom>
              <a:avLst/>
              <a:gdLst/>
              <a:ahLst/>
              <a:cxnLst/>
              <a:rect l="l" t="t" r="r" b="b"/>
              <a:pathLst>
                <a:path w="2355469" h="1185545">
                  <a:moveTo>
                    <a:pt x="0" y="197612"/>
                  </a:moveTo>
                  <a:cubicBezTo>
                    <a:pt x="0" y="88519"/>
                    <a:pt x="88519" y="0"/>
                    <a:pt x="197612" y="0"/>
                  </a:cubicBezTo>
                  <a:lnTo>
                    <a:pt x="2157857" y="0"/>
                  </a:lnTo>
                  <a:cubicBezTo>
                    <a:pt x="2266950" y="0"/>
                    <a:pt x="2355469" y="88519"/>
                    <a:pt x="2355469" y="197612"/>
                  </a:cubicBezTo>
                  <a:lnTo>
                    <a:pt x="2355469" y="987933"/>
                  </a:lnTo>
                  <a:cubicBezTo>
                    <a:pt x="2355469" y="1097026"/>
                    <a:pt x="2266950" y="1185545"/>
                    <a:pt x="2157857" y="1185545"/>
                  </a:cubicBezTo>
                  <a:lnTo>
                    <a:pt x="197612" y="1185545"/>
                  </a:lnTo>
                  <a:cubicBezTo>
                    <a:pt x="88519" y="1185545"/>
                    <a:pt x="0" y="1097026"/>
                    <a:pt x="0" y="987933"/>
                  </a:cubicBezTo>
                  <a:close/>
                </a:path>
              </a:pathLst>
            </a:custGeom>
            <a:solidFill>
              <a:srgbClr val="F59B77"/>
            </a:solidFill>
          </p:spPr>
        </p:sp>
      </p:grpSp>
      <p:sp>
        <p:nvSpPr>
          <p:cNvPr id="10" name="TextBox 10"/>
          <p:cNvSpPr txBox="1"/>
          <p:nvPr/>
        </p:nvSpPr>
        <p:spPr>
          <a:xfrm>
            <a:off x="1007864" y="2346183"/>
            <a:ext cx="1486649" cy="804863"/>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2021</a:t>
            </a:r>
          </a:p>
          <a:p>
            <a:pPr algn="l">
              <a:lnSpc>
                <a:spcPts val="2046"/>
              </a:lnSpc>
            </a:pPr>
            <a:endParaRPr lang="en-US" sz="1705" spc="2">
              <a:solidFill>
                <a:srgbClr val="A6B49C"/>
              </a:solidFill>
              <a:latin typeface="Archivo Black"/>
              <a:ea typeface="Archivo Black"/>
              <a:cs typeface="Archivo Black"/>
              <a:sym typeface="Archivo Black"/>
            </a:endParaRPr>
          </a:p>
          <a:p>
            <a:pPr algn="ctr">
              <a:lnSpc>
                <a:spcPts val="2046"/>
              </a:lnSpc>
            </a:pPr>
            <a:r>
              <a:rPr lang="en-US" sz="1705" spc="2">
                <a:solidFill>
                  <a:srgbClr val="FFF6ED"/>
                </a:solidFill>
                <a:latin typeface="Archivo Black"/>
                <a:ea typeface="Archivo Black"/>
                <a:cs typeface="Archivo Black"/>
                <a:sym typeface="Archivo Black"/>
              </a:rPr>
              <a:t>689</a:t>
            </a:r>
          </a:p>
        </p:txBody>
      </p:sp>
      <p:sp>
        <p:nvSpPr>
          <p:cNvPr id="11" name="TextBox 11"/>
          <p:cNvSpPr txBox="1"/>
          <p:nvPr/>
        </p:nvSpPr>
        <p:spPr>
          <a:xfrm>
            <a:off x="3128751" y="2169225"/>
            <a:ext cx="1388832" cy="303022"/>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2022</a:t>
            </a:r>
          </a:p>
        </p:txBody>
      </p:sp>
      <p:sp>
        <p:nvSpPr>
          <p:cNvPr id="12" name="TextBox 12"/>
          <p:cNvSpPr txBox="1"/>
          <p:nvPr/>
        </p:nvSpPr>
        <p:spPr>
          <a:xfrm>
            <a:off x="5222701" y="2127098"/>
            <a:ext cx="1388832" cy="290513"/>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2023</a:t>
            </a:r>
          </a:p>
        </p:txBody>
      </p:sp>
      <p:sp>
        <p:nvSpPr>
          <p:cNvPr id="13" name="TextBox 13"/>
          <p:cNvSpPr txBox="1"/>
          <p:nvPr/>
        </p:nvSpPr>
        <p:spPr>
          <a:xfrm>
            <a:off x="7400781" y="2015332"/>
            <a:ext cx="1388832" cy="303022"/>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2024</a:t>
            </a:r>
          </a:p>
        </p:txBody>
      </p:sp>
      <p:sp>
        <p:nvSpPr>
          <p:cNvPr id="14" name="TextBox 14"/>
          <p:cNvSpPr txBox="1"/>
          <p:nvPr/>
        </p:nvSpPr>
        <p:spPr>
          <a:xfrm>
            <a:off x="3598110" y="2800859"/>
            <a:ext cx="450114" cy="303022"/>
          </a:xfrm>
          <a:prstGeom prst="rect">
            <a:avLst/>
          </a:prstGeom>
        </p:spPr>
        <p:txBody>
          <a:bodyPr lIns="0" tIns="0" rIns="0" bIns="0" rtlCol="0" anchor="t">
            <a:spAutoFit/>
          </a:bodyPr>
          <a:lstStyle/>
          <a:p>
            <a:pPr algn="l">
              <a:lnSpc>
                <a:spcPts val="2046"/>
              </a:lnSpc>
            </a:pPr>
            <a:r>
              <a:rPr lang="en-US" sz="1705" spc="2">
                <a:solidFill>
                  <a:srgbClr val="FFF6ED"/>
                </a:solidFill>
                <a:latin typeface="Archivo Black"/>
                <a:ea typeface="Archivo Black"/>
                <a:cs typeface="Archivo Black"/>
                <a:sym typeface="Archivo Black"/>
              </a:rPr>
              <a:t>917</a:t>
            </a:r>
          </a:p>
        </p:txBody>
      </p:sp>
      <p:sp>
        <p:nvSpPr>
          <p:cNvPr id="15" name="TextBox 15"/>
          <p:cNvSpPr txBox="1"/>
          <p:nvPr/>
        </p:nvSpPr>
        <p:spPr>
          <a:xfrm>
            <a:off x="5619390" y="2698598"/>
            <a:ext cx="595453" cy="303022"/>
          </a:xfrm>
          <a:prstGeom prst="rect">
            <a:avLst/>
          </a:prstGeom>
        </p:spPr>
        <p:txBody>
          <a:bodyPr lIns="0" tIns="0" rIns="0" bIns="0" rtlCol="0" anchor="t">
            <a:spAutoFit/>
          </a:bodyPr>
          <a:lstStyle/>
          <a:p>
            <a:pPr algn="l">
              <a:lnSpc>
                <a:spcPts val="2046"/>
              </a:lnSpc>
            </a:pPr>
            <a:r>
              <a:rPr lang="en-US" sz="1705" spc="2">
                <a:solidFill>
                  <a:srgbClr val="FFF6ED"/>
                </a:solidFill>
                <a:latin typeface="Archivo Black"/>
                <a:ea typeface="Archivo Black"/>
                <a:cs typeface="Archivo Black"/>
                <a:sym typeface="Archivo Black"/>
              </a:rPr>
              <a:t>1073</a:t>
            </a:r>
          </a:p>
        </p:txBody>
      </p:sp>
      <p:sp>
        <p:nvSpPr>
          <p:cNvPr id="16" name="TextBox 16"/>
          <p:cNvSpPr txBox="1"/>
          <p:nvPr/>
        </p:nvSpPr>
        <p:spPr>
          <a:xfrm>
            <a:off x="7249773" y="2558980"/>
            <a:ext cx="1560611" cy="481013"/>
          </a:xfrm>
          <a:prstGeom prst="rect">
            <a:avLst/>
          </a:prstGeom>
        </p:spPr>
        <p:txBody>
          <a:bodyPr lIns="0" tIns="0" rIns="0" bIns="0" rtlCol="0" anchor="t">
            <a:spAutoFit/>
          </a:bodyPr>
          <a:lstStyle/>
          <a:p>
            <a:pPr algn="ctr">
              <a:lnSpc>
                <a:spcPts val="2046"/>
              </a:lnSpc>
            </a:pPr>
            <a:r>
              <a:rPr lang="en-US" sz="1705" spc="2">
                <a:solidFill>
                  <a:srgbClr val="FFF6ED"/>
                </a:solidFill>
                <a:latin typeface="Archivo Black"/>
                <a:ea typeface="Archivo Black"/>
                <a:cs typeface="Archivo Black"/>
                <a:sym typeface="Archivo Black"/>
              </a:rPr>
              <a:t>1349</a:t>
            </a:r>
          </a:p>
          <a:p>
            <a:pPr algn="ctr">
              <a:lnSpc>
                <a:spcPts val="1534"/>
              </a:lnSpc>
            </a:pPr>
            <a:r>
              <a:rPr lang="en-US" sz="1279" spc="2">
                <a:solidFill>
                  <a:srgbClr val="FFF6ED"/>
                </a:solidFill>
                <a:latin typeface="Arial"/>
                <a:ea typeface="Arial"/>
                <a:cs typeface="Arial"/>
                <a:sym typeface="Arial"/>
              </a:rPr>
              <a:t>DAL 01/01 AL 20/11</a:t>
            </a:r>
          </a:p>
        </p:txBody>
      </p:sp>
      <p:sp>
        <p:nvSpPr>
          <p:cNvPr id="17" name="TextBox 17"/>
          <p:cNvSpPr txBox="1"/>
          <p:nvPr/>
        </p:nvSpPr>
        <p:spPr>
          <a:xfrm>
            <a:off x="731520" y="4217337"/>
            <a:ext cx="8318229" cy="723900"/>
          </a:xfrm>
          <a:prstGeom prst="rect">
            <a:avLst/>
          </a:prstGeom>
        </p:spPr>
        <p:txBody>
          <a:bodyPr lIns="0" tIns="0" rIns="0" bIns="0" rtlCol="0" anchor="t">
            <a:spAutoFit/>
          </a:bodyPr>
          <a:lstStyle/>
          <a:p>
            <a:pPr algn="ctr">
              <a:lnSpc>
                <a:spcPts val="2879"/>
              </a:lnSpc>
            </a:pPr>
            <a:r>
              <a:rPr lang="en-US" sz="2399" spc="2">
                <a:solidFill>
                  <a:srgbClr val="D24726"/>
                </a:solidFill>
                <a:latin typeface="DM Serif Display"/>
                <a:ea typeface="DM Serif Display"/>
                <a:cs typeface="DM Serif Display"/>
                <a:sym typeface="DM Serif Display"/>
              </a:rPr>
              <a:t>TOTALE RICHIESTE DI CONSULENZA EFFETTUATE - DATI PIA</a:t>
            </a:r>
          </a:p>
          <a:p>
            <a:pPr algn="ctr">
              <a:lnSpc>
                <a:spcPts val="2879"/>
              </a:lnSpc>
            </a:pPr>
            <a:r>
              <a:rPr lang="en-US" sz="2399" spc="4">
                <a:solidFill>
                  <a:srgbClr val="D24726"/>
                </a:solidFill>
                <a:latin typeface="DM Serif Display"/>
                <a:ea typeface="DM Serif Display"/>
                <a:cs typeface="DM Serif Display"/>
                <a:sym typeface="DM Serif Display"/>
              </a:rPr>
              <a:t> PERVENUTE NELL’ANNO</a:t>
            </a:r>
          </a:p>
        </p:txBody>
      </p:sp>
      <p:sp>
        <p:nvSpPr>
          <p:cNvPr id="18" name="TextBox 18"/>
          <p:cNvSpPr txBox="1"/>
          <p:nvPr/>
        </p:nvSpPr>
        <p:spPr>
          <a:xfrm>
            <a:off x="1219199" y="130799"/>
            <a:ext cx="7830549" cy="1487587"/>
          </a:xfrm>
          <a:prstGeom prst="rect">
            <a:avLst/>
          </a:prstGeom>
        </p:spPr>
        <p:txBody>
          <a:bodyPr lIns="0" tIns="0" rIns="0" bIns="0" rtlCol="0" anchor="t">
            <a:spAutoFit/>
          </a:bodyPr>
          <a:lstStyle/>
          <a:p>
            <a:pPr algn="ctr">
              <a:lnSpc>
                <a:spcPts val="2879"/>
              </a:lnSpc>
            </a:pPr>
            <a:endParaRPr/>
          </a:p>
          <a:p>
            <a:pPr algn="ctr">
              <a:lnSpc>
                <a:spcPts val="2879"/>
              </a:lnSpc>
            </a:pPr>
            <a:r>
              <a:rPr lang="en-US" sz="2399" spc="4">
                <a:solidFill>
                  <a:srgbClr val="D24726"/>
                </a:solidFill>
                <a:latin typeface="DM Serif Display"/>
                <a:ea typeface="DM Serif Display"/>
                <a:cs typeface="DM Serif Display"/>
                <a:sym typeface="DM Serif Display"/>
              </a:rPr>
              <a:t>ATTIVITA’ DEL SSPA </a:t>
            </a:r>
          </a:p>
          <a:p>
            <a:pPr algn="ctr">
              <a:lnSpc>
                <a:spcPts val="2879"/>
              </a:lnSpc>
            </a:pPr>
            <a:r>
              <a:rPr lang="en-US" sz="2399" spc="4">
                <a:solidFill>
                  <a:srgbClr val="D24726"/>
                </a:solidFill>
                <a:latin typeface="DM Serif Display"/>
                <a:ea typeface="DM Serif Display"/>
                <a:cs typeface="DM Serif Display"/>
                <a:sym typeface="DM Serif Display"/>
              </a:rPr>
              <a:t>TOTALE RICHIESTE DI CONTINUITÀ ASSISTENZIALE PERVENUTE NELL’ANNO ( NOCC) </a:t>
            </a:r>
          </a:p>
        </p:txBody>
      </p:sp>
      <p:grpSp>
        <p:nvGrpSpPr>
          <p:cNvPr id="19" name="Group 19"/>
          <p:cNvGrpSpPr/>
          <p:nvPr/>
        </p:nvGrpSpPr>
        <p:grpSpPr>
          <a:xfrm>
            <a:off x="867891" y="5624502"/>
            <a:ext cx="1766601" cy="514932"/>
            <a:chOff x="0" y="0"/>
            <a:chExt cx="2355468" cy="686575"/>
          </a:xfrm>
        </p:grpSpPr>
        <p:sp>
          <p:nvSpPr>
            <p:cNvPr id="20" name="Freeform 20"/>
            <p:cNvSpPr/>
            <p:nvPr/>
          </p:nvSpPr>
          <p:spPr>
            <a:xfrm>
              <a:off x="0" y="0"/>
              <a:ext cx="2355469" cy="686562"/>
            </a:xfrm>
            <a:custGeom>
              <a:avLst/>
              <a:gdLst/>
              <a:ahLst/>
              <a:cxnLst/>
              <a:rect l="l" t="t" r="r" b="b"/>
              <a:pathLst>
                <a:path w="2355469" h="686562">
                  <a:moveTo>
                    <a:pt x="0" y="114427"/>
                  </a:moveTo>
                  <a:cubicBezTo>
                    <a:pt x="0" y="51181"/>
                    <a:pt x="47879" y="0"/>
                    <a:pt x="107061" y="0"/>
                  </a:cubicBezTo>
                  <a:lnTo>
                    <a:pt x="2248408" y="0"/>
                  </a:lnTo>
                  <a:cubicBezTo>
                    <a:pt x="2307463" y="0"/>
                    <a:pt x="2355469" y="51181"/>
                    <a:pt x="2355469" y="114427"/>
                  </a:cubicBezTo>
                  <a:lnTo>
                    <a:pt x="2355469" y="572135"/>
                  </a:lnTo>
                  <a:cubicBezTo>
                    <a:pt x="2355469" y="635254"/>
                    <a:pt x="2307590" y="686562"/>
                    <a:pt x="2248408" y="686562"/>
                  </a:cubicBezTo>
                  <a:lnTo>
                    <a:pt x="107061" y="686562"/>
                  </a:lnTo>
                  <a:cubicBezTo>
                    <a:pt x="47879" y="686435"/>
                    <a:pt x="0" y="635254"/>
                    <a:pt x="0" y="572135"/>
                  </a:cubicBezTo>
                  <a:close/>
                </a:path>
              </a:pathLst>
            </a:custGeom>
            <a:solidFill>
              <a:srgbClr val="9FA98D"/>
            </a:solidFill>
          </p:spPr>
        </p:sp>
      </p:grpSp>
      <p:grpSp>
        <p:nvGrpSpPr>
          <p:cNvPr id="21" name="Group 21"/>
          <p:cNvGrpSpPr/>
          <p:nvPr/>
        </p:nvGrpSpPr>
        <p:grpSpPr>
          <a:xfrm>
            <a:off x="2941722" y="5493910"/>
            <a:ext cx="1766601" cy="643319"/>
            <a:chOff x="0" y="0"/>
            <a:chExt cx="2355468" cy="857758"/>
          </a:xfrm>
        </p:grpSpPr>
        <p:sp>
          <p:nvSpPr>
            <p:cNvPr id="22" name="Freeform 22"/>
            <p:cNvSpPr/>
            <p:nvPr/>
          </p:nvSpPr>
          <p:spPr>
            <a:xfrm>
              <a:off x="0" y="0"/>
              <a:ext cx="2355469" cy="857758"/>
            </a:xfrm>
            <a:custGeom>
              <a:avLst/>
              <a:gdLst/>
              <a:ahLst/>
              <a:cxnLst/>
              <a:rect l="l" t="t" r="r" b="b"/>
              <a:pathLst>
                <a:path w="2355469" h="857758">
                  <a:moveTo>
                    <a:pt x="0" y="143002"/>
                  </a:moveTo>
                  <a:cubicBezTo>
                    <a:pt x="0" y="64008"/>
                    <a:pt x="64008" y="0"/>
                    <a:pt x="143002" y="0"/>
                  </a:cubicBezTo>
                  <a:lnTo>
                    <a:pt x="2212467" y="0"/>
                  </a:lnTo>
                  <a:cubicBezTo>
                    <a:pt x="2291461" y="0"/>
                    <a:pt x="2355469" y="64008"/>
                    <a:pt x="2355469" y="143002"/>
                  </a:cubicBezTo>
                  <a:lnTo>
                    <a:pt x="2355469" y="714756"/>
                  </a:lnTo>
                  <a:cubicBezTo>
                    <a:pt x="2355469" y="793750"/>
                    <a:pt x="2291461" y="857758"/>
                    <a:pt x="2212467" y="857758"/>
                  </a:cubicBezTo>
                  <a:lnTo>
                    <a:pt x="143002" y="857758"/>
                  </a:lnTo>
                  <a:cubicBezTo>
                    <a:pt x="64008" y="857631"/>
                    <a:pt x="0" y="793623"/>
                    <a:pt x="0" y="714756"/>
                  </a:cubicBezTo>
                  <a:close/>
                </a:path>
              </a:pathLst>
            </a:custGeom>
            <a:solidFill>
              <a:srgbClr val="ED7D31"/>
            </a:solidFill>
          </p:spPr>
        </p:sp>
      </p:grpSp>
      <p:grpSp>
        <p:nvGrpSpPr>
          <p:cNvPr id="23" name="Group 23"/>
          <p:cNvGrpSpPr/>
          <p:nvPr/>
        </p:nvGrpSpPr>
        <p:grpSpPr>
          <a:xfrm>
            <a:off x="5033819" y="5319712"/>
            <a:ext cx="1766696" cy="813480"/>
            <a:chOff x="0" y="0"/>
            <a:chExt cx="2355595" cy="1084640"/>
          </a:xfrm>
        </p:grpSpPr>
        <p:sp>
          <p:nvSpPr>
            <p:cNvPr id="24" name="Freeform 24"/>
            <p:cNvSpPr/>
            <p:nvPr/>
          </p:nvSpPr>
          <p:spPr>
            <a:xfrm>
              <a:off x="0" y="0"/>
              <a:ext cx="2355596" cy="1084707"/>
            </a:xfrm>
            <a:custGeom>
              <a:avLst/>
              <a:gdLst/>
              <a:ahLst/>
              <a:cxnLst/>
              <a:rect l="l" t="t" r="r" b="b"/>
              <a:pathLst>
                <a:path w="2355596" h="1084707">
                  <a:moveTo>
                    <a:pt x="0" y="180848"/>
                  </a:moveTo>
                  <a:cubicBezTo>
                    <a:pt x="0" y="80899"/>
                    <a:pt x="73533" y="0"/>
                    <a:pt x="164338" y="0"/>
                  </a:cubicBezTo>
                  <a:lnTo>
                    <a:pt x="2191258" y="0"/>
                  </a:lnTo>
                  <a:cubicBezTo>
                    <a:pt x="2281936" y="0"/>
                    <a:pt x="2355596" y="80899"/>
                    <a:pt x="2355596" y="180848"/>
                  </a:cubicBezTo>
                  <a:lnTo>
                    <a:pt x="2355596" y="903859"/>
                  </a:lnTo>
                  <a:cubicBezTo>
                    <a:pt x="2355596" y="1003681"/>
                    <a:pt x="2282063" y="1084707"/>
                    <a:pt x="2191258" y="1084707"/>
                  </a:cubicBezTo>
                  <a:lnTo>
                    <a:pt x="164338" y="1084707"/>
                  </a:lnTo>
                  <a:cubicBezTo>
                    <a:pt x="73533" y="1084580"/>
                    <a:pt x="0" y="1003681"/>
                    <a:pt x="0" y="903859"/>
                  </a:cubicBezTo>
                  <a:close/>
                </a:path>
              </a:pathLst>
            </a:custGeom>
            <a:solidFill>
              <a:srgbClr val="89977A"/>
            </a:solidFill>
          </p:spPr>
        </p:sp>
      </p:grpSp>
      <p:grpSp>
        <p:nvGrpSpPr>
          <p:cNvPr id="25" name="Group 25"/>
          <p:cNvGrpSpPr/>
          <p:nvPr/>
        </p:nvGrpSpPr>
        <p:grpSpPr>
          <a:xfrm>
            <a:off x="7146781" y="5184870"/>
            <a:ext cx="1766601" cy="945423"/>
            <a:chOff x="0" y="0"/>
            <a:chExt cx="2355468" cy="1260564"/>
          </a:xfrm>
        </p:grpSpPr>
        <p:sp>
          <p:nvSpPr>
            <p:cNvPr id="26" name="Freeform 26"/>
            <p:cNvSpPr/>
            <p:nvPr/>
          </p:nvSpPr>
          <p:spPr>
            <a:xfrm>
              <a:off x="0" y="0"/>
              <a:ext cx="2355469" cy="1260602"/>
            </a:xfrm>
            <a:custGeom>
              <a:avLst/>
              <a:gdLst/>
              <a:ahLst/>
              <a:cxnLst/>
              <a:rect l="l" t="t" r="r" b="b"/>
              <a:pathLst>
                <a:path w="2355469" h="1260602">
                  <a:moveTo>
                    <a:pt x="0" y="210058"/>
                  </a:moveTo>
                  <a:cubicBezTo>
                    <a:pt x="0" y="94107"/>
                    <a:pt x="88519" y="0"/>
                    <a:pt x="197612" y="0"/>
                  </a:cubicBezTo>
                  <a:lnTo>
                    <a:pt x="2157857" y="0"/>
                  </a:lnTo>
                  <a:cubicBezTo>
                    <a:pt x="2266950" y="0"/>
                    <a:pt x="2355469" y="94107"/>
                    <a:pt x="2355469" y="210058"/>
                  </a:cubicBezTo>
                  <a:lnTo>
                    <a:pt x="2355469" y="1050417"/>
                  </a:lnTo>
                  <a:cubicBezTo>
                    <a:pt x="2355469" y="1166368"/>
                    <a:pt x="2266950" y="1260475"/>
                    <a:pt x="2157857" y="1260475"/>
                  </a:cubicBezTo>
                  <a:lnTo>
                    <a:pt x="197612" y="1260475"/>
                  </a:lnTo>
                  <a:cubicBezTo>
                    <a:pt x="88519" y="1260602"/>
                    <a:pt x="0" y="1166495"/>
                    <a:pt x="0" y="1050417"/>
                  </a:cubicBezTo>
                  <a:close/>
                </a:path>
              </a:pathLst>
            </a:custGeom>
            <a:solidFill>
              <a:srgbClr val="F59B77"/>
            </a:solidFill>
          </p:spPr>
        </p:sp>
      </p:grpSp>
      <p:sp>
        <p:nvSpPr>
          <p:cNvPr id="27" name="TextBox 27"/>
          <p:cNvSpPr txBox="1"/>
          <p:nvPr/>
        </p:nvSpPr>
        <p:spPr>
          <a:xfrm>
            <a:off x="1007865" y="5233987"/>
            <a:ext cx="1486650" cy="790575"/>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2021</a:t>
            </a:r>
          </a:p>
          <a:p>
            <a:pPr algn="l">
              <a:lnSpc>
                <a:spcPts val="1927"/>
              </a:lnSpc>
            </a:pPr>
            <a:endParaRPr lang="en-US" sz="1705" spc="2">
              <a:solidFill>
                <a:srgbClr val="A6B49C"/>
              </a:solidFill>
              <a:latin typeface="Archivo Black"/>
              <a:ea typeface="Archivo Black"/>
              <a:cs typeface="Archivo Black"/>
              <a:sym typeface="Archivo Black"/>
            </a:endParaRPr>
          </a:p>
          <a:p>
            <a:pPr algn="ctr">
              <a:lnSpc>
                <a:spcPts val="2046"/>
              </a:lnSpc>
            </a:pPr>
            <a:r>
              <a:rPr lang="en-US" sz="1705" spc="2">
                <a:solidFill>
                  <a:srgbClr val="FFF6ED"/>
                </a:solidFill>
                <a:latin typeface="Archivo Black"/>
                <a:ea typeface="Archivo Black"/>
                <a:cs typeface="Archivo Black"/>
                <a:sym typeface="Archivo Black"/>
              </a:rPr>
              <a:t>988</a:t>
            </a:r>
          </a:p>
        </p:txBody>
      </p:sp>
      <p:sp>
        <p:nvSpPr>
          <p:cNvPr id="28" name="TextBox 28"/>
          <p:cNvSpPr txBox="1"/>
          <p:nvPr/>
        </p:nvSpPr>
        <p:spPr>
          <a:xfrm>
            <a:off x="3128751" y="5146770"/>
            <a:ext cx="1388832" cy="307784"/>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2022</a:t>
            </a:r>
          </a:p>
        </p:txBody>
      </p:sp>
      <p:sp>
        <p:nvSpPr>
          <p:cNvPr id="29" name="TextBox 29"/>
          <p:cNvSpPr txBox="1"/>
          <p:nvPr/>
        </p:nvSpPr>
        <p:spPr>
          <a:xfrm>
            <a:off x="5222701" y="5008657"/>
            <a:ext cx="1388832" cy="295275"/>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2023</a:t>
            </a:r>
          </a:p>
        </p:txBody>
      </p:sp>
      <p:sp>
        <p:nvSpPr>
          <p:cNvPr id="30" name="TextBox 30"/>
          <p:cNvSpPr txBox="1"/>
          <p:nvPr/>
        </p:nvSpPr>
        <p:spPr>
          <a:xfrm>
            <a:off x="7400781" y="4867560"/>
            <a:ext cx="1388832" cy="307784"/>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2024</a:t>
            </a:r>
          </a:p>
        </p:txBody>
      </p:sp>
      <p:sp>
        <p:nvSpPr>
          <p:cNvPr id="31" name="TextBox 31"/>
          <p:cNvSpPr txBox="1"/>
          <p:nvPr/>
        </p:nvSpPr>
        <p:spPr>
          <a:xfrm>
            <a:off x="3598110" y="5688663"/>
            <a:ext cx="450114" cy="295275"/>
          </a:xfrm>
          <a:prstGeom prst="rect">
            <a:avLst/>
          </a:prstGeom>
        </p:spPr>
        <p:txBody>
          <a:bodyPr lIns="0" tIns="0" rIns="0" bIns="0" rtlCol="0" anchor="t">
            <a:spAutoFit/>
          </a:bodyPr>
          <a:lstStyle/>
          <a:p>
            <a:pPr algn="l">
              <a:lnSpc>
                <a:spcPts val="2046"/>
              </a:lnSpc>
            </a:pPr>
            <a:r>
              <a:rPr lang="en-US" sz="1705" spc="2">
                <a:solidFill>
                  <a:srgbClr val="FFF6ED"/>
                </a:solidFill>
                <a:latin typeface="Archivo Black"/>
                <a:ea typeface="Archivo Black"/>
                <a:cs typeface="Archivo Black"/>
                <a:sym typeface="Archivo Black"/>
              </a:rPr>
              <a:t>999</a:t>
            </a:r>
          </a:p>
        </p:txBody>
      </p:sp>
      <p:sp>
        <p:nvSpPr>
          <p:cNvPr id="32" name="TextBox 32"/>
          <p:cNvSpPr txBox="1"/>
          <p:nvPr/>
        </p:nvSpPr>
        <p:spPr>
          <a:xfrm>
            <a:off x="5619391" y="5586402"/>
            <a:ext cx="595453" cy="295275"/>
          </a:xfrm>
          <a:prstGeom prst="rect">
            <a:avLst/>
          </a:prstGeom>
        </p:spPr>
        <p:txBody>
          <a:bodyPr lIns="0" tIns="0" rIns="0" bIns="0" rtlCol="0" anchor="t">
            <a:spAutoFit/>
          </a:bodyPr>
          <a:lstStyle/>
          <a:p>
            <a:pPr algn="l">
              <a:lnSpc>
                <a:spcPts val="2046"/>
              </a:lnSpc>
            </a:pPr>
            <a:r>
              <a:rPr lang="en-US" sz="1705" spc="2">
                <a:solidFill>
                  <a:srgbClr val="FFF6ED"/>
                </a:solidFill>
                <a:latin typeface="Archivo Black"/>
                <a:ea typeface="Archivo Black"/>
                <a:cs typeface="Archivo Black"/>
                <a:sym typeface="Archivo Black"/>
              </a:rPr>
              <a:t>1505</a:t>
            </a:r>
          </a:p>
        </p:txBody>
      </p:sp>
      <p:sp>
        <p:nvSpPr>
          <p:cNvPr id="33" name="TextBox 33"/>
          <p:cNvSpPr txBox="1"/>
          <p:nvPr/>
        </p:nvSpPr>
        <p:spPr>
          <a:xfrm>
            <a:off x="7249774" y="5446784"/>
            <a:ext cx="1560611" cy="485775"/>
          </a:xfrm>
          <a:prstGeom prst="rect">
            <a:avLst/>
          </a:prstGeom>
        </p:spPr>
        <p:txBody>
          <a:bodyPr lIns="0" tIns="0" rIns="0" bIns="0" rtlCol="0" anchor="t">
            <a:spAutoFit/>
          </a:bodyPr>
          <a:lstStyle/>
          <a:p>
            <a:pPr algn="ctr">
              <a:lnSpc>
                <a:spcPts val="2046"/>
              </a:lnSpc>
            </a:pPr>
            <a:r>
              <a:rPr lang="en-US" sz="1705" spc="2">
                <a:solidFill>
                  <a:srgbClr val="FFF6ED"/>
                </a:solidFill>
                <a:latin typeface="Archivo Black"/>
                <a:ea typeface="Archivo Black"/>
                <a:cs typeface="Archivo Black"/>
                <a:sym typeface="Archivo Black"/>
              </a:rPr>
              <a:t>1563</a:t>
            </a:r>
          </a:p>
          <a:p>
            <a:pPr algn="ctr">
              <a:lnSpc>
                <a:spcPts val="1534"/>
              </a:lnSpc>
            </a:pPr>
            <a:r>
              <a:rPr lang="en-US" sz="1279" spc="2">
                <a:solidFill>
                  <a:srgbClr val="FFF6ED"/>
                </a:solidFill>
                <a:latin typeface="Arial"/>
                <a:ea typeface="Arial"/>
                <a:cs typeface="Arial"/>
                <a:sym typeface="Arial"/>
              </a:rPr>
              <a:t>DAL 01/01 AL 20/11</a:t>
            </a:r>
          </a:p>
        </p:txBody>
      </p:sp>
      <p:grpSp>
        <p:nvGrpSpPr>
          <p:cNvPr id="34" name="Group 34"/>
          <p:cNvGrpSpPr/>
          <p:nvPr/>
        </p:nvGrpSpPr>
        <p:grpSpPr>
          <a:xfrm>
            <a:off x="-2558379" y="-285738"/>
            <a:ext cx="3061292" cy="3875850"/>
            <a:chOff x="0" y="0"/>
            <a:chExt cx="4081723" cy="5167800"/>
          </a:xfrm>
        </p:grpSpPr>
        <p:sp>
          <p:nvSpPr>
            <p:cNvPr id="35" name="Freeform 35"/>
            <p:cNvSpPr/>
            <p:nvPr/>
          </p:nvSpPr>
          <p:spPr>
            <a:xfrm>
              <a:off x="0" y="0"/>
              <a:ext cx="4081780" cy="5167757"/>
            </a:xfrm>
            <a:custGeom>
              <a:avLst/>
              <a:gdLst/>
              <a:ahLst/>
              <a:cxnLst/>
              <a:rect l="l" t="t" r="r" b="b"/>
              <a:pathLst>
                <a:path w="4081780" h="5167757">
                  <a:moveTo>
                    <a:pt x="0" y="0"/>
                  </a:moveTo>
                  <a:lnTo>
                    <a:pt x="4081780" y="0"/>
                  </a:lnTo>
                  <a:lnTo>
                    <a:pt x="4081780" y="5167757"/>
                  </a:lnTo>
                  <a:lnTo>
                    <a:pt x="0" y="5167757"/>
                  </a:lnTo>
                  <a:lnTo>
                    <a:pt x="0" y="0"/>
                  </a:lnTo>
                  <a:close/>
                </a:path>
              </a:pathLst>
            </a:custGeom>
            <a:blipFill>
              <a:blip r:embed="rId3"/>
              <a:stretch>
                <a:fillRect l="-7675" r="-7673"/>
              </a:stretch>
            </a:blipFill>
          </p:spPr>
        </p:sp>
      </p:grpSp>
      <p:grpSp>
        <p:nvGrpSpPr>
          <p:cNvPr id="36" name="Group 36"/>
          <p:cNvGrpSpPr/>
          <p:nvPr/>
        </p:nvGrpSpPr>
        <p:grpSpPr>
          <a:xfrm>
            <a:off x="-2076619" y="4283514"/>
            <a:ext cx="2892162" cy="3786372"/>
            <a:chOff x="0" y="0"/>
            <a:chExt cx="3856216" cy="5048496"/>
          </a:xfrm>
        </p:grpSpPr>
        <p:sp>
          <p:nvSpPr>
            <p:cNvPr id="37" name="Freeform 37"/>
            <p:cNvSpPr/>
            <p:nvPr/>
          </p:nvSpPr>
          <p:spPr>
            <a:xfrm>
              <a:off x="0" y="0"/>
              <a:ext cx="3856228" cy="5048504"/>
            </a:xfrm>
            <a:custGeom>
              <a:avLst/>
              <a:gdLst/>
              <a:ahLst/>
              <a:cxnLst/>
              <a:rect l="l" t="t" r="r" b="b"/>
              <a:pathLst>
                <a:path w="3856228" h="5048504">
                  <a:moveTo>
                    <a:pt x="0" y="0"/>
                  </a:moveTo>
                  <a:lnTo>
                    <a:pt x="3856228" y="0"/>
                  </a:lnTo>
                  <a:lnTo>
                    <a:pt x="3856228" y="5048504"/>
                  </a:lnTo>
                  <a:lnTo>
                    <a:pt x="0" y="5048504"/>
                  </a:lnTo>
                  <a:lnTo>
                    <a:pt x="0" y="0"/>
                  </a:lnTo>
                  <a:close/>
                </a:path>
              </a:pathLst>
            </a:custGeom>
            <a:blipFill>
              <a:blip r:embed="rId4"/>
              <a:stretch>
                <a:fillRect l="-7743" r="-7743"/>
              </a:stretch>
            </a:blipFill>
          </p:spPr>
        </p:sp>
      </p:grpSp>
      <p:grpSp>
        <p:nvGrpSpPr>
          <p:cNvPr id="38" name="Group 38"/>
          <p:cNvGrpSpPr/>
          <p:nvPr/>
        </p:nvGrpSpPr>
        <p:grpSpPr>
          <a:xfrm>
            <a:off x="-2038732" y="2375412"/>
            <a:ext cx="2661864" cy="3509761"/>
            <a:chOff x="0" y="0"/>
            <a:chExt cx="3549152" cy="4679681"/>
          </a:xfrm>
        </p:grpSpPr>
        <p:sp>
          <p:nvSpPr>
            <p:cNvPr id="39" name="Freeform 39"/>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5"/>
              <a:stretch>
                <a:fillRect l="-7710" r="-7710"/>
              </a:stretch>
            </a:blipFill>
          </p:spPr>
        </p:sp>
      </p:grpSp>
      <p:grpSp>
        <p:nvGrpSpPr>
          <p:cNvPr id="40" name="Group 40"/>
          <p:cNvGrpSpPr/>
          <p:nvPr/>
        </p:nvGrpSpPr>
        <p:grpSpPr>
          <a:xfrm rot="-10578267">
            <a:off x="9048777" y="4299499"/>
            <a:ext cx="3061292" cy="3875850"/>
            <a:chOff x="0" y="0"/>
            <a:chExt cx="4081723" cy="5167800"/>
          </a:xfrm>
        </p:grpSpPr>
        <p:sp>
          <p:nvSpPr>
            <p:cNvPr id="41" name="Freeform 41"/>
            <p:cNvSpPr/>
            <p:nvPr/>
          </p:nvSpPr>
          <p:spPr>
            <a:xfrm>
              <a:off x="0" y="0"/>
              <a:ext cx="4081780" cy="5167757"/>
            </a:xfrm>
            <a:custGeom>
              <a:avLst/>
              <a:gdLst/>
              <a:ahLst/>
              <a:cxnLst/>
              <a:rect l="l" t="t" r="r" b="b"/>
              <a:pathLst>
                <a:path w="4081780" h="5167757">
                  <a:moveTo>
                    <a:pt x="0" y="0"/>
                  </a:moveTo>
                  <a:lnTo>
                    <a:pt x="4081780" y="0"/>
                  </a:lnTo>
                  <a:lnTo>
                    <a:pt x="4081780" y="5167757"/>
                  </a:lnTo>
                  <a:lnTo>
                    <a:pt x="0" y="5167757"/>
                  </a:lnTo>
                  <a:lnTo>
                    <a:pt x="0" y="0"/>
                  </a:lnTo>
                  <a:close/>
                </a:path>
              </a:pathLst>
            </a:custGeom>
            <a:blipFill>
              <a:blip r:embed="rId3"/>
              <a:stretch>
                <a:fillRect l="-7675" r="-7673"/>
              </a:stretch>
            </a:blipFill>
          </p:spPr>
        </p:sp>
      </p:grpSp>
      <p:grpSp>
        <p:nvGrpSpPr>
          <p:cNvPr id="42" name="Group 42"/>
          <p:cNvGrpSpPr/>
          <p:nvPr/>
        </p:nvGrpSpPr>
        <p:grpSpPr>
          <a:xfrm rot="-10578267">
            <a:off x="9028599" y="-196468"/>
            <a:ext cx="2892162" cy="3786372"/>
            <a:chOff x="0" y="0"/>
            <a:chExt cx="3856216" cy="5048496"/>
          </a:xfrm>
        </p:grpSpPr>
        <p:sp>
          <p:nvSpPr>
            <p:cNvPr id="43" name="Freeform 43"/>
            <p:cNvSpPr/>
            <p:nvPr/>
          </p:nvSpPr>
          <p:spPr>
            <a:xfrm>
              <a:off x="0" y="0"/>
              <a:ext cx="3856228" cy="5048504"/>
            </a:xfrm>
            <a:custGeom>
              <a:avLst/>
              <a:gdLst/>
              <a:ahLst/>
              <a:cxnLst/>
              <a:rect l="l" t="t" r="r" b="b"/>
              <a:pathLst>
                <a:path w="3856228" h="5048504">
                  <a:moveTo>
                    <a:pt x="0" y="0"/>
                  </a:moveTo>
                  <a:lnTo>
                    <a:pt x="3856228" y="0"/>
                  </a:lnTo>
                  <a:lnTo>
                    <a:pt x="3856228" y="5048504"/>
                  </a:lnTo>
                  <a:lnTo>
                    <a:pt x="0" y="5048504"/>
                  </a:lnTo>
                  <a:lnTo>
                    <a:pt x="0" y="0"/>
                  </a:lnTo>
                  <a:close/>
                </a:path>
              </a:pathLst>
            </a:custGeom>
            <a:blipFill>
              <a:blip r:embed="rId4"/>
              <a:stretch>
                <a:fillRect l="-7743" r="-7743"/>
              </a:stretch>
            </a:blipFill>
          </p:spPr>
        </p:sp>
      </p:grpSp>
      <p:grpSp>
        <p:nvGrpSpPr>
          <p:cNvPr id="44" name="Group 44"/>
          <p:cNvGrpSpPr/>
          <p:nvPr/>
        </p:nvGrpSpPr>
        <p:grpSpPr>
          <a:xfrm rot="-10578267">
            <a:off x="9088949" y="1988970"/>
            <a:ext cx="2661864" cy="3509761"/>
            <a:chOff x="0" y="0"/>
            <a:chExt cx="3549152" cy="4679681"/>
          </a:xfrm>
        </p:grpSpPr>
        <p:sp>
          <p:nvSpPr>
            <p:cNvPr id="45" name="Freeform 45"/>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5"/>
              <a:stretch>
                <a:fillRect l="-7710" r="-7710"/>
              </a:stretch>
            </a:blipFill>
          </p:spPr>
        </p:sp>
      </p:grpSp>
      <p:sp>
        <p:nvSpPr>
          <p:cNvPr id="46" name="TextBox 46"/>
          <p:cNvSpPr txBox="1"/>
          <p:nvPr/>
        </p:nvSpPr>
        <p:spPr>
          <a:xfrm>
            <a:off x="33223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035141" y="602933"/>
            <a:ext cx="7773486" cy="1790700"/>
          </a:xfrm>
          <a:prstGeom prst="rect">
            <a:avLst/>
          </a:prstGeom>
        </p:spPr>
        <p:txBody>
          <a:bodyPr lIns="0" tIns="0" rIns="0" bIns="0" rtlCol="0" anchor="t">
            <a:spAutoFit/>
          </a:bodyPr>
          <a:lstStyle/>
          <a:p>
            <a:pPr algn="ctr">
              <a:lnSpc>
                <a:spcPts val="3583"/>
              </a:lnSpc>
            </a:pPr>
            <a:r>
              <a:rPr lang="en-US" sz="2986">
                <a:solidFill>
                  <a:srgbClr val="D24726"/>
                </a:solidFill>
                <a:latin typeface="DM Serif Display"/>
                <a:ea typeface="DM Serif Display"/>
                <a:cs typeface="DM Serif Display"/>
                <a:sym typeface="DM Serif Display"/>
              </a:rPr>
              <a:t>Attività NOCC </a:t>
            </a:r>
          </a:p>
          <a:p>
            <a:pPr algn="ctr">
              <a:lnSpc>
                <a:spcPts val="3583"/>
              </a:lnSpc>
            </a:pPr>
            <a:r>
              <a:rPr lang="en-US" sz="2986">
                <a:solidFill>
                  <a:srgbClr val="D24726"/>
                </a:solidFill>
                <a:latin typeface="DM Serif Display"/>
                <a:ea typeface="DM Serif Display"/>
                <a:cs typeface="DM Serif Display"/>
                <a:sym typeface="DM Serif Display"/>
              </a:rPr>
              <a:t>per Piano Gestione Sovraffollamento </a:t>
            </a:r>
          </a:p>
          <a:p>
            <a:pPr algn="ctr">
              <a:lnSpc>
                <a:spcPts val="2304"/>
              </a:lnSpc>
            </a:pPr>
            <a:endParaRPr lang="en-US" sz="2986">
              <a:solidFill>
                <a:srgbClr val="D24726"/>
              </a:solidFill>
              <a:latin typeface="DM Serif Display"/>
              <a:ea typeface="DM Serif Display"/>
              <a:cs typeface="DM Serif Display"/>
              <a:sym typeface="DM Serif Display"/>
            </a:endParaRPr>
          </a:p>
          <a:p>
            <a:pPr algn="ctr">
              <a:lnSpc>
                <a:spcPts val="2423"/>
              </a:lnSpc>
            </a:pPr>
            <a:r>
              <a:rPr lang="en-US" sz="2019">
                <a:solidFill>
                  <a:srgbClr val="D24726"/>
                </a:solidFill>
                <a:latin typeface="DM Serif Display"/>
                <a:ea typeface="DM Serif Display"/>
                <a:cs typeface="DM Serif Display"/>
                <a:sym typeface="DM Serif Display"/>
              </a:rPr>
              <a:t>Numero dimissioni  protette in continuità delle cure</a:t>
            </a:r>
          </a:p>
          <a:p>
            <a:pPr algn="ctr">
              <a:lnSpc>
                <a:spcPts val="2423"/>
              </a:lnSpc>
            </a:pPr>
            <a:endParaRPr lang="en-US" sz="2019">
              <a:solidFill>
                <a:srgbClr val="D24726"/>
              </a:solidFill>
              <a:latin typeface="DM Serif Display"/>
              <a:ea typeface="DM Serif Display"/>
              <a:cs typeface="DM Serif Display"/>
              <a:sym typeface="DM Serif Display"/>
            </a:endParaRPr>
          </a:p>
        </p:txBody>
      </p:sp>
      <p:sp>
        <p:nvSpPr>
          <p:cNvPr id="3" name="Freeform 3"/>
          <p:cNvSpPr/>
          <p:nvPr/>
        </p:nvSpPr>
        <p:spPr>
          <a:xfrm>
            <a:off x="345584" y="1983247"/>
            <a:ext cx="9152600" cy="5382199"/>
          </a:xfrm>
          <a:custGeom>
            <a:avLst/>
            <a:gdLst/>
            <a:ahLst/>
            <a:cxnLst/>
            <a:rect l="l" t="t" r="r" b="b"/>
            <a:pathLst>
              <a:path w="9152600" h="5382199">
                <a:moveTo>
                  <a:pt x="0" y="0"/>
                </a:moveTo>
                <a:lnTo>
                  <a:pt x="9152600" y="0"/>
                </a:lnTo>
                <a:lnTo>
                  <a:pt x="9152600" y="5382199"/>
                </a:lnTo>
                <a:lnTo>
                  <a:pt x="0" y="5382199"/>
                </a:lnTo>
                <a:lnTo>
                  <a:pt x="0" y="0"/>
                </a:lnTo>
                <a:close/>
              </a:path>
            </a:pathLst>
          </a:custGeom>
          <a:blipFill>
            <a:blip r:embed="rId3"/>
            <a:stretch>
              <a:fillRect l="-10" r="-10"/>
            </a:stretch>
          </a:blipFill>
        </p:spPr>
      </p:sp>
      <p:sp>
        <p:nvSpPr>
          <p:cNvPr id="4" name="TextBox 4"/>
          <p:cNvSpPr txBox="1"/>
          <p:nvPr/>
        </p:nvSpPr>
        <p:spPr>
          <a:xfrm>
            <a:off x="3208511" y="2207895"/>
            <a:ext cx="3336578" cy="257175"/>
          </a:xfrm>
          <a:prstGeom prst="rect">
            <a:avLst/>
          </a:prstGeom>
        </p:spPr>
        <p:txBody>
          <a:bodyPr lIns="0" tIns="0" rIns="0" bIns="0" rtlCol="0" anchor="t">
            <a:spAutoFit/>
          </a:bodyPr>
          <a:lstStyle/>
          <a:p>
            <a:pPr algn="ctr">
              <a:lnSpc>
                <a:spcPts val="1928"/>
              </a:lnSpc>
            </a:pPr>
            <a:r>
              <a:rPr lang="en-US" sz="1605" b="1" spc="2">
                <a:solidFill>
                  <a:srgbClr val="89977A"/>
                </a:solidFill>
                <a:latin typeface="Arimo Bold"/>
                <a:ea typeface="Arimo Bold"/>
                <a:cs typeface="Arimo Bold"/>
                <a:sym typeface="Arimo Bold"/>
              </a:rPr>
              <a:t>grafico periodo dal 11/11 al 15/03</a:t>
            </a:r>
          </a:p>
        </p:txBody>
      </p:sp>
      <p:grpSp>
        <p:nvGrpSpPr>
          <p:cNvPr id="5" name="Group 5"/>
          <p:cNvGrpSpPr/>
          <p:nvPr/>
        </p:nvGrpSpPr>
        <p:grpSpPr>
          <a:xfrm rot="2494072">
            <a:off x="-924828" y="-2939620"/>
            <a:ext cx="3312696" cy="4925942"/>
            <a:chOff x="0" y="0"/>
            <a:chExt cx="4416928" cy="6567923"/>
          </a:xfrm>
        </p:grpSpPr>
        <p:sp>
          <p:nvSpPr>
            <p:cNvPr id="6" name="Freeform 6"/>
            <p:cNvSpPr/>
            <p:nvPr/>
          </p:nvSpPr>
          <p:spPr>
            <a:xfrm>
              <a:off x="0" y="0"/>
              <a:ext cx="4416933" cy="6567932"/>
            </a:xfrm>
            <a:custGeom>
              <a:avLst/>
              <a:gdLst/>
              <a:ahLst/>
              <a:cxnLst/>
              <a:rect l="l" t="t" r="r" b="b"/>
              <a:pathLst>
                <a:path w="4416933" h="6567932">
                  <a:moveTo>
                    <a:pt x="0" y="0"/>
                  </a:moveTo>
                  <a:lnTo>
                    <a:pt x="4416933" y="0"/>
                  </a:lnTo>
                  <a:lnTo>
                    <a:pt x="4416933" y="6567932"/>
                  </a:lnTo>
                  <a:lnTo>
                    <a:pt x="0" y="6567932"/>
                  </a:lnTo>
                  <a:lnTo>
                    <a:pt x="0" y="0"/>
                  </a:lnTo>
                  <a:close/>
                </a:path>
              </a:pathLst>
            </a:custGeom>
            <a:blipFill>
              <a:blip r:embed="rId4"/>
              <a:stretch>
                <a:fillRect l="-37" r="-37"/>
              </a:stretch>
            </a:blipFill>
          </p:spPr>
        </p:sp>
      </p:grpSp>
      <p:grpSp>
        <p:nvGrpSpPr>
          <p:cNvPr id="7" name="Group 7"/>
          <p:cNvGrpSpPr/>
          <p:nvPr/>
        </p:nvGrpSpPr>
        <p:grpSpPr>
          <a:xfrm rot="-5874506">
            <a:off x="8224182" y="5579690"/>
            <a:ext cx="3058836" cy="3471020"/>
            <a:chOff x="0" y="0"/>
            <a:chExt cx="4078448" cy="4628027"/>
          </a:xfrm>
        </p:grpSpPr>
        <p:sp>
          <p:nvSpPr>
            <p:cNvPr id="8" name="Freeform 8"/>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5"/>
              <a:stretch>
                <a:fillRect l="-50" r="-49"/>
              </a:stretch>
            </a:blipFill>
          </p:spPr>
        </p:sp>
      </p:grpSp>
      <p:sp>
        <p:nvSpPr>
          <p:cNvPr id="9" name="TextBox 9"/>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a:off x="8155630" y="2249376"/>
            <a:ext cx="3499917" cy="6076583"/>
            <a:chOff x="0" y="0"/>
            <a:chExt cx="4666556" cy="8102111"/>
          </a:xfrm>
        </p:grpSpPr>
        <p:sp>
          <p:nvSpPr>
            <p:cNvPr id="3" name="Freeform 3"/>
            <p:cNvSpPr/>
            <p:nvPr/>
          </p:nvSpPr>
          <p:spPr>
            <a:xfrm>
              <a:off x="0" y="0"/>
              <a:ext cx="4666615" cy="8102092"/>
            </a:xfrm>
            <a:custGeom>
              <a:avLst/>
              <a:gdLst/>
              <a:ahLst/>
              <a:cxnLst/>
              <a:rect l="l" t="t" r="r" b="b"/>
              <a:pathLst>
                <a:path w="4666615" h="8102092">
                  <a:moveTo>
                    <a:pt x="0" y="0"/>
                  </a:moveTo>
                  <a:lnTo>
                    <a:pt x="4666615" y="0"/>
                  </a:lnTo>
                  <a:lnTo>
                    <a:pt x="4666615" y="8102092"/>
                  </a:lnTo>
                  <a:lnTo>
                    <a:pt x="0" y="8102092"/>
                  </a:lnTo>
                  <a:lnTo>
                    <a:pt x="0" y="0"/>
                  </a:lnTo>
                  <a:close/>
                </a:path>
              </a:pathLst>
            </a:custGeom>
            <a:blipFill>
              <a:blip r:embed="rId2"/>
              <a:stretch>
                <a:fillRect l="-8423" r="-8422"/>
              </a:stretch>
            </a:blipFill>
          </p:spPr>
        </p:sp>
      </p:grpSp>
      <p:sp>
        <p:nvSpPr>
          <p:cNvPr id="4" name="TextBox 4"/>
          <p:cNvSpPr txBox="1"/>
          <p:nvPr/>
        </p:nvSpPr>
        <p:spPr>
          <a:xfrm>
            <a:off x="1047125" y="703241"/>
            <a:ext cx="7659349" cy="1146937"/>
          </a:xfrm>
          <a:prstGeom prst="rect">
            <a:avLst/>
          </a:prstGeom>
        </p:spPr>
        <p:txBody>
          <a:bodyPr lIns="0" tIns="0" rIns="0" bIns="0" rtlCol="0" anchor="t">
            <a:spAutoFit/>
          </a:bodyPr>
          <a:lstStyle/>
          <a:p>
            <a:pPr algn="ctr">
              <a:lnSpc>
                <a:spcPts val="2304"/>
              </a:lnSpc>
            </a:pPr>
            <a:r>
              <a:rPr lang="en-US" sz="2133" b="1">
                <a:solidFill>
                  <a:srgbClr val="64635D"/>
                </a:solidFill>
                <a:latin typeface="Arimo Bold"/>
                <a:ea typeface="Arimo Bold"/>
                <a:cs typeface="Arimo Bold"/>
                <a:sym typeface="Arimo Bold"/>
              </a:rPr>
              <a:t>Il Servizio Sociale Aziendale all’interno delle Aziende Ospedaliere assume un</a:t>
            </a:r>
            <a:r>
              <a:rPr lang="en-US" sz="2133" b="1">
                <a:solidFill>
                  <a:srgbClr val="000000"/>
                </a:solidFill>
                <a:latin typeface="Arimo Bold"/>
                <a:ea typeface="Arimo Bold"/>
                <a:cs typeface="Arimo Bold"/>
                <a:sym typeface="Arimo Bold"/>
              </a:rPr>
              <a:t> </a:t>
            </a:r>
            <a:r>
              <a:rPr lang="en-US" sz="2133" b="1">
                <a:solidFill>
                  <a:srgbClr val="D24726"/>
                </a:solidFill>
                <a:latin typeface="Arimo Bold"/>
                <a:ea typeface="Arimo Bold"/>
                <a:cs typeface="Arimo Bold"/>
                <a:sym typeface="Arimo Bold"/>
              </a:rPr>
              <a:t>valore strategico</a:t>
            </a:r>
            <a:r>
              <a:rPr lang="en-US" sz="2133" b="1">
                <a:solidFill>
                  <a:srgbClr val="FF0000"/>
                </a:solidFill>
                <a:latin typeface="Arimo Bold"/>
                <a:ea typeface="Arimo Bold"/>
                <a:cs typeface="Arimo Bold"/>
                <a:sym typeface="Arimo Bold"/>
              </a:rPr>
              <a:t> </a:t>
            </a:r>
            <a:r>
              <a:rPr lang="en-US" sz="2133" b="1">
                <a:solidFill>
                  <a:srgbClr val="64635D"/>
                </a:solidFill>
                <a:latin typeface="Arimo Bold"/>
                <a:ea typeface="Arimo Bold"/>
                <a:cs typeface="Arimo Bold"/>
                <a:sym typeface="Arimo Bold"/>
              </a:rPr>
              <a:t>soprattutto se si pensa che sempre più di sovente l’aspetto sociale influisce sulla domanda sanitaria.</a:t>
            </a:r>
          </a:p>
        </p:txBody>
      </p:sp>
      <p:sp>
        <p:nvSpPr>
          <p:cNvPr id="5" name="TextBox 5"/>
          <p:cNvSpPr txBox="1"/>
          <p:nvPr/>
        </p:nvSpPr>
        <p:spPr>
          <a:xfrm>
            <a:off x="1047125" y="1980920"/>
            <a:ext cx="7659349" cy="4693593"/>
          </a:xfrm>
          <a:prstGeom prst="rect">
            <a:avLst/>
          </a:prstGeom>
        </p:spPr>
        <p:txBody>
          <a:bodyPr lIns="0" tIns="0" rIns="0" bIns="0" rtlCol="0" anchor="t">
            <a:spAutoFit/>
          </a:bodyPr>
          <a:lstStyle/>
          <a:p>
            <a:pPr algn="just">
              <a:lnSpc>
                <a:spcPts val="2299"/>
              </a:lnSpc>
            </a:pPr>
            <a:r>
              <a:rPr lang="en-US" sz="1900">
                <a:solidFill>
                  <a:srgbClr val="64635D"/>
                </a:solidFill>
                <a:latin typeface="Montserrat"/>
                <a:ea typeface="Montserrat"/>
                <a:cs typeface="Montserrat"/>
                <a:sym typeface="Montserrat"/>
              </a:rPr>
              <a:t>  Si pensi non solo all’invecchiamento della popolazione, ma anche alla multiproblematicità che presentano le diverse situazioni sociali di disagio, di devianza, alla multietnicità dei soggetti, alla difficoltà a gestire ricoveri che si protraggono non più per necessità clinica, ma per difficoltà di sistemazioni post dimissione. </a:t>
            </a:r>
            <a:r>
              <a:rPr lang="en-US" sz="1900" b="1">
                <a:solidFill>
                  <a:srgbClr val="FF0000"/>
                </a:solidFill>
                <a:latin typeface="Montserrat Bold"/>
                <a:ea typeface="Montserrat Bold"/>
                <a:cs typeface="Montserrat Bold"/>
                <a:sym typeface="Montserrat Bold"/>
              </a:rPr>
              <a:t>La necessità di attivare interventi per una dimissione protetta deve passare attraverso una precoce e corretta presa in carico e gestione delle criticità sociali che richiede insieme alla valutazione clinica una valutazione della dimensione sociale della persona, condizioni di vita, rete  famigliare, sociale di riferimento, risorse, ecc (Determinanti sociali della Salute OMS).</a:t>
            </a:r>
          </a:p>
          <a:p>
            <a:pPr algn="just">
              <a:lnSpc>
                <a:spcPts val="2299"/>
              </a:lnSpc>
            </a:pPr>
            <a:r>
              <a:rPr lang="en-US" sz="1900">
                <a:solidFill>
                  <a:srgbClr val="64635D"/>
                </a:solidFill>
                <a:latin typeface="Montserrat"/>
                <a:ea typeface="Montserrat"/>
                <a:cs typeface="Montserrat"/>
                <a:sym typeface="Montserrat"/>
              </a:rPr>
              <a:t> Queste fragilità necessitano dell’ attivazione di percorsi  protetti sanitari in regime di continuità delle cure e assistenziale ospedale-territorio e territorio-ospedale.</a:t>
            </a:r>
          </a:p>
          <a:p>
            <a:pPr algn="just">
              <a:lnSpc>
                <a:spcPts val="2052"/>
              </a:lnSpc>
            </a:pPr>
            <a:r>
              <a:rPr lang="en-US" sz="1900" b="1" spc="17">
                <a:solidFill>
                  <a:srgbClr val="64635D"/>
                </a:solidFill>
                <a:latin typeface="Arimo Bold"/>
                <a:ea typeface="Arimo Bold"/>
                <a:cs typeface="Arimo Bold"/>
                <a:sym typeface="Arimo Bold"/>
              </a:rPr>
              <a:t> </a:t>
            </a:r>
          </a:p>
        </p:txBody>
      </p:sp>
      <p:sp>
        <p:nvSpPr>
          <p:cNvPr id="6" name="TextBox 6"/>
          <p:cNvSpPr txBox="1"/>
          <p:nvPr/>
        </p:nvSpPr>
        <p:spPr>
          <a:xfrm>
            <a:off x="3322320" y="68129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grpSp>
        <p:nvGrpSpPr>
          <p:cNvPr id="7" name="Group 7"/>
          <p:cNvGrpSpPr/>
          <p:nvPr/>
        </p:nvGrpSpPr>
        <p:grpSpPr>
          <a:xfrm>
            <a:off x="-2309406" y="-2013035"/>
            <a:ext cx="3499917" cy="6076583"/>
            <a:chOff x="0" y="0"/>
            <a:chExt cx="4666556" cy="8102111"/>
          </a:xfrm>
        </p:grpSpPr>
        <p:sp>
          <p:nvSpPr>
            <p:cNvPr id="8" name="Freeform 8"/>
            <p:cNvSpPr/>
            <p:nvPr/>
          </p:nvSpPr>
          <p:spPr>
            <a:xfrm>
              <a:off x="0" y="0"/>
              <a:ext cx="4666615" cy="8102092"/>
            </a:xfrm>
            <a:custGeom>
              <a:avLst/>
              <a:gdLst/>
              <a:ahLst/>
              <a:cxnLst/>
              <a:rect l="l" t="t" r="r" b="b"/>
              <a:pathLst>
                <a:path w="4666615" h="8102092">
                  <a:moveTo>
                    <a:pt x="0" y="0"/>
                  </a:moveTo>
                  <a:lnTo>
                    <a:pt x="4666615" y="0"/>
                  </a:lnTo>
                  <a:lnTo>
                    <a:pt x="4666615" y="8102092"/>
                  </a:lnTo>
                  <a:lnTo>
                    <a:pt x="0" y="8102092"/>
                  </a:lnTo>
                  <a:lnTo>
                    <a:pt x="0" y="0"/>
                  </a:lnTo>
                  <a:close/>
                </a:path>
              </a:pathLst>
            </a:custGeom>
            <a:blipFill>
              <a:blip r:embed="rId2"/>
              <a:stretch>
                <a:fillRect l="-8423" r="-8422"/>
              </a:stretch>
            </a:blip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673803" y="953078"/>
            <a:ext cx="8405994" cy="3615605"/>
          </a:xfrm>
          <a:prstGeom prst="rect">
            <a:avLst/>
          </a:prstGeom>
        </p:spPr>
        <p:txBody>
          <a:bodyPr lIns="0" tIns="0" rIns="0" bIns="0" rtlCol="0" anchor="t">
            <a:spAutoFit/>
          </a:bodyPr>
          <a:lstStyle/>
          <a:p>
            <a:pPr algn="just">
              <a:lnSpc>
                <a:spcPts val="2279"/>
              </a:lnSpc>
            </a:pPr>
            <a:r>
              <a:rPr lang="en-US" sz="1899" spc="1">
                <a:solidFill>
                  <a:srgbClr val="D24726"/>
                </a:solidFill>
                <a:latin typeface="Montserrat"/>
                <a:ea typeface="Montserrat"/>
                <a:cs typeface="Montserrat"/>
                <a:sym typeface="Montserrat"/>
              </a:rPr>
              <a:t>Il gruppo aziendale sta ridefinendo con gli operatori della COT dell’ASL NO (DM .77) la nuova procedura (precedente era del 2022) con i relativi allegati </a:t>
            </a:r>
          </a:p>
          <a:p>
            <a:pPr algn="ctr">
              <a:lnSpc>
                <a:spcPts val="2279"/>
              </a:lnSpc>
            </a:pPr>
            <a:endParaRPr lang="en-US" sz="1899" spc="1">
              <a:solidFill>
                <a:srgbClr val="D24726"/>
              </a:solidFill>
              <a:latin typeface="Montserrat"/>
              <a:ea typeface="Montserrat"/>
              <a:cs typeface="Montserrat"/>
              <a:sym typeface="Montserrat"/>
            </a:endParaRPr>
          </a:p>
          <a:p>
            <a:pPr algn="ctr">
              <a:lnSpc>
                <a:spcPts val="2279"/>
              </a:lnSpc>
            </a:pPr>
            <a:r>
              <a:rPr lang="en-US" sz="1899" b="1" spc="1">
                <a:solidFill>
                  <a:srgbClr val="000000"/>
                </a:solidFill>
                <a:latin typeface="Arimo Bold"/>
                <a:ea typeface="Arimo Bold"/>
                <a:cs typeface="Arimo Bold"/>
                <a:sym typeface="Arimo Bold"/>
              </a:rPr>
              <a:t>L’attività del NOCC (Amministrativi e Assistenti Sociali):</a:t>
            </a:r>
            <a:r>
              <a:rPr lang="en-US" sz="1899" spc="1">
                <a:solidFill>
                  <a:srgbClr val="000000"/>
                </a:solidFill>
                <a:latin typeface="Arimo"/>
                <a:ea typeface="Arimo"/>
                <a:cs typeface="Arimo"/>
                <a:sym typeface="Arimo"/>
              </a:rPr>
              <a:t> </a:t>
            </a:r>
          </a:p>
          <a:p>
            <a:pPr algn="ctr">
              <a:lnSpc>
                <a:spcPts val="999"/>
              </a:lnSpc>
            </a:pPr>
            <a:endParaRPr lang="en-US" sz="1899" spc="1">
              <a:solidFill>
                <a:srgbClr val="000000"/>
              </a:solidFill>
              <a:latin typeface="Arimo"/>
              <a:ea typeface="Arimo"/>
              <a:cs typeface="Arimo"/>
              <a:sym typeface="Arimo"/>
            </a:endParaRPr>
          </a:p>
          <a:p>
            <a:pPr algn="just">
              <a:lnSpc>
                <a:spcPts val="2659"/>
              </a:lnSpc>
            </a:pPr>
            <a:r>
              <a:rPr lang="en-US" sz="1899" spc="1">
                <a:solidFill>
                  <a:srgbClr val="000000"/>
                </a:solidFill>
                <a:latin typeface="Montserrat"/>
                <a:ea typeface="Montserrat"/>
                <a:cs typeface="Montserrat"/>
                <a:sym typeface="Montserrat"/>
              </a:rPr>
              <a:t>- Riceve la richiesta - Verifica la completezza della documentazione - Compila la </a:t>
            </a:r>
            <a:r>
              <a:rPr lang="en-US" sz="1899" b="1" spc="1">
                <a:solidFill>
                  <a:srgbClr val="FF0000"/>
                </a:solidFill>
                <a:latin typeface="Montserrat Bold"/>
                <a:ea typeface="Montserrat Bold"/>
                <a:cs typeface="Montserrat Bold"/>
                <a:sym typeface="Montserrat Bold"/>
              </a:rPr>
              <a:t>Scheda di Fragilità Socio Sanitaria (R_AOU_8-074-1</a:t>
            </a:r>
            <a:r>
              <a:rPr lang="en-US" sz="1899" spc="1">
                <a:solidFill>
                  <a:srgbClr val="000000"/>
                </a:solidFill>
                <a:latin typeface="Montserrat"/>
                <a:ea typeface="Montserrat"/>
                <a:cs typeface="Montserrat"/>
                <a:sym typeface="Montserrat"/>
              </a:rPr>
              <a:t>) - Colloquio con il paziente/care giver/famigliari/Amm.sostegno – Invia tutta la documentazione su ECWMED–GARCIA </a:t>
            </a:r>
            <a:r>
              <a:rPr lang="en-US" sz="1899" i="1" spc="1">
                <a:solidFill>
                  <a:srgbClr val="000000"/>
                </a:solidFill>
                <a:latin typeface="Montserrat Italics"/>
                <a:ea typeface="Montserrat Italics"/>
                <a:cs typeface="Montserrat Italics"/>
                <a:sym typeface="Montserrat Italics"/>
              </a:rPr>
              <a:t>(Dal 1 agosto 2024 aderiamo alla sperimentazione)</a:t>
            </a:r>
          </a:p>
          <a:p>
            <a:pPr algn="ctr">
              <a:lnSpc>
                <a:spcPts val="2279"/>
              </a:lnSpc>
            </a:pPr>
            <a:endParaRPr lang="en-US" sz="1899" i="1" spc="1">
              <a:solidFill>
                <a:srgbClr val="000000"/>
              </a:solidFill>
              <a:latin typeface="Montserrat Italics"/>
              <a:ea typeface="Montserrat Italics"/>
              <a:cs typeface="Montserrat Italics"/>
              <a:sym typeface="Montserrat Italics"/>
            </a:endParaRPr>
          </a:p>
        </p:txBody>
      </p:sp>
      <p:grpSp>
        <p:nvGrpSpPr>
          <p:cNvPr id="3" name="Group 3"/>
          <p:cNvGrpSpPr/>
          <p:nvPr/>
        </p:nvGrpSpPr>
        <p:grpSpPr>
          <a:xfrm>
            <a:off x="919444" y="6180603"/>
            <a:ext cx="1766602" cy="481584"/>
            <a:chOff x="0" y="0"/>
            <a:chExt cx="2355469" cy="642112"/>
          </a:xfrm>
        </p:grpSpPr>
        <p:sp>
          <p:nvSpPr>
            <p:cNvPr id="4" name="Freeform 4"/>
            <p:cNvSpPr/>
            <p:nvPr/>
          </p:nvSpPr>
          <p:spPr>
            <a:xfrm>
              <a:off x="0" y="0"/>
              <a:ext cx="2355469" cy="642112"/>
            </a:xfrm>
            <a:custGeom>
              <a:avLst/>
              <a:gdLst/>
              <a:ahLst/>
              <a:cxnLst/>
              <a:rect l="l" t="t" r="r" b="b"/>
              <a:pathLst>
                <a:path w="2355469" h="642112">
                  <a:moveTo>
                    <a:pt x="0" y="107061"/>
                  </a:moveTo>
                  <a:cubicBezTo>
                    <a:pt x="0" y="47879"/>
                    <a:pt x="47879" y="0"/>
                    <a:pt x="107061" y="0"/>
                  </a:cubicBezTo>
                  <a:lnTo>
                    <a:pt x="2248408" y="0"/>
                  </a:lnTo>
                  <a:cubicBezTo>
                    <a:pt x="2307463" y="0"/>
                    <a:pt x="2355469" y="47879"/>
                    <a:pt x="2355469" y="107061"/>
                  </a:cubicBezTo>
                  <a:lnTo>
                    <a:pt x="2355469" y="535051"/>
                  </a:lnTo>
                  <a:cubicBezTo>
                    <a:pt x="2355469" y="594106"/>
                    <a:pt x="2307590" y="642112"/>
                    <a:pt x="2248408" y="642112"/>
                  </a:cubicBezTo>
                  <a:lnTo>
                    <a:pt x="107061" y="642112"/>
                  </a:lnTo>
                  <a:cubicBezTo>
                    <a:pt x="47879" y="641985"/>
                    <a:pt x="0" y="594106"/>
                    <a:pt x="0" y="535051"/>
                  </a:cubicBezTo>
                  <a:close/>
                </a:path>
              </a:pathLst>
            </a:custGeom>
            <a:solidFill>
              <a:srgbClr val="9FA98D"/>
            </a:solidFill>
          </p:spPr>
        </p:sp>
      </p:grpSp>
      <p:grpSp>
        <p:nvGrpSpPr>
          <p:cNvPr id="5" name="Group 5"/>
          <p:cNvGrpSpPr/>
          <p:nvPr/>
        </p:nvGrpSpPr>
        <p:grpSpPr>
          <a:xfrm>
            <a:off x="2993274" y="6016664"/>
            <a:ext cx="1766602" cy="643319"/>
            <a:chOff x="0" y="0"/>
            <a:chExt cx="2355469" cy="857758"/>
          </a:xfrm>
        </p:grpSpPr>
        <p:sp>
          <p:nvSpPr>
            <p:cNvPr id="6" name="Freeform 6"/>
            <p:cNvSpPr/>
            <p:nvPr/>
          </p:nvSpPr>
          <p:spPr>
            <a:xfrm>
              <a:off x="0" y="0"/>
              <a:ext cx="2355469" cy="857758"/>
            </a:xfrm>
            <a:custGeom>
              <a:avLst/>
              <a:gdLst/>
              <a:ahLst/>
              <a:cxnLst/>
              <a:rect l="l" t="t" r="r" b="b"/>
              <a:pathLst>
                <a:path w="2355469" h="857758">
                  <a:moveTo>
                    <a:pt x="0" y="143002"/>
                  </a:moveTo>
                  <a:cubicBezTo>
                    <a:pt x="0" y="64008"/>
                    <a:pt x="64008" y="0"/>
                    <a:pt x="143002" y="0"/>
                  </a:cubicBezTo>
                  <a:lnTo>
                    <a:pt x="2212467" y="0"/>
                  </a:lnTo>
                  <a:cubicBezTo>
                    <a:pt x="2291461" y="0"/>
                    <a:pt x="2355469" y="64008"/>
                    <a:pt x="2355469" y="143002"/>
                  </a:cubicBezTo>
                  <a:lnTo>
                    <a:pt x="2355469" y="714756"/>
                  </a:lnTo>
                  <a:cubicBezTo>
                    <a:pt x="2355469" y="793750"/>
                    <a:pt x="2291461" y="857758"/>
                    <a:pt x="2212467" y="857758"/>
                  </a:cubicBezTo>
                  <a:lnTo>
                    <a:pt x="143002" y="857758"/>
                  </a:lnTo>
                  <a:cubicBezTo>
                    <a:pt x="64008" y="857631"/>
                    <a:pt x="0" y="793623"/>
                    <a:pt x="0" y="714756"/>
                  </a:cubicBezTo>
                  <a:close/>
                </a:path>
              </a:pathLst>
            </a:custGeom>
            <a:solidFill>
              <a:srgbClr val="ED7D31"/>
            </a:solidFill>
          </p:spPr>
        </p:sp>
      </p:grpSp>
      <p:grpSp>
        <p:nvGrpSpPr>
          <p:cNvPr id="7" name="Group 7"/>
          <p:cNvGrpSpPr/>
          <p:nvPr/>
        </p:nvGrpSpPr>
        <p:grpSpPr>
          <a:xfrm>
            <a:off x="5085372" y="5916617"/>
            <a:ext cx="1766697" cy="739331"/>
            <a:chOff x="0" y="0"/>
            <a:chExt cx="2355596" cy="985774"/>
          </a:xfrm>
        </p:grpSpPr>
        <p:sp>
          <p:nvSpPr>
            <p:cNvPr id="8" name="Freeform 8"/>
            <p:cNvSpPr/>
            <p:nvPr/>
          </p:nvSpPr>
          <p:spPr>
            <a:xfrm>
              <a:off x="0" y="0"/>
              <a:ext cx="2355596" cy="985774"/>
            </a:xfrm>
            <a:custGeom>
              <a:avLst/>
              <a:gdLst/>
              <a:ahLst/>
              <a:cxnLst/>
              <a:rect l="l" t="t" r="r" b="b"/>
              <a:pathLst>
                <a:path w="2355596" h="985774">
                  <a:moveTo>
                    <a:pt x="0" y="164338"/>
                  </a:moveTo>
                  <a:cubicBezTo>
                    <a:pt x="0" y="73533"/>
                    <a:pt x="73533" y="0"/>
                    <a:pt x="164338" y="0"/>
                  </a:cubicBezTo>
                  <a:lnTo>
                    <a:pt x="2191258" y="0"/>
                  </a:lnTo>
                  <a:cubicBezTo>
                    <a:pt x="2281936" y="0"/>
                    <a:pt x="2355596" y="73533"/>
                    <a:pt x="2355596" y="164338"/>
                  </a:cubicBezTo>
                  <a:lnTo>
                    <a:pt x="2355596" y="821436"/>
                  </a:lnTo>
                  <a:cubicBezTo>
                    <a:pt x="2355596" y="912114"/>
                    <a:pt x="2282063" y="985774"/>
                    <a:pt x="2191258" y="985774"/>
                  </a:cubicBezTo>
                  <a:lnTo>
                    <a:pt x="164338" y="985774"/>
                  </a:lnTo>
                  <a:cubicBezTo>
                    <a:pt x="73533" y="985774"/>
                    <a:pt x="0" y="912241"/>
                    <a:pt x="0" y="821436"/>
                  </a:cubicBezTo>
                  <a:close/>
                </a:path>
              </a:pathLst>
            </a:custGeom>
            <a:solidFill>
              <a:srgbClr val="89977A"/>
            </a:solidFill>
          </p:spPr>
        </p:sp>
      </p:grpSp>
      <p:grpSp>
        <p:nvGrpSpPr>
          <p:cNvPr id="9" name="Group 9"/>
          <p:cNvGrpSpPr/>
          <p:nvPr/>
        </p:nvGrpSpPr>
        <p:grpSpPr>
          <a:xfrm>
            <a:off x="7198334" y="5763887"/>
            <a:ext cx="1766602" cy="889159"/>
            <a:chOff x="0" y="0"/>
            <a:chExt cx="2355469" cy="1185545"/>
          </a:xfrm>
        </p:grpSpPr>
        <p:sp>
          <p:nvSpPr>
            <p:cNvPr id="10" name="Freeform 10"/>
            <p:cNvSpPr/>
            <p:nvPr/>
          </p:nvSpPr>
          <p:spPr>
            <a:xfrm>
              <a:off x="0" y="0"/>
              <a:ext cx="2355469" cy="1185545"/>
            </a:xfrm>
            <a:custGeom>
              <a:avLst/>
              <a:gdLst/>
              <a:ahLst/>
              <a:cxnLst/>
              <a:rect l="l" t="t" r="r" b="b"/>
              <a:pathLst>
                <a:path w="2355469" h="1185545">
                  <a:moveTo>
                    <a:pt x="0" y="197612"/>
                  </a:moveTo>
                  <a:cubicBezTo>
                    <a:pt x="0" y="88519"/>
                    <a:pt x="88519" y="0"/>
                    <a:pt x="197612" y="0"/>
                  </a:cubicBezTo>
                  <a:lnTo>
                    <a:pt x="2157857" y="0"/>
                  </a:lnTo>
                  <a:cubicBezTo>
                    <a:pt x="2266950" y="0"/>
                    <a:pt x="2355469" y="88519"/>
                    <a:pt x="2355469" y="197612"/>
                  </a:cubicBezTo>
                  <a:lnTo>
                    <a:pt x="2355469" y="987933"/>
                  </a:lnTo>
                  <a:cubicBezTo>
                    <a:pt x="2355469" y="1097026"/>
                    <a:pt x="2266950" y="1185545"/>
                    <a:pt x="2157857" y="1185545"/>
                  </a:cubicBezTo>
                  <a:lnTo>
                    <a:pt x="197612" y="1185545"/>
                  </a:lnTo>
                  <a:cubicBezTo>
                    <a:pt x="88519" y="1185545"/>
                    <a:pt x="0" y="1097026"/>
                    <a:pt x="0" y="987933"/>
                  </a:cubicBezTo>
                  <a:close/>
                </a:path>
              </a:pathLst>
            </a:custGeom>
            <a:solidFill>
              <a:srgbClr val="F59B77"/>
            </a:solidFill>
          </p:spPr>
        </p:sp>
      </p:grpSp>
      <p:sp>
        <p:nvSpPr>
          <p:cNvPr id="11" name="TextBox 11"/>
          <p:cNvSpPr txBox="1"/>
          <p:nvPr/>
        </p:nvSpPr>
        <p:spPr>
          <a:xfrm>
            <a:off x="1059417" y="5761503"/>
            <a:ext cx="1486649" cy="804863"/>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2021</a:t>
            </a:r>
          </a:p>
          <a:p>
            <a:pPr algn="l">
              <a:lnSpc>
                <a:spcPts val="2046"/>
              </a:lnSpc>
            </a:pPr>
            <a:endParaRPr lang="en-US" sz="1705" spc="2">
              <a:solidFill>
                <a:srgbClr val="A6B49C"/>
              </a:solidFill>
              <a:latin typeface="Archivo Black"/>
              <a:ea typeface="Archivo Black"/>
              <a:cs typeface="Archivo Black"/>
              <a:sym typeface="Archivo Black"/>
            </a:endParaRPr>
          </a:p>
          <a:p>
            <a:pPr algn="ctr">
              <a:lnSpc>
                <a:spcPts val="2046"/>
              </a:lnSpc>
            </a:pPr>
            <a:r>
              <a:rPr lang="en-US" sz="1705" spc="2">
                <a:solidFill>
                  <a:srgbClr val="FFF6ED"/>
                </a:solidFill>
                <a:latin typeface="Archivo Black"/>
                <a:ea typeface="Archivo Black"/>
                <a:cs typeface="Archivo Black"/>
                <a:sym typeface="Archivo Black"/>
              </a:rPr>
              <a:t>689</a:t>
            </a:r>
          </a:p>
        </p:txBody>
      </p:sp>
      <p:sp>
        <p:nvSpPr>
          <p:cNvPr id="12" name="TextBox 12"/>
          <p:cNvSpPr txBox="1"/>
          <p:nvPr/>
        </p:nvSpPr>
        <p:spPr>
          <a:xfrm>
            <a:off x="3180304" y="5584545"/>
            <a:ext cx="1388832" cy="303022"/>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2022</a:t>
            </a:r>
          </a:p>
        </p:txBody>
      </p:sp>
      <p:sp>
        <p:nvSpPr>
          <p:cNvPr id="13" name="TextBox 13"/>
          <p:cNvSpPr txBox="1"/>
          <p:nvPr/>
        </p:nvSpPr>
        <p:spPr>
          <a:xfrm>
            <a:off x="5274254" y="5542418"/>
            <a:ext cx="1388832" cy="290513"/>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2023</a:t>
            </a:r>
          </a:p>
        </p:txBody>
      </p:sp>
      <p:sp>
        <p:nvSpPr>
          <p:cNvPr id="14" name="TextBox 14"/>
          <p:cNvSpPr txBox="1"/>
          <p:nvPr/>
        </p:nvSpPr>
        <p:spPr>
          <a:xfrm>
            <a:off x="7452334" y="5430652"/>
            <a:ext cx="1388832" cy="303022"/>
          </a:xfrm>
          <a:prstGeom prst="rect">
            <a:avLst/>
          </a:prstGeom>
        </p:spPr>
        <p:txBody>
          <a:bodyPr lIns="0" tIns="0" rIns="0" bIns="0" rtlCol="0" anchor="t">
            <a:spAutoFit/>
          </a:bodyPr>
          <a:lstStyle/>
          <a:p>
            <a:pPr algn="l">
              <a:lnSpc>
                <a:spcPts val="2046"/>
              </a:lnSpc>
            </a:pPr>
            <a:r>
              <a:rPr lang="en-US" sz="1705" spc="2">
                <a:solidFill>
                  <a:srgbClr val="A6B49C"/>
                </a:solidFill>
                <a:latin typeface="Archivo Black"/>
                <a:ea typeface="Archivo Black"/>
                <a:cs typeface="Archivo Black"/>
                <a:sym typeface="Archivo Black"/>
              </a:rPr>
              <a:t>ANNO 2024</a:t>
            </a:r>
          </a:p>
        </p:txBody>
      </p:sp>
      <p:sp>
        <p:nvSpPr>
          <p:cNvPr id="15" name="TextBox 15"/>
          <p:cNvSpPr txBox="1"/>
          <p:nvPr/>
        </p:nvSpPr>
        <p:spPr>
          <a:xfrm>
            <a:off x="3649663" y="6216179"/>
            <a:ext cx="450114" cy="303022"/>
          </a:xfrm>
          <a:prstGeom prst="rect">
            <a:avLst/>
          </a:prstGeom>
        </p:spPr>
        <p:txBody>
          <a:bodyPr lIns="0" tIns="0" rIns="0" bIns="0" rtlCol="0" anchor="t">
            <a:spAutoFit/>
          </a:bodyPr>
          <a:lstStyle/>
          <a:p>
            <a:pPr algn="l">
              <a:lnSpc>
                <a:spcPts val="2046"/>
              </a:lnSpc>
            </a:pPr>
            <a:r>
              <a:rPr lang="en-US" sz="1705" spc="2">
                <a:solidFill>
                  <a:srgbClr val="FFF6ED"/>
                </a:solidFill>
                <a:latin typeface="Archivo Black"/>
                <a:ea typeface="Archivo Black"/>
                <a:cs typeface="Archivo Black"/>
                <a:sym typeface="Archivo Black"/>
              </a:rPr>
              <a:t>917</a:t>
            </a:r>
          </a:p>
        </p:txBody>
      </p:sp>
      <p:sp>
        <p:nvSpPr>
          <p:cNvPr id="16" name="TextBox 16"/>
          <p:cNvSpPr txBox="1"/>
          <p:nvPr/>
        </p:nvSpPr>
        <p:spPr>
          <a:xfrm>
            <a:off x="5670943" y="6113918"/>
            <a:ext cx="595453" cy="303022"/>
          </a:xfrm>
          <a:prstGeom prst="rect">
            <a:avLst/>
          </a:prstGeom>
        </p:spPr>
        <p:txBody>
          <a:bodyPr lIns="0" tIns="0" rIns="0" bIns="0" rtlCol="0" anchor="t">
            <a:spAutoFit/>
          </a:bodyPr>
          <a:lstStyle/>
          <a:p>
            <a:pPr algn="l">
              <a:lnSpc>
                <a:spcPts val="2046"/>
              </a:lnSpc>
            </a:pPr>
            <a:r>
              <a:rPr lang="en-US" sz="1705" spc="2">
                <a:solidFill>
                  <a:srgbClr val="FFF6ED"/>
                </a:solidFill>
                <a:latin typeface="Archivo Black"/>
                <a:ea typeface="Archivo Black"/>
                <a:cs typeface="Archivo Black"/>
                <a:sym typeface="Archivo Black"/>
              </a:rPr>
              <a:t>1073</a:t>
            </a:r>
          </a:p>
        </p:txBody>
      </p:sp>
      <p:sp>
        <p:nvSpPr>
          <p:cNvPr id="17" name="TextBox 17"/>
          <p:cNvSpPr txBox="1"/>
          <p:nvPr/>
        </p:nvSpPr>
        <p:spPr>
          <a:xfrm>
            <a:off x="7301326" y="5974300"/>
            <a:ext cx="1560611" cy="481013"/>
          </a:xfrm>
          <a:prstGeom prst="rect">
            <a:avLst/>
          </a:prstGeom>
        </p:spPr>
        <p:txBody>
          <a:bodyPr lIns="0" tIns="0" rIns="0" bIns="0" rtlCol="0" anchor="t">
            <a:spAutoFit/>
          </a:bodyPr>
          <a:lstStyle/>
          <a:p>
            <a:pPr algn="ctr">
              <a:lnSpc>
                <a:spcPts val="2046"/>
              </a:lnSpc>
            </a:pPr>
            <a:r>
              <a:rPr lang="en-US" sz="1705" spc="2">
                <a:solidFill>
                  <a:srgbClr val="FFF6ED"/>
                </a:solidFill>
                <a:latin typeface="Archivo Black"/>
                <a:ea typeface="Archivo Black"/>
                <a:cs typeface="Archivo Black"/>
                <a:sym typeface="Archivo Black"/>
              </a:rPr>
              <a:t>1349</a:t>
            </a:r>
          </a:p>
          <a:p>
            <a:pPr algn="ctr">
              <a:lnSpc>
                <a:spcPts val="1534"/>
              </a:lnSpc>
            </a:pPr>
            <a:r>
              <a:rPr lang="en-US" sz="1279" spc="2">
                <a:solidFill>
                  <a:srgbClr val="FFF6ED"/>
                </a:solidFill>
                <a:latin typeface="Arial"/>
                <a:ea typeface="Arial"/>
                <a:cs typeface="Arial"/>
                <a:sym typeface="Arial"/>
              </a:rPr>
              <a:t>DAL 01/01 AL 20/11</a:t>
            </a:r>
          </a:p>
        </p:txBody>
      </p:sp>
      <p:sp>
        <p:nvSpPr>
          <p:cNvPr id="18" name="TextBox 18"/>
          <p:cNvSpPr txBox="1"/>
          <p:nvPr/>
        </p:nvSpPr>
        <p:spPr>
          <a:xfrm>
            <a:off x="1217750" y="4601153"/>
            <a:ext cx="7448875" cy="723900"/>
          </a:xfrm>
          <a:prstGeom prst="rect">
            <a:avLst/>
          </a:prstGeom>
        </p:spPr>
        <p:txBody>
          <a:bodyPr lIns="0" tIns="0" rIns="0" bIns="0" rtlCol="0" anchor="t">
            <a:spAutoFit/>
          </a:bodyPr>
          <a:lstStyle/>
          <a:p>
            <a:pPr algn="ctr">
              <a:lnSpc>
                <a:spcPts val="2879"/>
              </a:lnSpc>
            </a:pPr>
            <a:r>
              <a:rPr lang="en-US" sz="2399" spc="4">
                <a:solidFill>
                  <a:srgbClr val="D24726"/>
                </a:solidFill>
                <a:latin typeface="DM Serif Display"/>
                <a:ea typeface="DM Serif Display"/>
                <a:cs typeface="DM Serif Display"/>
                <a:sym typeface="DM Serif Display"/>
              </a:rPr>
              <a:t>TOTALE RICHIESTE DI CONTINUITÀ ASSISTENZIALE PERVENUTE NELL’ANNO</a:t>
            </a:r>
          </a:p>
        </p:txBody>
      </p:sp>
      <p:sp>
        <p:nvSpPr>
          <p:cNvPr id="19" name="TextBox 19"/>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865949" y="1128914"/>
            <a:ext cx="8021702" cy="2640979"/>
          </a:xfrm>
          <a:prstGeom prst="rect">
            <a:avLst/>
          </a:prstGeom>
        </p:spPr>
        <p:txBody>
          <a:bodyPr lIns="0" tIns="0" rIns="0" bIns="0" rtlCol="0" anchor="t">
            <a:spAutoFit/>
          </a:bodyPr>
          <a:lstStyle/>
          <a:p>
            <a:pPr algn="just">
              <a:lnSpc>
                <a:spcPts val="2279"/>
              </a:lnSpc>
            </a:pPr>
            <a:r>
              <a:rPr lang="en-US" sz="1899">
                <a:solidFill>
                  <a:srgbClr val="494949"/>
                </a:solidFill>
                <a:latin typeface="Montserrat"/>
                <a:ea typeface="Montserrat"/>
                <a:cs typeface="Montserrat"/>
                <a:sym typeface="Montserrat"/>
              </a:rPr>
              <a:t> Il Dirigente assume compiti manageriali diversificati e deve operare nel rispetto di tre</a:t>
            </a:r>
            <a:r>
              <a:rPr lang="en-US" sz="1899">
                <a:solidFill>
                  <a:srgbClr val="000000"/>
                </a:solidFill>
                <a:latin typeface="Montserrat"/>
                <a:ea typeface="Montserrat"/>
                <a:cs typeface="Montserrat"/>
                <a:sym typeface="Montserrat"/>
              </a:rPr>
              <a:t> </a:t>
            </a:r>
            <a:r>
              <a:rPr lang="en-US" sz="1899">
                <a:solidFill>
                  <a:srgbClr val="D24726"/>
                </a:solidFill>
                <a:latin typeface="Montserrat"/>
                <a:ea typeface="Montserrat"/>
                <a:cs typeface="Montserrat"/>
                <a:sym typeface="Montserrat"/>
              </a:rPr>
              <a:t>dimensioni: professionale, organizzativa e procedurale,</a:t>
            </a:r>
            <a:r>
              <a:rPr lang="en-US" sz="1899">
                <a:solidFill>
                  <a:srgbClr val="FF0000"/>
                </a:solidFill>
                <a:latin typeface="Montserrat"/>
                <a:ea typeface="Montserrat"/>
                <a:cs typeface="Montserrat"/>
                <a:sym typeface="Montserrat"/>
              </a:rPr>
              <a:t> </a:t>
            </a:r>
            <a:r>
              <a:rPr lang="en-US" sz="1899">
                <a:solidFill>
                  <a:srgbClr val="494949"/>
                </a:solidFill>
                <a:latin typeface="Montserrat"/>
                <a:ea typeface="Montserrat"/>
                <a:cs typeface="Montserrat"/>
                <a:sym typeface="Montserrat"/>
              </a:rPr>
              <a:t>mantenendo per ogni azione una grande attenzione agli ambiti di promotion, prevention  e protection.</a:t>
            </a:r>
          </a:p>
          <a:p>
            <a:pPr algn="just">
              <a:lnSpc>
                <a:spcPts val="2279"/>
              </a:lnSpc>
            </a:pPr>
            <a:r>
              <a:rPr lang="en-US" sz="1899">
                <a:solidFill>
                  <a:srgbClr val="494949"/>
                </a:solidFill>
                <a:latin typeface="Montserrat"/>
                <a:ea typeface="Montserrat"/>
                <a:cs typeface="Montserrat"/>
                <a:sym typeface="Montserrat"/>
              </a:rPr>
              <a:t>Non dimenticando la specificità della professione  che deve garantire il rispetto e l’attenzione all’altro (non solo utente ma anche collega e altro professionista) e le strategie/azioni necessarie al conseguito degli Obiettivi aziendali.</a:t>
            </a:r>
          </a:p>
          <a:p>
            <a:pPr algn="just">
              <a:lnSpc>
                <a:spcPts val="2279"/>
              </a:lnSpc>
            </a:pPr>
            <a:r>
              <a:rPr lang="en-US" sz="1899">
                <a:solidFill>
                  <a:srgbClr val="494949"/>
                </a:solidFill>
                <a:latin typeface="Montserrat"/>
                <a:ea typeface="Montserrat"/>
                <a:cs typeface="Montserrat"/>
                <a:sym typeface="Montserrat"/>
              </a:rPr>
              <a:t> </a:t>
            </a:r>
          </a:p>
        </p:txBody>
      </p:sp>
      <p:sp>
        <p:nvSpPr>
          <p:cNvPr id="3" name="Freeform 3"/>
          <p:cNvSpPr/>
          <p:nvPr/>
        </p:nvSpPr>
        <p:spPr>
          <a:xfrm>
            <a:off x="-351170" y="5881700"/>
            <a:ext cx="10455941" cy="701980"/>
          </a:xfrm>
          <a:custGeom>
            <a:avLst/>
            <a:gdLst/>
            <a:ahLst/>
            <a:cxnLst/>
            <a:rect l="l" t="t" r="r" b="b"/>
            <a:pathLst>
              <a:path w="10455941" h="701980">
                <a:moveTo>
                  <a:pt x="0" y="0"/>
                </a:moveTo>
                <a:lnTo>
                  <a:pt x="10455941" y="0"/>
                </a:lnTo>
                <a:lnTo>
                  <a:pt x="10455941" y="701980"/>
                </a:lnTo>
                <a:lnTo>
                  <a:pt x="0" y="7019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4"/>
          <p:cNvSpPr txBox="1"/>
          <p:nvPr/>
        </p:nvSpPr>
        <p:spPr>
          <a:xfrm>
            <a:off x="1141580" y="670238"/>
            <a:ext cx="7470439" cy="366522"/>
          </a:xfrm>
          <a:prstGeom prst="rect">
            <a:avLst/>
          </a:prstGeom>
        </p:spPr>
        <p:txBody>
          <a:bodyPr lIns="0" tIns="0" rIns="0" bIns="0" rtlCol="0" anchor="t">
            <a:spAutoFit/>
          </a:bodyPr>
          <a:lstStyle/>
          <a:p>
            <a:pPr algn="ctr">
              <a:lnSpc>
                <a:spcPts val="3023"/>
              </a:lnSpc>
            </a:pPr>
            <a:r>
              <a:rPr lang="en-US" sz="2799" spc="-17">
                <a:solidFill>
                  <a:srgbClr val="89977A"/>
                </a:solidFill>
                <a:latin typeface="DM Serif Display"/>
                <a:ea typeface="DM Serif Display"/>
                <a:cs typeface="DM Serif Display"/>
                <a:sym typeface="DM Serif Display"/>
              </a:rPr>
              <a:t>IL SSPA nel sistema dei servizi della sanità </a:t>
            </a:r>
          </a:p>
        </p:txBody>
      </p:sp>
      <p:sp>
        <p:nvSpPr>
          <p:cNvPr id="5" name="TextBox 5"/>
          <p:cNvSpPr txBox="1"/>
          <p:nvPr/>
        </p:nvSpPr>
        <p:spPr>
          <a:xfrm>
            <a:off x="685800" y="4199154"/>
            <a:ext cx="8231159" cy="788863"/>
          </a:xfrm>
          <a:prstGeom prst="rect">
            <a:avLst/>
          </a:prstGeom>
        </p:spPr>
        <p:txBody>
          <a:bodyPr lIns="0" tIns="0" rIns="0" bIns="0" rtlCol="0" anchor="t">
            <a:spAutoFit/>
          </a:bodyPr>
          <a:lstStyle/>
          <a:p>
            <a:pPr algn="ctr">
              <a:lnSpc>
                <a:spcPts val="2070"/>
              </a:lnSpc>
            </a:pPr>
            <a:r>
              <a:rPr lang="en-US" sz="1899" spc="-79">
                <a:solidFill>
                  <a:srgbClr val="FF0000"/>
                </a:solidFill>
                <a:latin typeface="Montserrat"/>
                <a:ea typeface="Montserrat"/>
                <a:cs typeface="Montserrat"/>
                <a:sym typeface="Montserrat"/>
              </a:rPr>
              <a:t>Contribuisce alla definizione della mission, vision e dei valori guida dell’azienda e persegue il loro raggiungimento attraverso il razionale uso delle risorse umane,  strumentali e materiali disponibili . </a:t>
            </a:r>
          </a:p>
        </p:txBody>
      </p:sp>
      <p:sp>
        <p:nvSpPr>
          <p:cNvPr id="6" name="TextBox 6"/>
          <p:cNvSpPr txBox="1"/>
          <p:nvPr/>
        </p:nvSpPr>
        <p:spPr>
          <a:xfrm>
            <a:off x="487334" y="6085535"/>
            <a:ext cx="9030785" cy="371475"/>
          </a:xfrm>
          <a:prstGeom prst="rect">
            <a:avLst/>
          </a:prstGeom>
        </p:spPr>
        <p:txBody>
          <a:bodyPr lIns="0" tIns="0" rIns="0" bIns="0" rtlCol="0" anchor="t">
            <a:spAutoFit/>
          </a:bodyPr>
          <a:lstStyle/>
          <a:p>
            <a:pPr algn="ctr">
              <a:lnSpc>
                <a:spcPts val="2999"/>
              </a:lnSpc>
            </a:pPr>
            <a:r>
              <a:rPr lang="en-US" sz="2499" spc="173">
                <a:solidFill>
                  <a:srgbClr val="FFFFFF"/>
                </a:solidFill>
                <a:latin typeface="League Gothic"/>
                <a:ea typeface="League Gothic"/>
                <a:cs typeface="League Gothic"/>
                <a:sym typeface="League Gothic"/>
              </a:rPr>
              <a:t>EFFICIENZA-EFFICACIA-ECONOMICITÀ-IMPARZIALITÀ-TRASPARENZA-COMUNICAZIONE</a:t>
            </a:r>
          </a:p>
        </p:txBody>
      </p:sp>
      <p:grpSp>
        <p:nvGrpSpPr>
          <p:cNvPr id="7" name="Group 7"/>
          <p:cNvGrpSpPr/>
          <p:nvPr/>
        </p:nvGrpSpPr>
        <p:grpSpPr>
          <a:xfrm rot="8344322">
            <a:off x="-1773392" y="5003872"/>
            <a:ext cx="3312696" cy="4925942"/>
            <a:chOff x="0" y="0"/>
            <a:chExt cx="4416928" cy="6567923"/>
          </a:xfrm>
        </p:grpSpPr>
        <p:sp>
          <p:nvSpPr>
            <p:cNvPr id="8" name="Freeform 8"/>
            <p:cNvSpPr/>
            <p:nvPr/>
          </p:nvSpPr>
          <p:spPr>
            <a:xfrm>
              <a:off x="0" y="0"/>
              <a:ext cx="4416933" cy="6567932"/>
            </a:xfrm>
            <a:custGeom>
              <a:avLst/>
              <a:gdLst/>
              <a:ahLst/>
              <a:cxnLst/>
              <a:rect l="l" t="t" r="r" b="b"/>
              <a:pathLst>
                <a:path w="4416933" h="6567932">
                  <a:moveTo>
                    <a:pt x="0" y="0"/>
                  </a:moveTo>
                  <a:lnTo>
                    <a:pt x="4416933" y="0"/>
                  </a:lnTo>
                  <a:lnTo>
                    <a:pt x="4416933" y="6567932"/>
                  </a:lnTo>
                  <a:lnTo>
                    <a:pt x="0" y="6567932"/>
                  </a:lnTo>
                  <a:lnTo>
                    <a:pt x="0" y="0"/>
                  </a:lnTo>
                  <a:close/>
                </a:path>
              </a:pathLst>
            </a:custGeom>
            <a:blipFill>
              <a:blip r:embed="rId4"/>
              <a:stretch>
                <a:fillRect l="-37" r="-37"/>
              </a:stretch>
            </a:blipFill>
          </p:spPr>
        </p:sp>
      </p:grpSp>
      <p:grpSp>
        <p:nvGrpSpPr>
          <p:cNvPr id="9" name="Group 9"/>
          <p:cNvGrpSpPr/>
          <p:nvPr/>
        </p:nvGrpSpPr>
        <p:grpSpPr>
          <a:xfrm rot="-10475675">
            <a:off x="8224182" y="-1548495"/>
            <a:ext cx="3058836" cy="3471020"/>
            <a:chOff x="0" y="0"/>
            <a:chExt cx="4078448" cy="4628027"/>
          </a:xfrm>
        </p:grpSpPr>
        <p:sp>
          <p:nvSpPr>
            <p:cNvPr id="10" name="Freeform 10"/>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5"/>
              <a:stretch>
                <a:fillRect l="-50" r="-49"/>
              </a:stretch>
            </a:blipFill>
          </p:spPr>
        </p:sp>
      </p:grpSp>
      <p:sp>
        <p:nvSpPr>
          <p:cNvPr id="11" name="TextBox 11"/>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Freeform 2"/>
          <p:cNvSpPr/>
          <p:nvPr/>
        </p:nvSpPr>
        <p:spPr>
          <a:xfrm>
            <a:off x="0" y="0"/>
            <a:ext cx="3977923" cy="7315200"/>
          </a:xfrm>
          <a:custGeom>
            <a:avLst/>
            <a:gdLst/>
            <a:ahLst/>
            <a:cxnLst/>
            <a:rect l="l" t="t" r="r" b="b"/>
            <a:pathLst>
              <a:path w="3977923" h="7315200">
                <a:moveTo>
                  <a:pt x="0" y="0"/>
                </a:moveTo>
                <a:lnTo>
                  <a:pt x="3977923" y="0"/>
                </a:lnTo>
                <a:lnTo>
                  <a:pt x="3977923" y="7315200"/>
                </a:lnTo>
                <a:lnTo>
                  <a:pt x="0" y="7315200"/>
                </a:lnTo>
                <a:lnTo>
                  <a:pt x="0" y="0"/>
                </a:lnTo>
                <a:close/>
              </a:path>
            </a:pathLst>
          </a:custGeom>
          <a:blipFill>
            <a:blip r:embed="rId2"/>
            <a:stretch>
              <a:fillRect l="-87708" r="-87883"/>
            </a:stretch>
          </a:blipFill>
        </p:spPr>
      </p:sp>
      <p:sp>
        <p:nvSpPr>
          <p:cNvPr id="3" name="TextBox 3"/>
          <p:cNvSpPr txBox="1"/>
          <p:nvPr/>
        </p:nvSpPr>
        <p:spPr>
          <a:xfrm>
            <a:off x="4526281" y="1893453"/>
            <a:ext cx="4216127" cy="2857475"/>
          </a:xfrm>
          <a:prstGeom prst="rect">
            <a:avLst/>
          </a:prstGeom>
        </p:spPr>
        <p:txBody>
          <a:bodyPr lIns="0" tIns="0" rIns="0" bIns="0" rtlCol="0" anchor="t">
            <a:spAutoFit/>
          </a:bodyPr>
          <a:lstStyle/>
          <a:p>
            <a:pPr algn="l">
              <a:lnSpc>
                <a:spcPts val="2279"/>
              </a:lnSpc>
            </a:pPr>
            <a:r>
              <a:rPr lang="en-US" sz="1899">
                <a:solidFill>
                  <a:srgbClr val="494949"/>
                </a:solidFill>
                <a:latin typeface="Montserrat"/>
                <a:ea typeface="Montserrat"/>
                <a:cs typeface="Montserrat"/>
                <a:sym typeface="Montserrat"/>
              </a:rPr>
              <a:t>Dai dati normativi sul management e sull’unicità del ruolo professionale si definiscono i compiti del Dirigente con riferimento  a quattro aspetti rilevanti per tale funzione: Decision making, problem solving, implementazione, gestione di routine.</a:t>
            </a:r>
          </a:p>
          <a:p>
            <a:pPr algn="ctr">
              <a:lnSpc>
                <a:spcPts val="2279"/>
              </a:lnSpc>
            </a:pPr>
            <a:endParaRPr lang="en-US" sz="1899">
              <a:solidFill>
                <a:srgbClr val="494949"/>
              </a:solidFill>
              <a:latin typeface="Montserrat"/>
              <a:ea typeface="Montserrat"/>
              <a:cs typeface="Montserrat"/>
              <a:sym typeface="Montserrat"/>
            </a:endParaRPr>
          </a:p>
        </p:txBody>
      </p:sp>
      <p:sp>
        <p:nvSpPr>
          <p:cNvPr id="4" name="TextBox 4"/>
          <p:cNvSpPr txBox="1"/>
          <p:nvPr/>
        </p:nvSpPr>
        <p:spPr>
          <a:xfrm>
            <a:off x="4526280" y="872894"/>
            <a:ext cx="4063289" cy="776077"/>
          </a:xfrm>
          <a:prstGeom prst="rect">
            <a:avLst/>
          </a:prstGeom>
        </p:spPr>
        <p:txBody>
          <a:bodyPr lIns="0" tIns="0" rIns="0" bIns="0" rtlCol="0" anchor="t">
            <a:spAutoFit/>
          </a:bodyPr>
          <a:lstStyle/>
          <a:p>
            <a:pPr algn="l">
              <a:lnSpc>
                <a:spcPts val="3022"/>
              </a:lnSpc>
            </a:pPr>
            <a:r>
              <a:rPr lang="en-US" sz="2799" spc="-16">
                <a:solidFill>
                  <a:srgbClr val="89977A"/>
                </a:solidFill>
                <a:latin typeface="DM Serif Display"/>
                <a:ea typeface="DM Serif Display"/>
                <a:cs typeface="DM Serif Display"/>
                <a:sym typeface="DM Serif Display"/>
              </a:rPr>
              <a:t>IL SSPA nel sistema </a:t>
            </a:r>
          </a:p>
          <a:p>
            <a:pPr algn="l">
              <a:lnSpc>
                <a:spcPts val="3023"/>
              </a:lnSpc>
            </a:pPr>
            <a:r>
              <a:rPr lang="en-US" sz="2799" spc="-17">
                <a:solidFill>
                  <a:srgbClr val="89977A"/>
                </a:solidFill>
                <a:latin typeface="DM Serif Display"/>
                <a:ea typeface="DM Serif Display"/>
                <a:cs typeface="DM Serif Display"/>
                <a:sym typeface="DM Serif Display"/>
              </a:rPr>
              <a:t>dei servizi della sanità </a:t>
            </a:r>
          </a:p>
        </p:txBody>
      </p:sp>
      <p:grpSp>
        <p:nvGrpSpPr>
          <p:cNvPr id="5" name="Group 5"/>
          <p:cNvGrpSpPr/>
          <p:nvPr/>
        </p:nvGrpSpPr>
        <p:grpSpPr>
          <a:xfrm rot="-10475675">
            <a:off x="8224182" y="-1548495"/>
            <a:ext cx="3058836" cy="3471020"/>
            <a:chOff x="0" y="0"/>
            <a:chExt cx="4078448" cy="4628027"/>
          </a:xfrm>
        </p:grpSpPr>
        <p:sp>
          <p:nvSpPr>
            <p:cNvPr id="6" name="Freeform 6"/>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3"/>
              <a:stretch>
                <a:fillRect l="-50" r="-49"/>
              </a:stretch>
            </a:blipFill>
          </p:spPr>
        </p:sp>
      </p:grpSp>
      <p:sp>
        <p:nvSpPr>
          <p:cNvPr id="7" name="TextBox 7"/>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
        <p:nvSpPr>
          <p:cNvPr id="8" name="TextBox 8"/>
          <p:cNvSpPr txBox="1"/>
          <p:nvPr/>
        </p:nvSpPr>
        <p:spPr>
          <a:xfrm>
            <a:off x="4526281" y="4750927"/>
            <a:ext cx="4694683" cy="1866900"/>
          </a:xfrm>
          <a:prstGeom prst="rect">
            <a:avLst/>
          </a:prstGeom>
        </p:spPr>
        <p:txBody>
          <a:bodyPr lIns="0" tIns="0" rIns="0" bIns="0" rtlCol="0" anchor="t">
            <a:spAutoFit/>
          </a:bodyPr>
          <a:lstStyle/>
          <a:p>
            <a:pPr algn="l">
              <a:lnSpc>
                <a:spcPts val="2160"/>
              </a:lnSpc>
            </a:pPr>
            <a:r>
              <a:rPr lang="en-US" sz="1800" spc="16">
                <a:solidFill>
                  <a:srgbClr val="FF0000"/>
                </a:solidFill>
                <a:latin typeface="TT Rounds Condensed"/>
                <a:ea typeface="TT Rounds Condensed"/>
                <a:cs typeface="TT Rounds Condensed"/>
                <a:sym typeface="TT Rounds Condensed"/>
              </a:rPr>
              <a:t>Il Dirigente del SSPA  deve Assicurare  il raggiungimento dei risultati qualitativi e quantitativi  concordati con la Direzione Aziendale  attraverso la programmazione, la direzione ed il coordinamento  delle risorse umane, tecnico-strumentali ed economiche  assegnate nonché alla loro valutazione.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296710" y="804776"/>
            <a:ext cx="7160179" cy="514350"/>
          </a:xfrm>
          <a:prstGeom prst="rect">
            <a:avLst/>
          </a:prstGeom>
        </p:spPr>
        <p:txBody>
          <a:bodyPr lIns="0" tIns="0" rIns="0" bIns="0" rtlCol="0" anchor="t">
            <a:spAutoFit/>
          </a:bodyPr>
          <a:lstStyle/>
          <a:p>
            <a:pPr algn="ctr">
              <a:lnSpc>
                <a:spcPts val="3927"/>
              </a:lnSpc>
            </a:pPr>
            <a:r>
              <a:rPr lang="en-US" sz="3273">
                <a:solidFill>
                  <a:srgbClr val="89977A"/>
                </a:solidFill>
                <a:latin typeface="DM Serif Display"/>
                <a:ea typeface="DM Serif Display"/>
                <a:cs typeface="DM Serif Display"/>
                <a:sym typeface="DM Serif Display"/>
              </a:rPr>
              <a:t>Ruolo e compiti del Dirigente del SSPA </a:t>
            </a:r>
          </a:p>
        </p:txBody>
      </p:sp>
      <p:sp>
        <p:nvSpPr>
          <p:cNvPr id="3" name="Freeform 3"/>
          <p:cNvSpPr/>
          <p:nvPr/>
        </p:nvSpPr>
        <p:spPr>
          <a:xfrm>
            <a:off x="2924038" y="2654791"/>
            <a:ext cx="3901440" cy="2716821"/>
          </a:xfrm>
          <a:custGeom>
            <a:avLst/>
            <a:gdLst/>
            <a:ahLst/>
            <a:cxnLst/>
            <a:rect l="l" t="t" r="r" b="b"/>
            <a:pathLst>
              <a:path w="3901440" h="2716821">
                <a:moveTo>
                  <a:pt x="0" y="0"/>
                </a:moveTo>
                <a:lnTo>
                  <a:pt x="3901440" y="0"/>
                </a:lnTo>
                <a:lnTo>
                  <a:pt x="3901440" y="2716821"/>
                </a:lnTo>
                <a:lnTo>
                  <a:pt x="0" y="2716821"/>
                </a:lnTo>
                <a:lnTo>
                  <a:pt x="0" y="0"/>
                </a:lnTo>
                <a:close/>
              </a:path>
            </a:pathLst>
          </a:custGeom>
          <a:blipFill>
            <a:blip r:embed="rId2">
              <a:extLst>
                <a:ext uri="{96DAC541-7B7A-43D3-8B79-37D633B846F1}">
                  <asvg:svgBlip xmlns="" xmlns:asvg="http://schemas.microsoft.com/office/drawing/2016/SVG/main" r:embed="rId3"/>
                </a:ext>
              </a:extLst>
            </a:blip>
            <a:stretch>
              <a:fillRect t="-85" b="-85"/>
            </a:stretch>
          </a:blipFill>
        </p:spPr>
      </p:sp>
      <p:sp>
        <p:nvSpPr>
          <p:cNvPr id="4" name="Freeform 4"/>
          <p:cNvSpPr/>
          <p:nvPr/>
        </p:nvSpPr>
        <p:spPr>
          <a:xfrm>
            <a:off x="966751" y="4867359"/>
            <a:ext cx="3365617" cy="1411804"/>
          </a:xfrm>
          <a:custGeom>
            <a:avLst/>
            <a:gdLst/>
            <a:ahLst/>
            <a:cxnLst/>
            <a:rect l="l" t="t" r="r" b="b"/>
            <a:pathLst>
              <a:path w="3365617" h="1411804">
                <a:moveTo>
                  <a:pt x="0" y="0"/>
                </a:moveTo>
                <a:lnTo>
                  <a:pt x="3365617" y="0"/>
                </a:lnTo>
                <a:lnTo>
                  <a:pt x="3365617" y="1411804"/>
                </a:lnTo>
                <a:lnTo>
                  <a:pt x="0" y="141180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5421233" y="4867359"/>
            <a:ext cx="3365617" cy="1411804"/>
          </a:xfrm>
          <a:custGeom>
            <a:avLst/>
            <a:gdLst/>
            <a:ahLst/>
            <a:cxnLst/>
            <a:rect l="l" t="t" r="r" b="b"/>
            <a:pathLst>
              <a:path w="3365617" h="1411804">
                <a:moveTo>
                  <a:pt x="0" y="0"/>
                </a:moveTo>
                <a:lnTo>
                  <a:pt x="3365617" y="0"/>
                </a:lnTo>
                <a:lnTo>
                  <a:pt x="3365617" y="1411804"/>
                </a:lnTo>
                <a:lnTo>
                  <a:pt x="0" y="14118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966751" y="1745663"/>
            <a:ext cx="3365617" cy="1411804"/>
          </a:xfrm>
          <a:custGeom>
            <a:avLst/>
            <a:gdLst/>
            <a:ahLst/>
            <a:cxnLst/>
            <a:rect l="l" t="t" r="r" b="b"/>
            <a:pathLst>
              <a:path w="3365617" h="1411804">
                <a:moveTo>
                  <a:pt x="0" y="0"/>
                </a:moveTo>
                <a:lnTo>
                  <a:pt x="3365617" y="0"/>
                </a:lnTo>
                <a:lnTo>
                  <a:pt x="3365617" y="1411804"/>
                </a:lnTo>
                <a:lnTo>
                  <a:pt x="0" y="14118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5421233" y="1745663"/>
            <a:ext cx="3365617" cy="1411804"/>
          </a:xfrm>
          <a:custGeom>
            <a:avLst/>
            <a:gdLst/>
            <a:ahLst/>
            <a:cxnLst/>
            <a:rect l="l" t="t" r="r" b="b"/>
            <a:pathLst>
              <a:path w="3365617" h="1411804">
                <a:moveTo>
                  <a:pt x="0" y="0"/>
                </a:moveTo>
                <a:lnTo>
                  <a:pt x="3365617" y="0"/>
                </a:lnTo>
                <a:lnTo>
                  <a:pt x="3365617" y="1411804"/>
                </a:lnTo>
                <a:lnTo>
                  <a:pt x="0" y="14118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TextBox 8"/>
          <p:cNvSpPr txBox="1"/>
          <p:nvPr/>
        </p:nvSpPr>
        <p:spPr>
          <a:xfrm>
            <a:off x="5619010" y="2119237"/>
            <a:ext cx="2970064" cy="631317"/>
          </a:xfrm>
          <a:prstGeom prst="rect">
            <a:avLst/>
          </a:prstGeom>
        </p:spPr>
        <p:txBody>
          <a:bodyPr lIns="0" tIns="0" rIns="0" bIns="0" rtlCol="0" anchor="t">
            <a:spAutoFit/>
          </a:bodyPr>
          <a:lstStyle/>
          <a:p>
            <a:pPr algn="ctr">
              <a:lnSpc>
                <a:spcPts val="2304"/>
              </a:lnSpc>
            </a:pPr>
            <a:r>
              <a:rPr lang="en-US" sz="1920" b="1">
                <a:solidFill>
                  <a:srgbClr val="FFF6ED"/>
                </a:solidFill>
                <a:latin typeface="Arimo Bold"/>
                <a:ea typeface="Arimo Bold"/>
                <a:cs typeface="Arimo Bold"/>
                <a:sym typeface="Arimo Bold"/>
              </a:rPr>
              <a:t>Decision making </a:t>
            </a:r>
          </a:p>
          <a:p>
            <a:pPr algn="ctr">
              <a:lnSpc>
                <a:spcPts val="2304"/>
              </a:lnSpc>
            </a:pPr>
            <a:r>
              <a:rPr lang="en-US" sz="1920">
                <a:solidFill>
                  <a:srgbClr val="FFF6ED"/>
                </a:solidFill>
                <a:latin typeface="Arimo"/>
                <a:ea typeface="Arimo"/>
                <a:cs typeface="Arimo"/>
                <a:sym typeface="Arimo"/>
              </a:rPr>
              <a:t>(prendere decisioni) </a:t>
            </a:r>
          </a:p>
        </p:txBody>
      </p:sp>
      <p:sp>
        <p:nvSpPr>
          <p:cNvPr id="9" name="TextBox 9"/>
          <p:cNvSpPr txBox="1"/>
          <p:nvPr/>
        </p:nvSpPr>
        <p:spPr>
          <a:xfrm>
            <a:off x="1570871" y="2275353"/>
            <a:ext cx="1951511" cy="319088"/>
          </a:xfrm>
          <a:prstGeom prst="rect">
            <a:avLst/>
          </a:prstGeom>
        </p:spPr>
        <p:txBody>
          <a:bodyPr lIns="0" tIns="0" rIns="0" bIns="0" rtlCol="0" anchor="t">
            <a:spAutoFit/>
          </a:bodyPr>
          <a:lstStyle/>
          <a:p>
            <a:pPr algn="ctr">
              <a:lnSpc>
                <a:spcPts val="2304"/>
              </a:lnSpc>
            </a:pPr>
            <a:r>
              <a:rPr lang="en-US" sz="1920" b="1">
                <a:solidFill>
                  <a:srgbClr val="FFF6ED"/>
                </a:solidFill>
                <a:latin typeface="Arimo Bold"/>
                <a:ea typeface="Arimo Bold"/>
                <a:cs typeface="Arimo Bold"/>
                <a:sym typeface="Arimo Bold"/>
              </a:rPr>
              <a:t>Problem solving</a:t>
            </a:r>
          </a:p>
        </p:txBody>
      </p:sp>
      <p:sp>
        <p:nvSpPr>
          <p:cNvPr id="10" name="TextBox 10"/>
          <p:cNvSpPr txBox="1"/>
          <p:nvPr/>
        </p:nvSpPr>
        <p:spPr>
          <a:xfrm>
            <a:off x="5786892" y="5093201"/>
            <a:ext cx="2634299" cy="926783"/>
          </a:xfrm>
          <a:prstGeom prst="rect">
            <a:avLst/>
          </a:prstGeom>
        </p:spPr>
        <p:txBody>
          <a:bodyPr lIns="0" tIns="0" rIns="0" bIns="0" rtlCol="0" anchor="t">
            <a:spAutoFit/>
          </a:bodyPr>
          <a:lstStyle/>
          <a:p>
            <a:pPr algn="ctr">
              <a:lnSpc>
                <a:spcPts val="2304"/>
              </a:lnSpc>
            </a:pPr>
            <a:r>
              <a:rPr lang="en-US" sz="1920" b="1">
                <a:solidFill>
                  <a:srgbClr val="FFF6ED"/>
                </a:solidFill>
                <a:latin typeface="Arimo Bold"/>
                <a:ea typeface="Arimo Bold"/>
                <a:cs typeface="Arimo Bold"/>
                <a:sym typeface="Arimo Bold"/>
              </a:rPr>
              <a:t>Implementazione</a:t>
            </a:r>
          </a:p>
          <a:p>
            <a:pPr algn="ctr">
              <a:lnSpc>
                <a:spcPts val="2304"/>
              </a:lnSpc>
            </a:pPr>
            <a:r>
              <a:rPr lang="en-US" sz="1920">
                <a:solidFill>
                  <a:srgbClr val="FFF6ED"/>
                </a:solidFill>
                <a:latin typeface="Arimo"/>
                <a:ea typeface="Arimo"/>
                <a:cs typeface="Arimo"/>
                <a:sym typeface="Arimo"/>
              </a:rPr>
              <a:t>(visione complessiva dei compiti assegnati)</a:t>
            </a:r>
          </a:p>
        </p:txBody>
      </p:sp>
      <p:sp>
        <p:nvSpPr>
          <p:cNvPr id="11" name="TextBox 11"/>
          <p:cNvSpPr txBox="1"/>
          <p:nvPr/>
        </p:nvSpPr>
        <p:spPr>
          <a:xfrm>
            <a:off x="1026840" y="4985093"/>
            <a:ext cx="3245438" cy="1159669"/>
          </a:xfrm>
          <a:prstGeom prst="rect">
            <a:avLst/>
          </a:prstGeom>
        </p:spPr>
        <p:txBody>
          <a:bodyPr lIns="0" tIns="0" rIns="0" bIns="0" rtlCol="0" anchor="t">
            <a:spAutoFit/>
          </a:bodyPr>
          <a:lstStyle/>
          <a:p>
            <a:pPr algn="ctr">
              <a:lnSpc>
                <a:spcPts val="2279"/>
              </a:lnSpc>
            </a:pPr>
            <a:r>
              <a:rPr lang="en-US" sz="1899" b="1">
                <a:solidFill>
                  <a:srgbClr val="FFF6ED"/>
                </a:solidFill>
                <a:latin typeface="Arimo Bold"/>
                <a:ea typeface="Arimo Bold"/>
                <a:cs typeface="Arimo Bold"/>
                <a:sym typeface="Arimo Bold"/>
              </a:rPr>
              <a:t>Gestione di routine</a:t>
            </a:r>
            <a:r>
              <a:rPr lang="en-US" sz="1899">
                <a:solidFill>
                  <a:srgbClr val="FFF6ED"/>
                </a:solidFill>
                <a:latin typeface="Arimo"/>
                <a:ea typeface="Arimo"/>
                <a:cs typeface="Arimo"/>
                <a:sym typeface="Arimo"/>
              </a:rPr>
              <a:t> </a:t>
            </a:r>
          </a:p>
          <a:p>
            <a:pPr algn="ctr">
              <a:lnSpc>
                <a:spcPts val="2279"/>
              </a:lnSpc>
            </a:pPr>
            <a:r>
              <a:rPr lang="en-US" sz="1899">
                <a:solidFill>
                  <a:srgbClr val="FFF6ED"/>
                </a:solidFill>
                <a:latin typeface="Arimo"/>
                <a:ea typeface="Arimo"/>
                <a:cs typeface="Arimo"/>
                <a:sym typeface="Arimo"/>
              </a:rPr>
              <a:t>(attività e rapporti quotidiani)</a:t>
            </a:r>
          </a:p>
          <a:p>
            <a:pPr algn="ctr">
              <a:lnSpc>
                <a:spcPts val="2279"/>
              </a:lnSpc>
            </a:pPr>
            <a:r>
              <a:rPr lang="en-US" sz="1899">
                <a:solidFill>
                  <a:srgbClr val="FFF6ED"/>
                </a:solidFill>
                <a:latin typeface="Arimo"/>
                <a:ea typeface="Arimo"/>
                <a:cs typeface="Arimo"/>
                <a:sym typeface="Arimo"/>
              </a:rPr>
              <a:t>Raggiungimento Obiettivi Aziendali</a:t>
            </a:r>
          </a:p>
        </p:txBody>
      </p:sp>
      <p:grpSp>
        <p:nvGrpSpPr>
          <p:cNvPr id="12" name="Group 12"/>
          <p:cNvGrpSpPr/>
          <p:nvPr/>
        </p:nvGrpSpPr>
        <p:grpSpPr>
          <a:xfrm rot="-5400000">
            <a:off x="-3746678" y="-2763256"/>
            <a:ext cx="6151294" cy="5935999"/>
            <a:chOff x="0" y="0"/>
            <a:chExt cx="8201725" cy="7914665"/>
          </a:xfrm>
        </p:grpSpPr>
        <p:sp>
          <p:nvSpPr>
            <p:cNvPr id="13" name="Freeform 13"/>
            <p:cNvSpPr/>
            <p:nvPr/>
          </p:nvSpPr>
          <p:spPr>
            <a:xfrm>
              <a:off x="0" y="0"/>
              <a:ext cx="8201787" cy="7914640"/>
            </a:xfrm>
            <a:custGeom>
              <a:avLst/>
              <a:gdLst/>
              <a:ahLst/>
              <a:cxnLst/>
              <a:rect l="l" t="t" r="r" b="b"/>
              <a:pathLst>
                <a:path w="8201787" h="7914640">
                  <a:moveTo>
                    <a:pt x="0" y="0"/>
                  </a:moveTo>
                  <a:lnTo>
                    <a:pt x="8201787" y="0"/>
                  </a:lnTo>
                  <a:lnTo>
                    <a:pt x="8201787" y="7914640"/>
                  </a:lnTo>
                  <a:lnTo>
                    <a:pt x="0" y="7914640"/>
                  </a:lnTo>
                  <a:lnTo>
                    <a:pt x="0" y="0"/>
                  </a:lnTo>
                  <a:close/>
                </a:path>
              </a:pathLst>
            </a:custGeom>
            <a:blipFill>
              <a:blip r:embed="rId12"/>
              <a:stretch>
                <a:fillRect l="-3" r="-3"/>
              </a:stretch>
            </a:blipFill>
          </p:spPr>
        </p:sp>
      </p:grpSp>
      <p:grpSp>
        <p:nvGrpSpPr>
          <p:cNvPr id="14" name="Group 14"/>
          <p:cNvGrpSpPr/>
          <p:nvPr/>
        </p:nvGrpSpPr>
        <p:grpSpPr>
          <a:xfrm rot="-5400000">
            <a:off x="7863196" y="3765248"/>
            <a:ext cx="6151294" cy="5935999"/>
            <a:chOff x="0" y="0"/>
            <a:chExt cx="8201725" cy="7914665"/>
          </a:xfrm>
        </p:grpSpPr>
        <p:sp>
          <p:nvSpPr>
            <p:cNvPr id="15" name="Freeform 15"/>
            <p:cNvSpPr/>
            <p:nvPr/>
          </p:nvSpPr>
          <p:spPr>
            <a:xfrm>
              <a:off x="0" y="0"/>
              <a:ext cx="8201787" cy="7914640"/>
            </a:xfrm>
            <a:custGeom>
              <a:avLst/>
              <a:gdLst/>
              <a:ahLst/>
              <a:cxnLst/>
              <a:rect l="l" t="t" r="r" b="b"/>
              <a:pathLst>
                <a:path w="8201787" h="7914640">
                  <a:moveTo>
                    <a:pt x="0" y="0"/>
                  </a:moveTo>
                  <a:lnTo>
                    <a:pt x="8201787" y="0"/>
                  </a:lnTo>
                  <a:lnTo>
                    <a:pt x="8201787" y="7914640"/>
                  </a:lnTo>
                  <a:lnTo>
                    <a:pt x="0" y="7914640"/>
                  </a:lnTo>
                  <a:lnTo>
                    <a:pt x="0" y="0"/>
                  </a:lnTo>
                  <a:close/>
                </a:path>
              </a:pathLst>
            </a:custGeom>
            <a:blipFill>
              <a:blip r:embed="rId12"/>
              <a:stretch>
                <a:fillRect l="-3" r="-3"/>
              </a:stretch>
            </a:blipFill>
          </p:spPr>
        </p:sp>
      </p:grpSp>
      <p:sp>
        <p:nvSpPr>
          <p:cNvPr id="16" name="TextBox 16"/>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191794" y="733425"/>
            <a:ext cx="7370012" cy="6581775"/>
          </a:xfrm>
          <a:prstGeom prst="rect">
            <a:avLst/>
          </a:prstGeom>
        </p:spPr>
        <p:txBody>
          <a:bodyPr lIns="0" tIns="0" rIns="0" bIns="0" rtlCol="0" anchor="t">
            <a:spAutoFit/>
          </a:bodyPr>
          <a:lstStyle/>
          <a:p>
            <a:pPr algn="ctr">
              <a:lnSpc>
                <a:spcPts val="2304"/>
              </a:lnSpc>
            </a:pPr>
            <a:r>
              <a:rPr lang="en-US" sz="1920">
                <a:solidFill>
                  <a:srgbClr val="64635D"/>
                </a:solidFill>
                <a:latin typeface="Montserrat"/>
                <a:ea typeface="Montserrat"/>
                <a:cs typeface="Montserrat"/>
                <a:sym typeface="Montserrat"/>
              </a:rPr>
              <a:t>L’obiettivo che auspichiamo come Dirigenti e Responsabili del SSPA, insieme al CROAS e al SUNAS con </a:t>
            </a:r>
          </a:p>
          <a:p>
            <a:pPr algn="just">
              <a:lnSpc>
                <a:spcPts val="1104"/>
              </a:lnSpc>
            </a:pPr>
            <a:endParaRPr lang="en-US" sz="1920">
              <a:solidFill>
                <a:srgbClr val="64635D"/>
              </a:solidFill>
              <a:latin typeface="Montserrat"/>
              <a:ea typeface="Montserrat"/>
              <a:cs typeface="Montserrat"/>
              <a:sym typeface="Montserrat"/>
            </a:endParaRPr>
          </a:p>
          <a:p>
            <a:pPr algn="ctr">
              <a:lnSpc>
                <a:spcPts val="2304"/>
              </a:lnSpc>
            </a:pPr>
            <a:r>
              <a:rPr lang="en-US" sz="2400" b="1">
                <a:solidFill>
                  <a:srgbClr val="64635D"/>
                </a:solidFill>
                <a:latin typeface="Montserrat Bold"/>
                <a:ea typeface="Montserrat Bold"/>
                <a:cs typeface="Montserrat Bold"/>
                <a:sym typeface="Montserrat Bold"/>
              </a:rPr>
              <a:t>“</a:t>
            </a:r>
            <a:r>
              <a:rPr lang="en-US" sz="2400" b="1" u="sng">
                <a:solidFill>
                  <a:srgbClr val="64635D"/>
                </a:solidFill>
                <a:latin typeface="Montserrat Bold"/>
                <a:ea typeface="Montserrat Bold"/>
                <a:cs typeface="Montserrat Bold"/>
                <a:sym typeface="Montserrat Bold"/>
              </a:rPr>
              <a:t>Mai più salute senza sociale2.0”</a:t>
            </a:r>
          </a:p>
          <a:p>
            <a:pPr algn="ctr">
              <a:lnSpc>
                <a:spcPts val="1248"/>
              </a:lnSpc>
            </a:pPr>
            <a:endParaRPr lang="en-US" sz="2400" b="1" u="sng">
              <a:solidFill>
                <a:srgbClr val="64635D"/>
              </a:solidFill>
              <a:latin typeface="Montserrat Bold"/>
              <a:ea typeface="Montserrat Bold"/>
              <a:cs typeface="Montserrat Bold"/>
              <a:sym typeface="Montserrat Bold"/>
            </a:endParaRPr>
          </a:p>
          <a:p>
            <a:pPr algn="ctr">
              <a:lnSpc>
                <a:spcPts val="2304"/>
              </a:lnSpc>
            </a:pPr>
            <a:r>
              <a:rPr lang="en-US" sz="1920">
                <a:solidFill>
                  <a:srgbClr val="64635D"/>
                </a:solidFill>
                <a:latin typeface="Montserrat"/>
                <a:ea typeface="Montserrat"/>
                <a:cs typeface="Montserrat"/>
                <a:sym typeface="Montserrat"/>
              </a:rPr>
              <a:t>è il raggiungimento dei seguenti obiettivi, con la consapevolezza che il viaggio è ancora lungo e faticoso:</a:t>
            </a:r>
          </a:p>
          <a:p>
            <a:pPr algn="just">
              <a:lnSpc>
                <a:spcPts val="2304"/>
              </a:lnSpc>
            </a:pPr>
            <a:endParaRPr lang="en-US" sz="1920">
              <a:solidFill>
                <a:srgbClr val="64635D"/>
              </a:solidFill>
              <a:latin typeface="Montserrat"/>
              <a:ea typeface="Montserrat"/>
              <a:cs typeface="Montserrat"/>
              <a:sym typeface="Montserrat"/>
            </a:endParaRPr>
          </a:p>
          <a:p>
            <a:pPr marL="231648" lvl="1" indent="-115824" algn="l">
              <a:lnSpc>
                <a:spcPts val="2304"/>
              </a:lnSpc>
              <a:buFont typeface="Arial"/>
              <a:buChar char="•"/>
            </a:pPr>
            <a:r>
              <a:rPr lang="en-US" sz="1920" b="1" spc="108">
                <a:solidFill>
                  <a:srgbClr val="89977A"/>
                </a:solidFill>
                <a:latin typeface="Arimo Bold"/>
                <a:ea typeface="Arimo Bold"/>
                <a:cs typeface="Arimo Bold"/>
                <a:sym typeface="Arimo Bold"/>
              </a:rPr>
              <a:t>L’istituzione del SSPA in tutte le ASL – AO e AOU per consentire il </a:t>
            </a:r>
            <a:r>
              <a:rPr lang="en-US" sz="1920" b="1" spc="108">
                <a:solidFill>
                  <a:srgbClr val="D24726"/>
                </a:solidFill>
                <a:latin typeface="Arimo Bold"/>
                <a:ea typeface="Arimo Bold"/>
                <a:cs typeface="Arimo Bold"/>
                <a:sym typeface="Arimo Bold"/>
              </a:rPr>
              <a:t>Superamento delle disomogeneità presenti sul territorio regionale </a:t>
            </a:r>
          </a:p>
          <a:p>
            <a:pPr marL="231648" lvl="1" indent="-115824" algn="l">
              <a:lnSpc>
                <a:spcPts val="2304"/>
              </a:lnSpc>
            </a:pPr>
            <a:endParaRPr lang="en-US" sz="1920" b="1" spc="108">
              <a:solidFill>
                <a:srgbClr val="D24726"/>
              </a:solidFill>
              <a:latin typeface="Arimo Bold"/>
              <a:ea typeface="Arimo Bold"/>
              <a:cs typeface="Arimo Bold"/>
              <a:sym typeface="Arimo Bold"/>
            </a:endParaRPr>
          </a:p>
          <a:p>
            <a:pPr marL="231404" lvl="1" indent="-115702" algn="l">
              <a:lnSpc>
                <a:spcPts val="2304"/>
              </a:lnSpc>
              <a:buFont typeface="Arial"/>
              <a:buChar char="•"/>
            </a:pPr>
            <a:r>
              <a:rPr lang="en-US" sz="1920" b="1" spc="107">
                <a:solidFill>
                  <a:srgbClr val="D24726"/>
                </a:solidFill>
                <a:latin typeface="Arimo Bold"/>
                <a:ea typeface="Arimo Bold"/>
                <a:cs typeface="Arimo Bold"/>
                <a:sym typeface="Arimo Bold"/>
              </a:rPr>
              <a:t>Rafforzamento delle strutture  di SSPA con organici adeguati  e che consentano  l’articolazione in diversi livelli (Standard di personale)</a:t>
            </a:r>
          </a:p>
          <a:p>
            <a:pPr algn="l">
              <a:lnSpc>
                <a:spcPts val="2304"/>
              </a:lnSpc>
            </a:pPr>
            <a:endParaRPr lang="en-US" sz="1920" b="1" spc="107">
              <a:solidFill>
                <a:srgbClr val="D24726"/>
              </a:solidFill>
              <a:latin typeface="Arimo Bold"/>
              <a:ea typeface="Arimo Bold"/>
              <a:cs typeface="Arimo Bold"/>
              <a:sym typeface="Arimo Bold"/>
            </a:endParaRPr>
          </a:p>
          <a:p>
            <a:pPr marL="231404" lvl="1" indent="-115702" algn="l">
              <a:lnSpc>
                <a:spcPts val="2304"/>
              </a:lnSpc>
              <a:buFont typeface="Arial"/>
              <a:buChar char="•"/>
            </a:pPr>
            <a:r>
              <a:rPr lang="en-US" sz="1920" b="1" spc="108">
                <a:solidFill>
                  <a:srgbClr val="D24726"/>
                </a:solidFill>
                <a:latin typeface="Arimo Bold"/>
                <a:ea typeface="Arimo Bold"/>
                <a:cs typeface="Arimo Bold"/>
                <a:sym typeface="Arimo Bold"/>
              </a:rPr>
              <a:t>Consolidamento e sviluppo dei processi formativi specifici per il Servizio SSPA  e  la dirigenza </a:t>
            </a:r>
            <a:r>
              <a:rPr lang="en-US" sz="1920" spc="108">
                <a:solidFill>
                  <a:srgbClr val="D24726"/>
                </a:solidFill>
                <a:latin typeface="Arimo"/>
                <a:ea typeface="Arimo"/>
                <a:cs typeface="Arimo"/>
                <a:sym typeface="Arimo"/>
              </a:rPr>
              <a:t>in ambito socio sanitario attraverso percorsi integrati con enti accademici e imprenditoriali.  </a:t>
            </a:r>
          </a:p>
          <a:p>
            <a:pPr marL="366776" lvl="2" indent="-122259" algn="l">
              <a:lnSpc>
                <a:spcPts val="2304"/>
              </a:lnSpc>
            </a:pPr>
            <a:endParaRPr lang="en-US" sz="1920" spc="108">
              <a:solidFill>
                <a:srgbClr val="D24726"/>
              </a:solidFill>
              <a:latin typeface="Arimo"/>
              <a:ea typeface="Arimo"/>
              <a:cs typeface="Arimo"/>
              <a:sym typeface="Arimo"/>
            </a:endParaRPr>
          </a:p>
          <a:p>
            <a:pPr marL="366776" lvl="2" indent="-122259" algn="l">
              <a:lnSpc>
                <a:spcPts val="2304"/>
              </a:lnSpc>
            </a:pPr>
            <a:endParaRPr lang="en-US" sz="1920" spc="108">
              <a:solidFill>
                <a:srgbClr val="D24726"/>
              </a:solidFill>
              <a:latin typeface="Arimo"/>
              <a:ea typeface="Arimo"/>
              <a:cs typeface="Arimo"/>
              <a:sym typeface="Arimo"/>
            </a:endParaRPr>
          </a:p>
          <a:p>
            <a:pPr marL="366776" lvl="2" indent="-122259" algn="l">
              <a:lnSpc>
                <a:spcPts val="2304"/>
              </a:lnSpc>
            </a:pPr>
            <a:endParaRPr lang="en-US" sz="1920" spc="108">
              <a:solidFill>
                <a:srgbClr val="D24726"/>
              </a:solidFill>
              <a:latin typeface="Arimo"/>
              <a:ea typeface="Arimo"/>
              <a:cs typeface="Arimo"/>
              <a:sym typeface="Arimo"/>
            </a:endParaRPr>
          </a:p>
          <a:p>
            <a:pPr marL="366776" lvl="2" indent="-122259" algn="just">
              <a:lnSpc>
                <a:spcPts val="2304"/>
              </a:lnSpc>
            </a:pPr>
            <a:r>
              <a:rPr lang="en-US" sz="1920" b="1" spc="108">
                <a:solidFill>
                  <a:srgbClr val="D24726"/>
                </a:solidFill>
                <a:latin typeface="Arimo Bold"/>
                <a:ea typeface="Arimo Bold"/>
                <a:cs typeface="Arimo Bold"/>
                <a:sym typeface="Arimo Bold"/>
              </a:rPr>
              <a:t> </a:t>
            </a:r>
          </a:p>
        </p:txBody>
      </p:sp>
      <p:sp>
        <p:nvSpPr>
          <p:cNvPr id="3" name="TextBox 3"/>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grpSp>
        <p:nvGrpSpPr>
          <p:cNvPr id="4" name="Group 4"/>
          <p:cNvGrpSpPr/>
          <p:nvPr/>
        </p:nvGrpSpPr>
        <p:grpSpPr>
          <a:xfrm>
            <a:off x="-2526449" y="-579595"/>
            <a:ext cx="3428606" cy="3875850"/>
            <a:chOff x="0" y="0"/>
            <a:chExt cx="4571474" cy="5167800"/>
          </a:xfrm>
        </p:grpSpPr>
        <p:sp>
          <p:nvSpPr>
            <p:cNvPr id="5" name="Freeform 5"/>
            <p:cNvSpPr/>
            <p:nvPr/>
          </p:nvSpPr>
          <p:spPr>
            <a:xfrm>
              <a:off x="0" y="0"/>
              <a:ext cx="4571531" cy="5167757"/>
            </a:xfrm>
            <a:custGeom>
              <a:avLst/>
              <a:gdLst/>
              <a:ahLst/>
              <a:cxnLst/>
              <a:rect l="l" t="t" r="r" b="b"/>
              <a:pathLst>
                <a:path w="4571531" h="5167757">
                  <a:moveTo>
                    <a:pt x="0" y="0"/>
                  </a:moveTo>
                  <a:lnTo>
                    <a:pt x="4571531" y="0"/>
                  </a:lnTo>
                  <a:lnTo>
                    <a:pt x="4571531" y="5167757"/>
                  </a:lnTo>
                  <a:lnTo>
                    <a:pt x="0" y="5167757"/>
                  </a:lnTo>
                  <a:lnTo>
                    <a:pt x="0" y="0"/>
                  </a:lnTo>
                  <a:close/>
                </a:path>
              </a:pathLst>
            </a:custGeom>
            <a:blipFill>
              <a:blip r:embed="rId2"/>
              <a:stretch>
                <a:fillRect l="-1496" r="-1495"/>
              </a:stretch>
            </a:blipFill>
          </p:spPr>
        </p:sp>
      </p:grpSp>
      <p:grpSp>
        <p:nvGrpSpPr>
          <p:cNvPr id="6" name="Group 6"/>
          <p:cNvGrpSpPr/>
          <p:nvPr/>
        </p:nvGrpSpPr>
        <p:grpSpPr>
          <a:xfrm>
            <a:off x="-2044689" y="3989657"/>
            <a:ext cx="3236483" cy="3786372"/>
            <a:chOff x="0" y="0"/>
            <a:chExt cx="4315310" cy="5048496"/>
          </a:xfrm>
        </p:grpSpPr>
        <p:sp>
          <p:nvSpPr>
            <p:cNvPr id="7" name="Freeform 7"/>
            <p:cNvSpPr/>
            <p:nvPr/>
          </p:nvSpPr>
          <p:spPr>
            <a:xfrm>
              <a:off x="0" y="0"/>
              <a:ext cx="4315322" cy="5048504"/>
            </a:xfrm>
            <a:custGeom>
              <a:avLst/>
              <a:gdLst/>
              <a:ahLst/>
              <a:cxnLst/>
              <a:rect l="l" t="t" r="r" b="b"/>
              <a:pathLst>
                <a:path w="4315322" h="5048504">
                  <a:moveTo>
                    <a:pt x="0" y="0"/>
                  </a:moveTo>
                  <a:lnTo>
                    <a:pt x="4315322" y="0"/>
                  </a:lnTo>
                  <a:lnTo>
                    <a:pt x="4315322" y="5048504"/>
                  </a:lnTo>
                  <a:lnTo>
                    <a:pt x="0" y="5048504"/>
                  </a:lnTo>
                  <a:lnTo>
                    <a:pt x="0" y="0"/>
                  </a:lnTo>
                  <a:close/>
                </a:path>
              </a:pathLst>
            </a:custGeom>
            <a:blipFill>
              <a:blip r:embed="rId3"/>
              <a:stretch>
                <a:fillRect l="-1600" r="-1600"/>
              </a:stretch>
            </a:blipFill>
          </p:spPr>
        </p:sp>
      </p:grpSp>
      <p:grpSp>
        <p:nvGrpSpPr>
          <p:cNvPr id="8" name="Group 8"/>
          <p:cNvGrpSpPr/>
          <p:nvPr/>
        </p:nvGrpSpPr>
        <p:grpSpPr>
          <a:xfrm>
            <a:off x="-2006802" y="2081555"/>
            <a:ext cx="2908959" cy="3509761"/>
            <a:chOff x="0" y="0"/>
            <a:chExt cx="3878611" cy="4679681"/>
          </a:xfrm>
        </p:grpSpPr>
        <p:sp>
          <p:nvSpPr>
            <p:cNvPr id="9" name="Freeform 9"/>
            <p:cNvSpPr/>
            <p:nvPr/>
          </p:nvSpPr>
          <p:spPr>
            <a:xfrm>
              <a:off x="0" y="0"/>
              <a:ext cx="3878600" cy="4679696"/>
            </a:xfrm>
            <a:custGeom>
              <a:avLst/>
              <a:gdLst/>
              <a:ahLst/>
              <a:cxnLst/>
              <a:rect l="l" t="t" r="r" b="b"/>
              <a:pathLst>
                <a:path w="3878600" h="4679696">
                  <a:moveTo>
                    <a:pt x="0" y="0"/>
                  </a:moveTo>
                  <a:lnTo>
                    <a:pt x="3878600" y="0"/>
                  </a:lnTo>
                  <a:lnTo>
                    <a:pt x="3878600" y="4679696"/>
                  </a:lnTo>
                  <a:lnTo>
                    <a:pt x="0" y="4679696"/>
                  </a:lnTo>
                  <a:lnTo>
                    <a:pt x="0" y="0"/>
                  </a:lnTo>
                  <a:close/>
                </a:path>
              </a:pathLst>
            </a:custGeom>
            <a:blipFill>
              <a:blip r:embed="rId4"/>
              <a:stretch>
                <a:fillRect l="-2808" r="-2808"/>
              </a:stretch>
            </a:blipFill>
          </p:spPr>
        </p:sp>
      </p:grpSp>
      <p:grpSp>
        <p:nvGrpSpPr>
          <p:cNvPr id="10" name="Group 10"/>
          <p:cNvGrpSpPr/>
          <p:nvPr/>
        </p:nvGrpSpPr>
        <p:grpSpPr>
          <a:xfrm>
            <a:off x="8645358" y="-188155"/>
            <a:ext cx="3428606" cy="3875850"/>
            <a:chOff x="0" y="0"/>
            <a:chExt cx="4571474" cy="5167800"/>
          </a:xfrm>
        </p:grpSpPr>
        <p:sp>
          <p:nvSpPr>
            <p:cNvPr id="11" name="Freeform 11"/>
            <p:cNvSpPr/>
            <p:nvPr/>
          </p:nvSpPr>
          <p:spPr>
            <a:xfrm>
              <a:off x="0" y="0"/>
              <a:ext cx="4571531" cy="5167757"/>
            </a:xfrm>
            <a:custGeom>
              <a:avLst/>
              <a:gdLst/>
              <a:ahLst/>
              <a:cxnLst/>
              <a:rect l="l" t="t" r="r" b="b"/>
              <a:pathLst>
                <a:path w="4571531" h="5167757">
                  <a:moveTo>
                    <a:pt x="0" y="0"/>
                  </a:moveTo>
                  <a:lnTo>
                    <a:pt x="4571531" y="0"/>
                  </a:lnTo>
                  <a:lnTo>
                    <a:pt x="4571531" y="5167757"/>
                  </a:lnTo>
                  <a:lnTo>
                    <a:pt x="0" y="5167757"/>
                  </a:lnTo>
                  <a:lnTo>
                    <a:pt x="0" y="0"/>
                  </a:lnTo>
                  <a:close/>
                </a:path>
              </a:pathLst>
            </a:custGeom>
            <a:blipFill>
              <a:blip r:embed="rId2"/>
              <a:stretch>
                <a:fillRect l="-1496" r="-1495"/>
              </a:stretch>
            </a:blipFill>
          </p:spPr>
        </p:sp>
      </p:grpSp>
      <p:grpSp>
        <p:nvGrpSpPr>
          <p:cNvPr id="12" name="Group 12"/>
          <p:cNvGrpSpPr/>
          <p:nvPr/>
        </p:nvGrpSpPr>
        <p:grpSpPr>
          <a:xfrm>
            <a:off x="8253165" y="5422014"/>
            <a:ext cx="3236483" cy="3786372"/>
            <a:chOff x="0" y="0"/>
            <a:chExt cx="4315310" cy="5048496"/>
          </a:xfrm>
        </p:grpSpPr>
        <p:sp>
          <p:nvSpPr>
            <p:cNvPr id="13" name="Freeform 13"/>
            <p:cNvSpPr/>
            <p:nvPr/>
          </p:nvSpPr>
          <p:spPr>
            <a:xfrm>
              <a:off x="0" y="0"/>
              <a:ext cx="4315322" cy="5048504"/>
            </a:xfrm>
            <a:custGeom>
              <a:avLst/>
              <a:gdLst/>
              <a:ahLst/>
              <a:cxnLst/>
              <a:rect l="l" t="t" r="r" b="b"/>
              <a:pathLst>
                <a:path w="4315322" h="5048504">
                  <a:moveTo>
                    <a:pt x="0" y="0"/>
                  </a:moveTo>
                  <a:lnTo>
                    <a:pt x="4315322" y="0"/>
                  </a:lnTo>
                  <a:lnTo>
                    <a:pt x="4315322" y="5048504"/>
                  </a:lnTo>
                  <a:lnTo>
                    <a:pt x="0" y="5048504"/>
                  </a:lnTo>
                  <a:lnTo>
                    <a:pt x="0" y="0"/>
                  </a:lnTo>
                  <a:close/>
                </a:path>
              </a:pathLst>
            </a:custGeom>
            <a:blipFill>
              <a:blip r:embed="rId3"/>
              <a:stretch>
                <a:fillRect l="-1600" r="-1600"/>
              </a:stretch>
            </a:blipFill>
          </p:spPr>
        </p:sp>
      </p:grpSp>
      <p:grpSp>
        <p:nvGrpSpPr>
          <p:cNvPr id="14" name="Group 14"/>
          <p:cNvGrpSpPr/>
          <p:nvPr/>
        </p:nvGrpSpPr>
        <p:grpSpPr>
          <a:xfrm>
            <a:off x="8847556" y="2878307"/>
            <a:ext cx="2908959" cy="3509761"/>
            <a:chOff x="0" y="0"/>
            <a:chExt cx="3878611" cy="4679681"/>
          </a:xfrm>
        </p:grpSpPr>
        <p:sp>
          <p:nvSpPr>
            <p:cNvPr id="15" name="Freeform 15"/>
            <p:cNvSpPr/>
            <p:nvPr/>
          </p:nvSpPr>
          <p:spPr>
            <a:xfrm>
              <a:off x="0" y="0"/>
              <a:ext cx="3878600" cy="4679696"/>
            </a:xfrm>
            <a:custGeom>
              <a:avLst/>
              <a:gdLst/>
              <a:ahLst/>
              <a:cxnLst/>
              <a:rect l="l" t="t" r="r" b="b"/>
              <a:pathLst>
                <a:path w="3878600" h="4679696">
                  <a:moveTo>
                    <a:pt x="0" y="0"/>
                  </a:moveTo>
                  <a:lnTo>
                    <a:pt x="3878600" y="0"/>
                  </a:lnTo>
                  <a:lnTo>
                    <a:pt x="3878600" y="4679696"/>
                  </a:lnTo>
                  <a:lnTo>
                    <a:pt x="0" y="4679696"/>
                  </a:lnTo>
                  <a:lnTo>
                    <a:pt x="0" y="0"/>
                  </a:lnTo>
                  <a:close/>
                </a:path>
              </a:pathLst>
            </a:custGeom>
            <a:blipFill>
              <a:blip r:embed="rId4"/>
              <a:stretch>
                <a:fillRect l="-2808" r="-2808"/>
              </a:stretch>
            </a:blipFill>
          </p:spPr>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762000" y="601889"/>
            <a:ext cx="8229600" cy="1744067"/>
          </a:xfrm>
          <a:prstGeom prst="rect">
            <a:avLst/>
          </a:prstGeom>
        </p:spPr>
        <p:txBody>
          <a:bodyPr lIns="0" tIns="0" rIns="0" bIns="0" rtlCol="0" anchor="t">
            <a:spAutoFit/>
          </a:bodyPr>
          <a:lstStyle/>
          <a:p>
            <a:pPr algn="ctr">
              <a:lnSpc>
                <a:spcPts val="3421"/>
              </a:lnSpc>
            </a:pPr>
            <a:r>
              <a:rPr lang="en-US" sz="3167" spc="-19" dirty="0" err="1">
                <a:solidFill>
                  <a:srgbClr val="627B48"/>
                </a:solidFill>
                <a:latin typeface="DM Serif Display"/>
                <a:ea typeface="DM Serif Display"/>
                <a:cs typeface="DM Serif Display"/>
                <a:sym typeface="DM Serif Display"/>
              </a:rPr>
              <a:t>Conclusioni</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che</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il</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Dott</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Pesaresi</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aveva</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fatto</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nel</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suo</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intervento</a:t>
            </a:r>
            <a:r>
              <a:rPr lang="en-US" sz="3167" spc="-19" dirty="0">
                <a:solidFill>
                  <a:srgbClr val="627B48"/>
                </a:solidFill>
                <a:latin typeface="DM Serif Display"/>
                <a:ea typeface="DM Serif Display"/>
                <a:cs typeface="DM Serif Display"/>
                <a:sym typeface="DM Serif Display"/>
              </a:rPr>
              <a:t> </a:t>
            </a:r>
            <a:r>
              <a:rPr lang="en-US" sz="3167" spc="-19" dirty="0" err="1">
                <a:solidFill>
                  <a:srgbClr val="627B48"/>
                </a:solidFill>
                <a:latin typeface="DM Serif Display"/>
                <a:ea typeface="DM Serif Display"/>
                <a:cs typeface="DM Serif Display"/>
                <a:sym typeface="DM Serif Display"/>
              </a:rPr>
              <a:t>nel</a:t>
            </a:r>
            <a:r>
              <a:rPr lang="en-US" sz="3167" spc="-19" dirty="0">
                <a:solidFill>
                  <a:srgbClr val="627B48"/>
                </a:solidFill>
                <a:latin typeface="DM Serif Display"/>
                <a:ea typeface="DM Serif Display"/>
                <a:cs typeface="DM Serif Display"/>
                <a:sym typeface="DM Serif Display"/>
              </a:rPr>
              <a:t> primo </a:t>
            </a:r>
            <a:r>
              <a:rPr lang="en-US" sz="3167" spc="-19" dirty="0" err="1" smtClean="0">
                <a:solidFill>
                  <a:srgbClr val="627B48"/>
                </a:solidFill>
                <a:latin typeface="DM Serif Display"/>
                <a:ea typeface="DM Serif Display"/>
                <a:cs typeface="DM Serif Display"/>
                <a:sym typeface="DM Serif Display"/>
              </a:rPr>
              <a:t>convegno</a:t>
            </a:r>
            <a:r>
              <a:rPr lang="en-US" sz="3167" spc="-19" dirty="0" smtClean="0">
                <a:solidFill>
                  <a:srgbClr val="627B48"/>
                </a:solidFill>
                <a:latin typeface="DM Serif Display"/>
                <a:ea typeface="DM Serif Display"/>
                <a:cs typeface="DM Serif Display"/>
                <a:sym typeface="DM Serif Display"/>
              </a:rPr>
              <a:t> </a:t>
            </a:r>
            <a:r>
              <a:rPr lang="en-US" sz="3167" spc="-19" dirty="0" err="1" smtClean="0">
                <a:solidFill>
                  <a:srgbClr val="627B48"/>
                </a:solidFill>
                <a:latin typeface="DM Serif Display"/>
                <a:ea typeface="DM Serif Display"/>
                <a:cs typeface="DM Serif Display"/>
                <a:sym typeface="DM Serif Display"/>
              </a:rPr>
              <a:t>Regionale</a:t>
            </a:r>
            <a:r>
              <a:rPr lang="en-US" sz="3167" spc="-19" dirty="0" smtClean="0">
                <a:solidFill>
                  <a:srgbClr val="627B48"/>
                </a:solidFill>
                <a:latin typeface="DM Serif Display"/>
                <a:ea typeface="DM Serif Display"/>
                <a:cs typeface="DM Serif Display"/>
                <a:sym typeface="DM Serif Display"/>
              </a:rPr>
              <a:t>  </a:t>
            </a:r>
            <a:r>
              <a:rPr lang="en-US" sz="3167" spc="-19" dirty="0">
                <a:solidFill>
                  <a:srgbClr val="627B48"/>
                </a:solidFill>
                <a:latin typeface="DM Serif Display"/>
                <a:ea typeface="DM Serif Display"/>
                <a:cs typeface="DM Serif Display"/>
                <a:sym typeface="DM Serif Display"/>
              </a:rPr>
              <a:t>“Mai </a:t>
            </a:r>
            <a:r>
              <a:rPr lang="en-US" sz="3167" spc="-19" dirty="0" err="1">
                <a:solidFill>
                  <a:srgbClr val="627B48"/>
                </a:solidFill>
                <a:latin typeface="DM Serif Display"/>
                <a:ea typeface="DM Serif Display"/>
                <a:cs typeface="DM Serif Display"/>
                <a:sym typeface="DM Serif Display"/>
              </a:rPr>
              <a:t>più</a:t>
            </a:r>
            <a:r>
              <a:rPr lang="en-US" sz="3167" spc="-19" dirty="0">
                <a:solidFill>
                  <a:srgbClr val="627B48"/>
                </a:solidFill>
                <a:latin typeface="DM Serif Display"/>
                <a:ea typeface="DM Serif Display"/>
                <a:cs typeface="DM Serif Display"/>
                <a:sym typeface="DM Serif Display"/>
              </a:rPr>
              <a:t> salute </a:t>
            </a:r>
            <a:r>
              <a:rPr lang="en-US" sz="3167" spc="-19" dirty="0" err="1">
                <a:solidFill>
                  <a:srgbClr val="627B48"/>
                </a:solidFill>
                <a:latin typeface="DM Serif Display"/>
                <a:ea typeface="DM Serif Display"/>
                <a:cs typeface="DM Serif Display"/>
                <a:sym typeface="DM Serif Display"/>
              </a:rPr>
              <a:t>senza</a:t>
            </a:r>
            <a:r>
              <a:rPr lang="en-US" sz="3167" spc="-19" dirty="0">
                <a:solidFill>
                  <a:srgbClr val="627B48"/>
                </a:solidFill>
                <a:latin typeface="DM Serif Display"/>
                <a:ea typeface="DM Serif Display"/>
                <a:cs typeface="DM Serif Display"/>
                <a:sym typeface="DM Serif Display"/>
              </a:rPr>
              <a:t> sociale”21 </a:t>
            </a:r>
            <a:r>
              <a:rPr lang="en-US" sz="3167" spc="-19" dirty="0" err="1">
                <a:solidFill>
                  <a:srgbClr val="627B48"/>
                </a:solidFill>
                <a:latin typeface="DM Serif Display"/>
                <a:ea typeface="DM Serif Display"/>
                <a:cs typeface="DM Serif Display"/>
                <a:sym typeface="DM Serif Display"/>
              </a:rPr>
              <a:t>gennaio</a:t>
            </a:r>
            <a:r>
              <a:rPr lang="en-US" sz="3167" spc="-19" dirty="0">
                <a:solidFill>
                  <a:srgbClr val="627B48"/>
                </a:solidFill>
                <a:latin typeface="DM Serif Display"/>
                <a:ea typeface="DM Serif Display"/>
                <a:cs typeface="DM Serif Display"/>
                <a:sym typeface="DM Serif Display"/>
              </a:rPr>
              <a:t> 2022</a:t>
            </a:r>
          </a:p>
        </p:txBody>
      </p:sp>
      <p:sp>
        <p:nvSpPr>
          <p:cNvPr id="3" name="TextBox 3"/>
          <p:cNvSpPr txBox="1"/>
          <p:nvPr/>
        </p:nvSpPr>
        <p:spPr>
          <a:xfrm>
            <a:off x="762000" y="2240685"/>
            <a:ext cx="8229600" cy="4289654"/>
          </a:xfrm>
          <a:prstGeom prst="rect">
            <a:avLst/>
          </a:prstGeom>
        </p:spPr>
        <p:txBody>
          <a:bodyPr lIns="0" tIns="0" rIns="0" bIns="0" rtlCol="0" anchor="t">
            <a:spAutoFit/>
          </a:bodyPr>
          <a:lstStyle/>
          <a:p>
            <a:pPr algn="just">
              <a:lnSpc>
                <a:spcPts val="2267"/>
              </a:lnSpc>
            </a:pPr>
            <a:r>
              <a:rPr lang="en-US" sz="2099">
                <a:solidFill>
                  <a:srgbClr val="64635D"/>
                </a:solidFill>
                <a:latin typeface="Montserrat"/>
                <a:ea typeface="Montserrat"/>
                <a:cs typeface="Montserrat"/>
                <a:sym typeface="Montserrat"/>
              </a:rPr>
              <a:t>Sono in arrivo nuove norme e risorse significative per rinnovare l’assistenza territoriale.</a:t>
            </a:r>
          </a:p>
          <a:p>
            <a:pPr algn="just">
              <a:lnSpc>
                <a:spcPts val="2267"/>
              </a:lnSpc>
            </a:pPr>
            <a:r>
              <a:rPr lang="en-US" sz="2099">
                <a:solidFill>
                  <a:srgbClr val="64635D"/>
                </a:solidFill>
                <a:latin typeface="Montserrat"/>
                <a:ea typeface="Montserrat"/>
                <a:cs typeface="Montserrat"/>
                <a:sym typeface="Montserrat"/>
              </a:rPr>
              <a:t>Un’ occasione importante.</a:t>
            </a:r>
          </a:p>
          <a:p>
            <a:pPr algn="just">
              <a:lnSpc>
                <a:spcPts val="2267"/>
              </a:lnSpc>
            </a:pPr>
            <a:r>
              <a:rPr lang="en-US" sz="2099">
                <a:solidFill>
                  <a:srgbClr val="64635D"/>
                </a:solidFill>
                <a:latin typeface="Montserrat"/>
                <a:ea typeface="Montserrat"/>
                <a:cs typeface="Montserrat"/>
                <a:sym typeface="Montserrat"/>
              </a:rPr>
              <a:t>Bisognerà essere capaci – </a:t>
            </a:r>
            <a:r>
              <a:rPr lang="en-US" sz="2099" b="1">
                <a:solidFill>
                  <a:srgbClr val="64635D"/>
                </a:solidFill>
                <a:latin typeface="Montserrat Bold"/>
                <a:ea typeface="Montserrat Bold"/>
                <a:cs typeface="Montserrat Bold"/>
                <a:sym typeface="Montserrat Bold"/>
              </a:rPr>
              <a:t>a tutti i livelli </a:t>
            </a:r>
            <a:r>
              <a:rPr lang="en-US" sz="2099">
                <a:solidFill>
                  <a:srgbClr val="64635D"/>
                </a:solidFill>
                <a:latin typeface="Montserrat"/>
                <a:ea typeface="Montserrat"/>
                <a:cs typeface="Montserrat"/>
                <a:sym typeface="Montserrat"/>
              </a:rPr>
              <a:t>– di cogliere questa occasione per riformare l’assistenza territoriale ed in particolare l’assistenza domiciliare per far fare un salto di qualità al welfare italiano.</a:t>
            </a:r>
          </a:p>
          <a:p>
            <a:pPr algn="just">
              <a:lnSpc>
                <a:spcPts val="2267"/>
              </a:lnSpc>
            </a:pPr>
            <a:endParaRPr lang="en-US" sz="2099">
              <a:solidFill>
                <a:srgbClr val="64635D"/>
              </a:solidFill>
              <a:latin typeface="Montserrat"/>
              <a:ea typeface="Montserrat"/>
              <a:cs typeface="Montserrat"/>
              <a:sym typeface="Montserrat"/>
            </a:endParaRPr>
          </a:p>
          <a:p>
            <a:pPr algn="just">
              <a:lnSpc>
                <a:spcPts val="2267"/>
              </a:lnSpc>
            </a:pPr>
            <a:r>
              <a:rPr lang="en-US" sz="2099" b="1">
                <a:solidFill>
                  <a:srgbClr val="627B48"/>
                </a:solidFill>
                <a:latin typeface="Montserrat Bold"/>
                <a:ea typeface="Montserrat Bold"/>
                <a:cs typeface="Montserrat Bold"/>
                <a:sym typeface="Montserrat Bold"/>
              </a:rPr>
              <a:t>Non mancano le criticità</a:t>
            </a:r>
          </a:p>
          <a:p>
            <a:pPr marL="388371" lvl="2" indent="-129457" algn="l">
              <a:lnSpc>
                <a:spcPts val="2267"/>
              </a:lnSpc>
              <a:buFont typeface="Arial"/>
              <a:buChar char="⚬"/>
            </a:pPr>
            <a:r>
              <a:rPr lang="en-US" sz="2099">
                <a:solidFill>
                  <a:srgbClr val="64635D"/>
                </a:solidFill>
                <a:latin typeface="Montserrat"/>
                <a:ea typeface="Montserrat"/>
                <a:cs typeface="Montserrat"/>
                <a:sym typeface="Montserrat"/>
              </a:rPr>
              <a:t>Scarso collegamento fra riforme e investimenti</a:t>
            </a:r>
          </a:p>
          <a:p>
            <a:pPr marL="388371" lvl="2" indent="-129457" algn="l">
              <a:lnSpc>
                <a:spcPts val="2267"/>
              </a:lnSpc>
              <a:buFont typeface="Arial"/>
              <a:buChar char="⚬"/>
            </a:pPr>
            <a:r>
              <a:rPr lang="en-US" sz="2099">
                <a:solidFill>
                  <a:srgbClr val="64635D"/>
                </a:solidFill>
                <a:latin typeface="Montserrat"/>
                <a:ea typeface="Montserrat"/>
                <a:cs typeface="Montserrat"/>
                <a:sym typeface="Montserrat"/>
              </a:rPr>
              <a:t>Scarso collegamento fra investimenti sociali e sanitari</a:t>
            </a:r>
          </a:p>
          <a:p>
            <a:pPr marL="388371" lvl="2" indent="-129457" algn="l">
              <a:lnSpc>
                <a:spcPts val="2267"/>
              </a:lnSpc>
              <a:buFont typeface="Arial"/>
              <a:buChar char="⚬"/>
            </a:pPr>
            <a:r>
              <a:rPr lang="en-US" sz="2099">
                <a:solidFill>
                  <a:srgbClr val="64635D"/>
                </a:solidFill>
                <a:latin typeface="Montserrat"/>
                <a:ea typeface="Montserrat"/>
                <a:cs typeface="Montserrat"/>
                <a:sym typeface="Montserrat"/>
              </a:rPr>
              <a:t>Il tema dell’integrazione viene richiamato in diverse occasioni (non in tutte). Il tema è in campo ma non ancora risolto.</a:t>
            </a:r>
          </a:p>
          <a:p>
            <a:pPr marL="388371" lvl="2" indent="-129457" algn="just">
              <a:lnSpc>
                <a:spcPts val="2267"/>
              </a:lnSpc>
            </a:pPr>
            <a:endParaRPr lang="en-US" sz="2099">
              <a:solidFill>
                <a:srgbClr val="64635D"/>
              </a:solidFill>
              <a:latin typeface="Montserrat"/>
              <a:ea typeface="Montserrat"/>
              <a:cs typeface="Montserrat"/>
              <a:sym typeface="Montserrat"/>
            </a:endParaRPr>
          </a:p>
        </p:txBody>
      </p:sp>
      <p:sp>
        <p:nvSpPr>
          <p:cNvPr id="4" name="TextBox 4"/>
          <p:cNvSpPr txBox="1"/>
          <p:nvPr/>
        </p:nvSpPr>
        <p:spPr>
          <a:xfrm>
            <a:off x="3322320" y="6857154"/>
            <a:ext cx="3108960" cy="266700"/>
          </a:xfrm>
          <a:prstGeom prst="rect">
            <a:avLst/>
          </a:prstGeom>
        </p:spPr>
        <p:txBody>
          <a:bodyPr lIns="0" tIns="0" rIns="0" bIns="0" rtlCol="0" anchor="t">
            <a:spAutoFit/>
          </a:bodyPr>
          <a:lstStyle/>
          <a:p>
            <a:pPr algn="ctr">
              <a:lnSpc>
                <a:spcPts val="1680"/>
              </a:lnSpc>
            </a:pPr>
            <a:r>
              <a:rPr lang="en-US" sz="1399" spc="13" dirty="0">
                <a:solidFill>
                  <a:srgbClr val="898989"/>
                </a:solidFill>
                <a:latin typeface="Arial"/>
                <a:ea typeface="Arial"/>
                <a:cs typeface="Arial"/>
                <a:sym typeface="Arial"/>
              </a:rPr>
              <a:t>Franco </a:t>
            </a:r>
            <a:r>
              <a:rPr lang="en-US" sz="1399" spc="13" dirty="0" err="1">
                <a:solidFill>
                  <a:srgbClr val="898989"/>
                </a:solidFill>
                <a:latin typeface="Arial"/>
                <a:ea typeface="Arial"/>
                <a:cs typeface="Arial"/>
                <a:sym typeface="Arial"/>
              </a:rPr>
              <a:t>Pesaresi</a:t>
            </a:r>
            <a:endParaRPr lang="en-US" sz="1399" spc="13" dirty="0">
              <a:solidFill>
                <a:srgbClr val="898989"/>
              </a:solidFill>
              <a:latin typeface="Arial"/>
              <a:ea typeface="Arial"/>
              <a:cs typeface="Arial"/>
              <a:sym typeface="Arial"/>
            </a:endParaRPr>
          </a:p>
        </p:txBody>
      </p:sp>
      <p:grpSp>
        <p:nvGrpSpPr>
          <p:cNvPr id="5" name="Group 5"/>
          <p:cNvGrpSpPr/>
          <p:nvPr/>
        </p:nvGrpSpPr>
        <p:grpSpPr>
          <a:xfrm rot="-5760711">
            <a:off x="6970951" y="5634855"/>
            <a:ext cx="4041297" cy="2977998"/>
            <a:chOff x="0" y="0"/>
            <a:chExt cx="5388396" cy="3970664"/>
          </a:xfrm>
        </p:grpSpPr>
        <p:sp>
          <p:nvSpPr>
            <p:cNvPr id="6" name="Freeform 6"/>
            <p:cNvSpPr/>
            <p:nvPr/>
          </p:nvSpPr>
          <p:spPr>
            <a:xfrm>
              <a:off x="0" y="0"/>
              <a:ext cx="5388356" cy="3970655"/>
            </a:xfrm>
            <a:custGeom>
              <a:avLst/>
              <a:gdLst/>
              <a:ahLst/>
              <a:cxnLst/>
              <a:rect l="l" t="t" r="r" b="b"/>
              <a:pathLst>
                <a:path w="5388356" h="3970655">
                  <a:moveTo>
                    <a:pt x="0" y="0"/>
                  </a:moveTo>
                  <a:lnTo>
                    <a:pt x="5388356" y="0"/>
                  </a:lnTo>
                  <a:lnTo>
                    <a:pt x="5388356" y="3970655"/>
                  </a:lnTo>
                  <a:lnTo>
                    <a:pt x="0" y="3970655"/>
                  </a:lnTo>
                  <a:lnTo>
                    <a:pt x="0" y="0"/>
                  </a:lnTo>
                  <a:close/>
                </a:path>
              </a:pathLst>
            </a:custGeom>
            <a:blipFill>
              <a:blip r:embed="rId2"/>
              <a:stretch>
                <a:fillRect t="-15472" b="-15472"/>
              </a:stretch>
            </a:blipFill>
          </p:spPr>
        </p:sp>
      </p:grpSp>
      <p:grpSp>
        <p:nvGrpSpPr>
          <p:cNvPr id="7" name="Group 7"/>
          <p:cNvGrpSpPr/>
          <p:nvPr/>
        </p:nvGrpSpPr>
        <p:grpSpPr>
          <a:xfrm rot="-6950460">
            <a:off x="-2020649" y="-1488999"/>
            <a:ext cx="4041297" cy="2977998"/>
            <a:chOff x="0" y="0"/>
            <a:chExt cx="5388396" cy="3970664"/>
          </a:xfrm>
        </p:grpSpPr>
        <p:sp>
          <p:nvSpPr>
            <p:cNvPr id="8" name="Freeform 8"/>
            <p:cNvSpPr/>
            <p:nvPr/>
          </p:nvSpPr>
          <p:spPr>
            <a:xfrm>
              <a:off x="0" y="0"/>
              <a:ext cx="5388356" cy="3970655"/>
            </a:xfrm>
            <a:custGeom>
              <a:avLst/>
              <a:gdLst/>
              <a:ahLst/>
              <a:cxnLst/>
              <a:rect l="l" t="t" r="r" b="b"/>
              <a:pathLst>
                <a:path w="5388356" h="3970655">
                  <a:moveTo>
                    <a:pt x="0" y="0"/>
                  </a:moveTo>
                  <a:lnTo>
                    <a:pt x="5388356" y="0"/>
                  </a:lnTo>
                  <a:lnTo>
                    <a:pt x="5388356" y="3970655"/>
                  </a:lnTo>
                  <a:lnTo>
                    <a:pt x="0" y="3970655"/>
                  </a:lnTo>
                  <a:lnTo>
                    <a:pt x="0" y="0"/>
                  </a:lnTo>
                  <a:close/>
                </a:path>
              </a:pathLst>
            </a:custGeom>
            <a:blipFill>
              <a:blip r:embed="rId2"/>
              <a:stretch>
                <a:fillRect t="-15472" b="-15472"/>
              </a:stretch>
            </a:blip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rot="-2635597">
            <a:off x="-1413361" y="-448761"/>
            <a:ext cx="4350723" cy="2028525"/>
            <a:chOff x="0" y="0"/>
            <a:chExt cx="5800964" cy="2704700"/>
          </a:xfrm>
        </p:grpSpPr>
        <p:sp>
          <p:nvSpPr>
            <p:cNvPr id="3" name="Freeform 3"/>
            <p:cNvSpPr/>
            <p:nvPr/>
          </p:nvSpPr>
          <p:spPr>
            <a:xfrm>
              <a:off x="0" y="0"/>
              <a:ext cx="5800979" cy="2704719"/>
            </a:xfrm>
            <a:custGeom>
              <a:avLst/>
              <a:gdLst/>
              <a:ahLst/>
              <a:cxnLst/>
              <a:rect l="l" t="t" r="r" b="b"/>
              <a:pathLst>
                <a:path w="5800979" h="2704719">
                  <a:moveTo>
                    <a:pt x="0" y="0"/>
                  </a:moveTo>
                  <a:lnTo>
                    <a:pt x="5800979" y="0"/>
                  </a:lnTo>
                  <a:lnTo>
                    <a:pt x="5800979" y="2704719"/>
                  </a:lnTo>
                  <a:lnTo>
                    <a:pt x="0" y="2704719"/>
                  </a:lnTo>
                  <a:lnTo>
                    <a:pt x="0" y="0"/>
                  </a:lnTo>
                  <a:close/>
                </a:path>
              </a:pathLst>
            </a:custGeom>
            <a:blipFill>
              <a:blip r:embed="rId2"/>
              <a:stretch>
                <a:fillRect t="-24" b="-23"/>
              </a:stretch>
            </a:blipFill>
          </p:spPr>
        </p:sp>
      </p:grpSp>
      <p:grpSp>
        <p:nvGrpSpPr>
          <p:cNvPr id="4" name="Group 4"/>
          <p:cNvGrpSpPr/>
          <p:nvPr/>
        </p:nvGrpSpPr>
        <p:grpSpPr>
          <a:xfrm rot="-5043580">
            <a:off x="6993948" y="4468321"/>
            <a:ext cx="4056265" cy="3802749"/>
            <a:chOff x="0" y="0"/>
            <a:chExt cx="5408353" cy="5070332"/>
          </a:xfrm>
        </p:grpSpPr>
        <p:sp>
          <p:nvSpPr>
            <p:cNvPr id="5" name="Freeform 5"/>
            <p:cNvSpPr/>
            <p:nvPr/>
          </p:nvSpPr>
          <p:spPr>
            <a:xfrm>
              <a:off x="0" y="0"/>
              <a:ext cx="5408295" cy="5070348"/>
            </a:xfrm>
            <a:custGeom>
              <a:avLst/>
              <a:gdLst/>
              <a:ahLst/>
              <a:cxnLst/>
              <a:rect l="l" t="t" r="r" b="b"/>
              <a:pathLst>
                <a:path w="5408295" h="5070348">
                  <a:moveTo>
                    <a:pt x="0" y="0"/>
                  </a:moveTo>
                  <a:lnTo>
                    <a:pt x="5408295" y="0"/>
                  </a:lnTo>
                  <a:lnTo>
                    <a:pt x="5408295" y="5070348"/>
                  </a:lnTo>
                  <a:lnTo>
                    <a:pt x="0" y="5070348"/>
                  </a:lnTo>
                  <a:lnTo>
                    <a:pt x="0" y="0"/>
                  </a:lnTo>
                  <a:close/>
                </a:path>
              </a:pathLst>
            </a:custGeom>
            <a:blipFill>
              <a:blip r:embed="rId3"/>
              <a:stretch>
                <a:fillRect t="-17" r="-1" b="-16"/>
              </a:stretch>
            </a:blipFill>
          </p:spPr>
        </p:sp>
      </p:grpSp>
      <p:sp>
        <p:nvSpPr>
          <p:cNvPr id="6" name="TextBox 6"/>
          <p:cNvSpPr txBox="1"/>
          <p:nvPr/>
        </p:nvSpPr>
        <p:spPr>
          <a:xfrm>
            <a:off x="1169681" y="1590368"/>
            <a:ext cx="7414239" cy="4719241"/>
          </a:xfrm>
          <a:prstGeom prst="rect">
            <a:avLst/>
          </a:prstGeom>
        </p:spPr>
        <p:txBody>
          <a:bodyPr lIns="0" tIns="0" rIns="0" bIns="0" rtlCol="0" anchor="t">
            <a:spAutoFit/>
          </a:bodyPr>
          <a:lstStyle/>
          <a:p>
            <a:pPr algn="just">
              <a:lnSpc>
                <a:spcPts val="2268"/>
              </a:lnSpc>
            </a:pPr>
            <a:endParaRPr dirty="0"/>
          </a:p>
          <a:p>
            <a:pPr algn="just">
              <a:lnSpc>
                <a:spcPts val="2268"/>
              </a:lnSpc>
            </a:pPr>
            <a:r>
              <a:rPr lang="en-US" sz="2099" dirty="0" err="1">
                <a:solidFill>
                  <a:srgbClr val="FF0000"/>
                </a:solidFill>
                <a:latin typeface="Montserrat"/>
                <a:ea typeface="Montserrat"/>
                <a:cs typeface="Montserrat"/>
                <a:sym typeface="Montserrat"/>
              </a:rPr>
              <a:t>Nel</a:t>
            </a:r>
            <a:r>
              <a:rPr lang="en-US" sz="2099" dirty="0">
                <a:solidFill>
                  <a:srgbClr val="FF0000"/>
                </a:solidFill>
                <a:latin typeface="Montserrat"/>
                <a:ea typeface="Montserrat"/>
                <a:cs typeface="Montserrat"/>
                <a:sym typeface="Montserrat"/>
              </a:rPr>
              <a:t> 2022 </a:t>
            </a:r>
            <a:r>
              <a:rPr lang="en-US" sz="2099" dirty="0" err="1">
                <a:solidFill>
                  <a:srgbClr val="64635D"/>
                </a:solidFill>
                <a:latin typeface="Montserrat"/>
                <a:ea typeface="Montserrat"/>
                <a:cs typeface="Montserrat"/>
                <a:sym typeface="Montserrat"/>
              </a:rPr>
              <a:t>il</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Dott</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Pesaresi</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nelle</a:t>
            </a:r>
            <a:r>
              <a:rPr lang="en-US" sz="2099" dirty="0">
                <a:solidFill>
                  <a:srgbClr val="64635D"/>
                </a:solidFill>
                <a:latin typeface="Montserrat"/>
                <a:ea typeface="Montserrat"/>
                <a:cs typeface="Montserrat"/>
                <a:sym typeface="Montserrat"/>
              </a:rPr>
              <a:t> sue </a:t>
            </a:r>
            <a:r>
              <a:rPr lang="en-US" sz="2099" dirty="0" err="1">
                <a:solidFill>
                  <a:srgbClr val="64635D"/>
                </a:solidFill>
                <a:latin typeface="Montserrat"/>
                <a:ea typeface="Montserrat"/>
                <a:cs typeface="Montserrat"/>
                <a:sym typeface="Montserrat"/>
              </a:rPr>
              <a:t>conclusioni</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affermava</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che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ll</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tema</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dell’integrazione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viene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richiamato</a:t>
            </a:r>
            <a:r>
              <a:rPr lang="en-US" sz="2099" dirty="0">
                <a:solidFill>
                  <a:srgbClr val="64635D"/>
                </a:solidFill>
                <a:latin typeface="Montserrat"/>
                <a:ea typeface="Montserrat"/>
                <a:cs typeface="Montserrat"/>
                <a:sym typeface="Montserrat"/>
              </a:rPr>
              <a:t> in diverse </a:t>
            </a:r>
            <a:r>
              <a:rPr lang="en-US" sz="2099" dirty="0" err="1">
                <a:solidFill>
                  <a:srgbClr val="64635D"/>
                </a:solidFill>
                <a:latin typeface="Montserrat"/>
                <a:ea typeface="Montserrat"/>
                <a:cs typeface="Montserrat"/>
                <a:sym typeface="Montserrat"/>
              </a:rPr>
              <a:t>occasioni</a:t>
            </a:r>
            <a:r>
              <a:rPr lang="en-US" sz="2099" dirty="0">
                <a:solidFill>
                  <a:srgbClr val="64635D"/>
                </a:solidFill>
                <a:latin typeface="Montserrat"/>
                <a:ea typeface="Montserrat"/>
                <a:cs typeface="Montserrat"/>
                <a:sym typeface="Montserrat"/>
              </a:rPr>
              <a:t> (non in </a:t>
            </a:r>
            <a:r>
              <a:rPr lang="en-US" sz="2099" dirty="0" err="1">
                <a:solidFill>
                  <a:srgbClr val="64635D"/>
                </a:solidFill>
                <a:latin typeface="Montserrat"/>
                <a:ea typeface="Montserrat"/>
                <a:cs typeface="Montserrat"/>
                <a:sym typeface="Montserrat"/>
              </a:rPr>
              <a:t>tutte</a:t>
            </a:r>
            <a:r>
              <a:rPr lang="en-US" sz="2099" dirty="0">
                <a:solidFill>
                  <a:srgbClr val="64635D"/>
                </a:solidFill>
                <a:latin typeface="Montserrat"/>
                <a:ea typeface="Montserrat"/>
                <a:cs typeface="Montserrat"/>
                <a:sym typeface="Montserrat"/>
              </a:rPr>
              <a:t>). Il </a:t>
            </a:r>
            <a:r>
              <a:rPr lang="en-US" sz="2099" dirty="0" err="1">
                <a:solidFill>
                  <a:srgbClr val="64635D"/>
                </a:solidFill>
                <a:latin typeface="Montserrat"/>
                <a:ea typeface="Montserrat"/>
                <a:cs typeface="Montserrat"/>
                <a:sym typeface="Montserrat"/>
              </a:rPr>
              <a:t>tema</a:t>
            </a:r>
            <a:r>
              <a:rPr lang="en-US" sz="2099" dirty="0">
                <a:solidFill>
                  <a:srgbClr val="64635D"/>
                </a:solidFill>
                <a:latin typeface="Montserrat"/>
                <a:ea typeface="Montserrat"/>
                <a:cs typeface="Montserrat"/>
                <a:sym typeface="Montserrat"/>
              </a:rPr>
              <a:t> è in campo ma non </a:t>
            </a:r>
            <a:r>
              <a:rPr lang="en-US" sz="2099" dirty="0" err="1">
                <a:solidFill>
                  <a:srgbClr val="64635D"/>
                </a:solidFill>
                <a:latin typeface="Montserrat"/>
                <a:ea typeface="Montserrat"/>
                <a:cs typeface="Montserrat"/>
                <a:sym typeface="Montserrat"/>
              </a:rPr>
              <a:t>ancora</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risolto</a:t>
            </a:r>
            <a:r>
              <a:rPr lang="en-US" sz="2099" dirty="0">
                <a:solidFill>
                  <a:srgbClr val="64635D"/>
                </a:solidFill>
                <a:latin typeface="Montserrat"/>
                <a:ea typeface="Montserrat"/>
                <a:cs typeface="Montserrat"/>
                <a:sym typeface="Montserrat"/>
              </a:rPr>
              <a:t>.” </a:t>
            </a:r>
          </a:p>
          <a:p>
            <a:pPr algn="just">
              <a:lnSpc>
                <a:spcPts val="2266"/>
              </a:lnSpc>
            </a:pPr>
            <a:r>
              <a:rPr lang="en-US" sz="2099" dirty="0" err="1">
                <a:solidFill>
                  <a:srgbClr val="FF0000"/>
                </a:solidFill>
                <a:latin typeface="Montserrat"/>
                <a:ea typeface="Montserrat"/>
                <a:cs typeface="Montserrat"/>
                <a:sym typeface="Montserrat"/>
              </a:rPr>
              <a:t>Nel</a:t>
            </a:r>
            <a:r>
              <a:rPr lang="en-US" sz="2099" dirty="0">
                <a:solidFill>
                  <a:srgbClr val="FF0000"/>
                </a:solidFill>
                <a:latin typeface="Montserrat"/>
                <a:ea typeface="Montserrat"/>
                <a:cs typeface="Montserrat"/>
                <a:sym typeface="Montserrat"/>
              </a:rPr>
              <a:t> </a:t>
            </a:r>
            <a:r>
              <a:rPr lang="en-US" sz="2099" dirty="0" smtClean="0">
                <a:solidFill>
                  <a:srgbClr val="FF0000"/>
                </a:solidFill>
                <a:latin typeface="Montserrat"/>
                <a:ea typeface="Montserrat"/>
                <a:cs typeface="Montserrat"/>
                <a:sym typeface="Montserrat"/>
              </a:rPr>
              <a:t>2025 </a:t>
            </a:r>
            <a:r>
              <a:rPr lang="en-US" sz="2099" dirty="0" err="1">
                <a:solidFill>
                  <a:srgbClr val="64635D"/>
                </a:solidFill>
                <a:latin typeface="Montserrat"/>
                <a:ea typeface="Montserrat"/>
                <a:cs typeface="Montserrat"/>
                <a:sym typeface="Montserrat"/>
              </a:rPr>
              <a:t>possiamo</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affermare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che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pur</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essendoci</a:t>
            </a:r>
            <a:r>
              <a:rPr lang="en-US" sz="2099" dirty="0">
                <a:solidFill>
                  <a:srgbClr val="64635D"/>
                </a:solidFill>
                <a:latin typeface="Montserrat"/>
                <a:ea typeface="Montserrat"/>
                <a:cs typeface="Montserrat"/>
                <a:sym typeface="Montserrat"/>
              </a:rPr>
              <a:t> in </a:t>
            </a:r>
            <a:r>
              <a:rPr lang="en-US" sz="2099" dirty="0" err="1">
                <a:solidFill>
                  <a:srgbClr val="64635D"/>
                </a:solidFill>
                <a:latin typeface="Montserrat"/>
                <a:ea typeface="Montserrat"/>
                <a:cs typeface="Montserrat"/>
                <a:sym typeface="Montserrat"/>
              </a:rPr>
              <a:t>alcuni</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territori</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modelli</a:t>
            </a:r>
            <a:r>
              <a:rPr lang="en-US" sz="2099" dirty="0">
                <a:solidFill>
                  <a:srgbClr val="64635D"/>
                </a:solidFill>
                <a:latin typeface="Montserrat"/>
                <a:ea typeface="Montserrat"/>
                <a:cs typeface="Montserrat"/>
                <a:sym typeface="Montserrat"/>
              </a:rPr>
              <a:t> e </a:t>
            </a:r>
            <a:r>
              <a:rPr lang="en-US" sz="2099" dirty="0" err="1">
                <a:solidFill>
                  <a:srgbClr val="64635D"/>
                </a:solidFill>
                <a:latin typeface="Montserrat"/>
                <a:ea typeface="Montserrat"/>
                <a:cs typeface="Montserrat"/>
                <a:sym typeface="Montserrat"/>
              </a:rPr>
              <a:t>buone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pratiche</a:t>
            </a:r>
            <a:r>
              <a:rPr lang="en-US" sz="2099" dirty="0">
                <a:solidFill>
                  <a:srgbClr val="64635D"/>
                </a:solidFill>
                <a:latin typeface="Montserrat"/>
                <a:ea typeface="Montserrat"/>
                <a:cs typeface="Montserrat"/>
                <a:sym typeface="Montserrat"/>
              </a:rPr>
              <a:t> di </a:t>
            </a:r>
            <a:r>
              <a:rPr lang="en-US" sz="2099" dirty="0" err="1">
                <a:solidFill>
                  <a:srgbClr val="64635D"/>
                </a:solidFill>
                <a:latin typeface="Montserrat"/>
                <a:ea typeface="Montserrat"/>
                <a:cs typeface="Montserrat"/>
                <a:sym typeface="Montserrat"/>
              </a:rPr>
              <a:t>integrazione</a:t>
            </a:r>
            <a:r>
              <a:rPr lang="en-US" sz="2099" dirty="0">
                <a:solidFill>
                  <a:srgbClr val="64635D"/>
                </a:solidFill>
                <a:latin typeface="Montserrat"/>
                <a:ea typeface="Montserrat"/>
                <a:cs typeface="Montserrat"/>
                <a:sym typeface="Montserrat"/>
              </a:rPr>
              <a:t> socio sanitaria, </a:t>
            </a:r>
            <a:r>
              <a:rPr lang="en-US" sz="2099" dirty="0" err="1">
                <a:solidFill>
                  <a:srgbClr val="FF0000"/>
                </a:solidFill>
                <a:latin typeface="Montserrat"/>
                <a:ea typeface="Montserrat"/>
                <a:cs typeface="Montserrat"/>
                <a:sym typeface="Montserrat"/>
              </a:rPr>
              <a:t>il</a:t>
            </a:r>
            <a:r>
              <a:rPr lang="en-US" sz="2099" dirty="0">
                <a:solidFill>
                  <a:srgbClr val="FF0000"/>
                </a:solidFill>
                <a:latin typeface="Montserrat"/>
                <a:ea typeface="Montserrat"/>
                <a:cs typeface="Montserrat"/>
                <a:sym typeface="Montserrat"/>
              </a:rPr>
              <a:t> </a:t>
            </a:r>
            <a:r>
              <a:rPr lang="en-US" sz="2099" dirty="0" err="1">
                <a:solidFill>
                  <a:srgbClr val="FF0000"/>
                </a:solidFill>
                <a:latin typeface="Montserrat"/>
                <a:ea typeface="Montserrat"/>
                <a:cs typeface="Montserrat"/>
                <a:sym typeface="Montserrat"/>
              </a:rPr>
              <a:t>tema</a:t>
            </a:r>
            <a:r>
              <a:rPr lang="en-US" sz="2099" dirty="0">
                <a:solidFill>
                  <a:srgbClr val="FF0000"/>
                </a:solidFill>
                <a:latin typeface="Montserrat"/>
                <a:ea typeface="Montserrat"/>
                <a:cs typeface="Montserrat"/>
                <a:sym typeface="Montserrat"/>
              </a:rPr>
              <a:t> è in campo e non </a:t>
            </a:r>
            <a:r>
              <a:rPr lang="en-US" sz="2099" dirty="0" err="1">
                <a:solidFill>
                  <a:srgbClr val="FF0000"/>
                </a:solidFill>
                <a:latin typeface="Montserrat"/>
                <a:ea typeface="Montserrat"/>
                <a:cs typeface="Montserrat"/>
                <a:sym typeface="Montserrat"/>
              </a:rPr>
              <a:t>ancora</a:t>
            </a:r>
            <a:r>
              <a:rPr lang="en-US" sz="2099" dirty="0">
                <a:solidFill>
                  <a:srgbClr val="FF0000"/>
                </a:solidFill>
                <a:latin typeface="Montserrat"/>
                <a:ea typeface="Montserrat"/>
                <a:cs typeface="Montserrat"/>
                <a:sym typeface="Montserrat"/>
              </a:rPr>
              <a:t> </a:t>
            </a:r>
            <a:r>
              <a:rPr lang="en-US" sz="2099" dirty="0" err="1">
                <a:solidFill>
                  <a:srgbClr val="FF0000"/>
                </a:solidFill>
                <a:latin typeface="Montserrat"/>
                <a:ea typeface="Montserrat"/>
                <a:cs typeface="Montserrat"/>
                <a:sym typeface="Montserrat"/>
              </a:rPr>
              <a:t>risolto</a:t>
            </a:r>
            <a:r>
              <a:rPr lang="en-US" sz="2099" dirty="0">
                <a:solidFill>
                  <a:srgbClr val="FF0000"/>
                </a:solidFill>
                <a:latin typeface="Montserrat"/>
                <a:ea typeface="Montserrat"/>
                <a:cs typeface="Montserrat"/>
                <a:sym typeface="Montserrat"/>
              </a:rPr>
              <a:t>.</a:t>
            </a:r>
          </a:p>
          <a:p>
            <a:pPr algn="just">
              <a:lnSpc>
                <a:spcPts val="2268"/>
              </a:lnSpc>
            </a:pPr>
            <a:r>
              <a:rPr lang="en-US" sz="2099" dirty="0">
                <a:solidFill>
                  <a:srgbClr val="64635D"/>
                </a:solidFill>
                <a:latin typeface="Montserrat"/>
                <a:ea typeface="Montserrat"/>
                <a:cs typeface="Montserrat"/>
                <a:sym typeface="Montserrat"/>
              </a:rPr>
              <a:t>Il SSPA </a:t>
            </a:r>
            <a:r>
              <a:rPr lang="en-US" sz="2099" dirty="0" err="1">
                <a:solidFill>
                  <a:srgbClr val="64635D"/>
                </a:solidFill>
                <a:latin typeface="Montserrat"/>
                <a:ea typeface="Montserrat"/>
                <a:cs typeface="Montserrat"/>
                <a:sym typeface="Montserrat"/>
              </a:rPr>
              <a:t>Potrebbe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rappresentare</a:t>
            </a:r>
            <a:r>
              <a:rPr lang="en-US" sz="2099" dirty="0">
                <a:solidFill>
                  <a:srgbClr val="64635D"/>
                </a:solidFill>
                <a:latin typeface="Montserrat"/>
                <a:ea typeface="Montserrat"/>
                <a:cs typeface="Montserrat"/>
                <a:sym typeface="Montserrat"/>
              </a:rPr>
              <a:t> un </a:t>
            </a:r>
            <a:r>
              <a:rPr lang="en-US" sz="2099" dirty="0" err="1">
                <a:solidFill>
                  <a:srgbClr val="64635D"/>
                </a:solidFill>
                <a:latin typeface="Montserrat"/>
                <a:ea typeface="Montserrat"/>
                <a:cs typeface="Montserrat"/>
                <a:sym typeface="Montserrat"/>
              </a:rPr>
              <a:t>buon</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strumento</a:t>
            </a:r>
            <a:r>
              <a:rPr lang="en-US" sz="2099" dirty="0">
                <a:solidFill>
                  <a:srgbClr val="64635D"/>
                </a:solidFill>
                <a:latin typeface="Montserrat"/>
                <a:ea typeface="Montserrat"/>
                <a:cs typeface="Montserrat"/>
                <a:sym typeface="Montserrat"/>
              </a:rPr>
              <a:t>   di “</a:t>
            </a:r>
            <a:r>
              <a:rPr lang="en-US" sz="2099" dirty="0" err="1">
                <a:solidFill>
                  <a:srgbClr val="64635D"/>
                </a:solidFill>
                <a:latin typeface="Montserrat"/>
                <a:ea typeface="Montserrat"/>
                <a:cs typeface="Montserrat"/>
                <a:sym typeface="Montserrat"/>
              </a:rPr>
              <a:t>rinforzo</a:t>
            </a:r>
            <a:r>
              <a:rPr lang="en-US" sz="2099" dirty="0" smtClean="0">
                <a:solidFill>
                  <a:srgbClr val="64635D"/>
                </a:solidFill>
                <a:latin typeface="Montserrat"/>
                <a:ea typeface="Montserrat"/>
                <a:cs typeface="Montserrat"/>
                <a:sym typeface="Montserrat"/>
              </a:rPr>
              <a:t>” e </a:t>
            </a:r>
            <a:r>
              <a:rPr lang="en-US" sz="2099" dirty="0" err="1" smtClean="0">
                <a:solidFill>
                  <a:srgbClr val="64635D"/>
                </a:solidFill>
                <a:latin typeface="Montserrat"/>
                <a:ea typeface="Montserrat"/>
                <a:cs typeface="Montserrat"/>
                <a:sym typeface="Montserrat"/>
              </a:rPr>
              <a:t>supporto</a:t>
            </a:r>
            <a:r>
              <a:rPr lang="en-US" sz="2099" dirty="0" smtClean="0">
                <a:solidFill>
                  <a:srgbClr val="64635D"/>
                </a:solidFill>
                <a:latin typeface="Montserrat"/>
                <a:ea typeface="Montserrat"/>
                <a:cs typeface="Montserrat"/>
                <a:sym typeface="Montserrat"/>
              </a:rPr>
              <a:t> </a:t>
            </a:r>
            <a:r>
              <a:rPr lang="en-US" sz="2099" dirty="0" err="1" smtClean="0">
                <a:solidFill>
                  <a:srgbClr val="64635D"/>
                </a:solidFill>
                <a:latin typeface="Montserrat"/>
                <a:ea typeface="Montserrat"/>
                <a:cs typeface="Montserrat"/>
                <a:sym typeface="Montserrat"/>
              </a:rPr>
              <a:t>nella</a:t>
            </a:r>
            <a:r>
              <a:rPr lang="en-US" sz="2099" dirty="0" smtClean="0">
                <a:solidFill>
                  <a:srgbClr val="64635D"/>
                </a:solidFill>
                <a:latin typeface="Montserrat"/>
                <a:ea typeface="Montserrat"/>
                <a:cs typeface="Montserrat"/>
                <a:sym typeface="Montserrat"/>
              </a:rPr>
              <a:t> rete </a:t>
            </a:r>
            <a:r>
              <a:rPr lang="en-US" sz="2099" dirty="0" err="1" smtClean="0">
                <a:solidFill>
                  <a:srgbClr val="64635D"/>
                </a:solidFill>
                <a:latin typeface="Montserrat"/>
                <a:ea typeface="Montserrat"/>
                <a:cs typeface="Montserrat"/>
                <a:sym typeface="Montserrat"/>
              </a:rPr>
              <a:t>dei</a:t>
            </a:r>
            <a:r>
              <a:rPr lang="en-US" sz="2099" dirty="0" smtClean="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servizi</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che</a:t>
            </a:r>
            <a:r>
              <a:rPr lang="en-US" sz="2099" dirty="0">
                <a:solidFill>
                  <a:srgbClr val="64635D"/>
                </a:solidFill>
                <a:latin typeface="Montserrat"/>
                <a:ea typeface="Montserrat"/>
                <a:cs typeface="Montserrat"/>
                <a:sym typeface="Montserrat"/>
              </a:rPr>
              <a:t> </a:t>
            </a:r>
            <a:r>
              <a:rPr lang="en-US" sz="2099" dirty="0" smtClean="0">
                <a:solidFill>
                  <a:srgbClr val="64635D"/>
                </a:solidFill>
                <a:latin typeface="Montserrat"/>
                <a:ea typeface="Montserrat"/>
                <a:cs typeface="Montserrat"/>
                <a:sym typeface="Montserrat"/>
              </a:rPr>
              <a:t> in </a:t>
            </a:r>
            <a:r>
              <a:rPr lang="en-US" sz="2099" dirty="0" err="1" smtClean="0">
                <a:solidFill>
                  <a:srgbClr val="64635D"/>
                </a:solidFill>
                <a:latin typeface="Montserrat"/>
                <a:ea typeface="Montserrat"/>
                <a:cs typeface="Montserrat"/>
                <a:sym typeface="Montserrat"/>
              </a:rPr>
              <a:t>tal</a:t>
            </a:r>
            <a:r>
              <a:rPr lang="en-US" sz="2099" dirty="0" smtClean="0">
                <a:solidFill>
                  <a:srgbClr val="64635D"/>
                </a:solidFill>
                <a:latin typeface="Montserrat"/>
                <a:ea typeface="Montserrat"/>
                <a:cs typeface="Montserrat"/>
                <a:sym typeface="Montserrat"/>
              </a:rPr>
              <a:t> </a:t>
            </a:r>
            <a:r>
              <a:rPr lang="en-US" sz="2099" dirty="0" err="1" smtClean="0">
                <a:solidFill>
                  <a:srgbClr val="64635D"/>
                </a:solidFill>
                <a:latin typeface="Montserrat"/>
                <a:ea typeface="Montserrat"/>
                <a:cs typeface="Montserrat"/>
                <a:sym typeface="Montserrat"/>
              </a:rPr>
              <a:t>modo</a:t>
            </a:r>
            <a:r>
              <a:rPr lang="en-US" sz="2099" dirty="0" smtClean="0">
                <a:solidFill>
                  <a:srgbClr val="64635D"/>
                </a:solidFill>
                <a:latin typeface="Montserrat"/>
                <a:ea typeface="Montserrat"/>
                <a:cs typeface="Montserrat"/>
                <a:sym typeface="Montserrat"/>
              </a:rPr>
              <a:t> </a:t>
            </a:r>
            <a:r>
              <a:rPr lang="en-US" sz="2099" dirty="0" err="1" smtClean="0">
                <a:solidFill>
                  <a:srgbClr val="64635D"/>
                </a:solidFill>
                <a:latin typeface="Montserrat"/>
                <a:ea typeface="Montserrat"/>
                <a:cs typeface="Montserrat"/>
                <a:sym typeface="Montserrat"/>
              </a:rPr>
              <a:t>potranno</a:t>
            </a:r>
            <a:r>
              <a:rPr lang="en-US" sz="2099" dirty="0" smtClean="0">
                <a:solidFill>
                  <a:srgbClr val="64635D"/>
                </a:solidFill>
                <a:latin typeface="Montserrat"/>
                <a:ea typeface="Montserrat"/>
                <a:cs typeface="Montserrat"/>
                <a:sym typeface="Montserrat"/>
              </a:rPr>
              <a:t>  </a:t>
            </a:r>
            <a:r>
              <a:rPr lang="en-US" sz="2099" dirty="0" err="1" smtClean="0">
                <a:solidFill>
                  <a:srgbClr val="64635D"/>
                </a:solidFill>
                <a:latin typeface="Montserrat"/>
                <a:ea typeface="Montserrat"/>
                <a:cs typeface="Montserrat"/>
                <a:sym typeface="Montserrat"/>
              </a:rPr>
              <a:t>meglio</a:t>
            </a:r>
            <a:r>
              <a:rPr lang="en-US" sz="2099" dirty="0" smtClean="0">
                <a:solidFill>
                  <a:srgbClr val="64635D"/>
                </a:solidFill>
                <a:latin typeface="Montserrat"/>
                <a:ea typeface="Montserrat"/>
                <a:cs typeface="Montserrat"/>
                <a:sym typeface="Montserrat"/>
              </a:rPr>
              <a:t> </a:t>
            </a:r>
            <a:r>
              <a:rPr lang="en-US" sz="2099" dirty="0" err="1" smtClean="0">
                <a:solidFill>
                  <a:srgbClr val="64635D"/>
                </a:solidFill>
                <a:latin typeface="Montserrat"/>
                <a:ea typeface="Montserrat"/>
                <a:cs typeface="Montserrat"/>
                <a:sym typeface="Montserrat"/>
              </a:rPr>
              <a:t>garantire</a:t>
            </a:r>
            <a:r>
              <a:rPr lang="en-US" sz="2099" dirty="0" smtClean="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l’integrazione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reale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tra</a:t>
            </a:r>
            <a:r>
              <a:rPr lang="en-US" sz="2099" dirty="0">
                <a:solidFill>
                  <a:srgbClr val="64635D"/>
                </a:solidFill>
                <a:latin typeface="Montserrat"/>
                <a:ea typeface="Montserrat"/>
                <a:cs typeface="Montserrat"/>
                <a:sym typeface="Montserrat"/>
              </a:rPr>
              <a:t> </a:t>
            </a:r>
            <a:r>
              <a:rPr lang="en-US" sz="2099" dirty="0" err="1" smtClean="0">
                <a:solidFill>
                  <a:srgbClr val="64635D"/>
                </a:solidFill>
                <a:latin typeface="Montserrat"/>
                <a:ea typeface="Montserrat"/>
                <a:cs typeface="Montserrat"/>
                <a:sym typeface="Montserrat"/>
              </a:rPr>
              <a:t>i</a:t>
            </a:r>
            <a:r>
              <a:rPr lang="en-US" sz="2099" dirty="0" smtClean="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comparti</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sociale</a:t>
            </a:r>
            <a:r>
              <a:rPr lang="en-US" sz="2099" dirty="0">
                <a:solidFill>
                  <a:srgbClr val="64635D"/>
                </a:solidFill>
                <a:latin typeface="Montserrat"/>
                <a:ea typeface="Montserrat"/>
                <a:cs typeface="Montserrat"/>
                <a:sym typeface="Montserrat"/>
              </a:rPr>
              <a:t>, socio </a:t>
            </a:r>
            <a:r>
              <a:rPr lang="en-US" sz="2099" dirty="0" err="1">
                <a:solidFill>
                  <a:srgbClr val="64635D"/>
                </a:solidFill>
                <a:latin typeface="Montserrat"/>
                <a:ea typeface="Montserrat"/>
                <a:cs typeface="Montserrat"/>
                <a:sym typeface="Montserrat"/>
              </a:rPr>
              <a:t>sanitario</a:t>
            </a:r>
            <a:r>
              <a:rPr lang="en-US" sz="2099" dirty="0">
                <a:solidFill>
                  <a:srgbClr val="64635D"/>
                </a:solidFill>
                <a:latin typeface="Montserrat"/>
                <a:ea typeface="Montserrat"/>
                <a:cs typeface="Montserrat"/>
                <a:sym typeface="Montserrat"/>
              </a:rPr>
              <a:t> e </a:t>
            </a:r>
            <a:r>
              <a:rPr lang="en-US" sz="2099" dirty="0" err="1" smtClean="0">
                <a:solidFill>
                  <a:srgbClr val="64635D"/>
                </a:solidFill>
                <a:latin typeface="Montserrat"/>
                <a:ea typeface="Montserrat"/>
                <a:cs typeface="Montserrat"/>
                <a:sym typeface="Montserrat"/>
              </a:rPr>
              <a:t>sanitario</a:t>
            </a:r>
            <a:r>
              <a:rPr lang="en-US" sz="2099" dirty="0" smtClean="0">
                <a:solidFill>
                  <a:srgbClr val="64635D"/>
                </a:solidFill>
                <a:latin typeface="Montserrat"/>
                <a:ea typeface="Montserrat"/>
                <a:cs typeface="Montserrat"/>
                <a:sym typeface="Montserrat"/>
              </a:rPr>
              <a:t>.  PER  </a:t>
            </a:r>
            <a:r>
              <a:rPr lang="en-US" sz="2099" dirty="0" err="1" smtClean="0">
                <a:solidFill>
                  <a:srgbClr val="64635D"/>
                </a:solidFill>
                <a:latin typeface="Montserrat"/>
                <a:ea typeface="Montserrat"/>
                <a:cs typeface="Montserrat"/>
                <a:sym typeface="Montserrat"/>
              </a:rPr>
              <a:t>consentire</a:t>
            </a:r>
            <a:r>
              <a:rPr lang="en-US" sz="2099" dirty="0" smtClean="0">
                <a:solidFill>
                  <a:srgbClr val="64635D"/>
                </a:solidFill>
                <a:latin typeface="Montserrat"/>
                <a:ea typeface="Montserrat"/>
                <a:cs typeface="Montserrat"/>
                <a:sym typeface="Montserrat"/>
              </a:rPr>
              <a:t>  al </a:t>
            </a:r>
            <a:r>
              <a:rPr lang="en-US" sz="2099" dirty="0" err="1" smtClean="0">
                <a:solidFill>
                  <a:srgbClr val="64635D"/>
                </a:solidFill>
                <a:latin typeface="Montserrat"/>
                <a:ea typeface="Montserrat"/>
                <a:cs typeface="Montserrat"/>
                <a:sym typeface="Montserrat"/>
              </a:rPr>
              <a:t>sistema</a:t>
            </a:r>
            <a:r>
              <a:rPr lang="en-US" sz="2099" dirty="0" smtClean="0">
                <a:solidFill>
                  <a:srgbClr val="64635D"/>
                </a:solidFill>
                <a:latin typeface="Montserrat"/>
                <a:ea typeface="Montserrat"/>
                <a:cs typeface="Montserrat"/>
                <a:sym typeface="Montserrat"/>
              </a:rPr>
              <a:t> di </a:t>
            </a:r>
            <a:r>
              <a:rPr lang="en-US" sz="2099" dirty="0" err="1" smtClean="0">
                <a:solidFill>
                  <a:srgbClr val="64635D"/>
                </a:solidFill>
                <a:latin typeface="Montserrat"/>
                <a:ea typeface="Montserrat"/>
                <a:cs typeface="Montserrat"/>
                <a:sym typeface="Montserrat"/>
              </a:rPr>
              <a:t>governare</a:t>
            </a:r>
            <a:r>
              <a:rPr lang="en-US" sz="2099" dirty="0" smtClean="0">
                <a:solidFill>
                  <a:srgbClr val="64635D"/>
                </a:solidFill>
                <a:latin typeface="Montserrat"/>
                <a:ea typeface="Montserrat"/>
                <a:cs typeface="Montserrat"/>
                <a:sym typeface="Montserrat"/>
              </a:rPr>
              <a:t>  la </a:t>
            </a:r>
            <a:r>
              <a:rPr lang="en-US" sz="2099" dirty="0" err="1" smtClean="0">
                <a:solidFill>
                  <a:srgbClr val="64635D"/>
                </a:solidFill>
                <a:latin typeface="Montserrat"/>
                <a:ea typeface="Montserrat"/>
                <a:cs typeface="Montserrat"/>
                <a:sym typeface="Montserrat"/>
              </a:rPr>
              <a:t>domanda</a:t>
            </a:r>
            <a:r>
              <a:rPr lang="en-US" sz="2099" dirty="0" smtClean="0">
                <a:solidFill>
                  <a:srgbClr val="64635D"/>
                </a:solidFill>
                <a:latin typeface="Montserrat"/>
                <a:ea typeface="Montserrat"/>
                <a:cs typeface="Montserrat"/>
                <a:sym typeface="Montserrat"/>
              </a:rPr>
              <a:t>   </a:t>
            </a:r>
            <a:r>
              <a:rPr lang="en-US" sz="2099" dirty="0" err="1" smtClean="0">
                <a:solidFill>
                  <a:srgbClr val="64635D"/>
                </a:solidFill>
                <a:latin typeface="Montserrat"/>
                <a:ea typeface="Montserrat"/>
                <a:cs typeface="Montserrat"/>
                <a:sym typeface="Montserrat"/>
              </a:rPr>
              <a:t>i</a:t>
            </a:r>
            <a:r>
              <a:rPr lang="en-US" sz="2099" dirty="0" smtClean="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percorsi</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che</a:t>
            </a:r>
            <a:r>
              <a:rPr lang="en-US" sz="2099" dirty="0">
                <a:solidFill>
                  <a:srgbClr val="64635D"/>
                </a:solidFill>
                <a:latin typeface="Montserrat"/>
                <a:ea typeface="Montserrat"/>
                <a:cs typeface="Montserrat"/>
                <a:sym typeface="Montserrat"/>
              </a:rPr>
              <a:t> </a:t>
            </a:r>
            <a:r>
              <a:rPr lang="en-US" sz="2099" dirty="0" err="1">
                <a:solidFill>
                  <a:srgbClr val="64635D"/>
                </a:solidFill>
                <a:latin typeface="Montserrat"/>
                <a:ea typeface="Montserrat"/>
                <a:cs typeface="Montserrat"/>
                <a:sym typeface="Montserrat"/>
              </a:rPr>
              <a:t>richiedono</a:t>
            </a:r>
            <a:r>
              <a:rPr lang="en-US" sz="2099" dirty="0">
                <a:solidFill>
                  <a:srgbClr val="64635D"/>
                </a:solidFill>
                <a:latin typeface="Montserrat"/>
                <a:ea typeface="Montserrat"/>
                <a:cs typeface="Montserrat"/>
                <a:sym typeface="Montserrat"/>
              </a:rPr>
              <a:t>  </a:t>
            </a:r>
            <a:r>
              <a:rPr lang="en-US" sz="2099" dirty="0" err="1">
                <a:solidFill>
                  <a:srgbClr val="FF0000"/>
                </a:solidFill>
                <a:latin typeface="Montserrat"/>
                <a:ea typeface="Montserrat"/>
                <a:cs typeface="Montserrat"/>
                <a:sym typeface="Montserrat"/>
              </a:rPr>
              <a:t>cura</a:t>
            </a:r>
            <a:r>
              <a:rPr lang="en-US" sz="2099" dirty="0">
                <a:solidFill>
                  <a:srgbClr val="FF0000"/>
                </a:solidFill>
                <a:latin typeface="Montserrat"/>
                <a:ea typeface="Montserrat"/>
                <a:cs typeface="Montserrat"/>
                <a:sym typeface="Montserrat"/>
              </a:rPr>
              <a:t> e care</a:t>
            </a:r>
            <a:r>
              <a:rPr lang="en-US" sz="2099" dirty="0">
                <a:solidFill>
                  <a:srgbClr val="64635D"/>
                </a:solidFill>
                <a:latin typeface="Montserrat"/>
                <a:ea typeface="Montserrat"/>
                <a:cs typeface="Montserrat"/>
                <a:sym typeface="Montserrat"/>
              </a:rPr>
              <a:t>.</a:t>
            </a:r>
          </a:p>
          <a:p>
            <a:pPr algn="just">
              <a:lnSpc>
                <a:spcPts val="2268"/>
              </a:lnSpc>
            </a:pPr>
            <a:endParaRPr lang="en-US" sz="2099" dirty="0">
              <a:solidFill>
                <a:srgbClr val="64635D"/>
              </a:solidFill>
              <a:latin typeface="Montserrat"/>
              <a:ea typeface="Montserrat"/>
              <a:cs typeface="Montserrat"/>
              <a:sym typeface="Montserrat"/>
            </a:endParaRPr>
          </a:p>
          <a:p>
            <a:pPr algn="just">
              <a:lnSpc>
                <a:spcPts val="2268"/>
              </a:lnSpc>
            </a:pPr>
            <a:endParaRPr lang="en-US" sz="2099" dirty="0">
              <a:solidFill>
                <a:srgbClr val="64635D"/>
              </a:solidFill>
              <a:latin typeface="Montserrat"/>
              <a:ea typeface="Montserrat"/>
              <a:cs typeface="Montserrat"/>
              <a:sym typeface="Montserrat"/>
            </a:endParaRPr>
          </a:p>
        </p:txBody>
      </p:sp>
      <p:sp>
        <p:nvSpPr>
          <p:cNvPr id="7" name="TextBox 7"/>
          <p:cNvSpPr txBox="1"/>
          <p:nvPr/>
        </p:nvSpPr>
        <p:spPr>
          <a:xfrm>
            <a:off x="762000" y="888637"/>
            <a:ext cx="8229600" cy="472745"/>
          </a:xfrm>
          <a:prstGeom prst="rect">
            <a:avLst/>
          </a:prstGeom>
        </p:spPr>
        <p:txBody>
          <a:bodyPr lIns="0" tIns="0" rIns="0" bIns="0" rtlCol="0" anchor="t">
            <a:spAutoFit/>
          </a:bodyPr>
          <a:lstStyle/>
          <a:p>
            <a:pPr algn="ctr">
              <a:lnSpc>
                <a:spcPts val="3801"/>
              </a:lnSpc>
            </a:pPr>
            <a:r>
              <a:rPr lang="en-US" sz="3519" spc="-21">
                <a:solidFill>
                  <a:srgbClr val="627B48"/>
                </a:solidFill>
                <a:latin typeface="DM Serif Display"/>
                <a:ea typeface="DM Serif Display"/>
                <a:cs typeface="DM Serif Display"/>
                <a:sym typeface="DM Serif Display"/>
              </a:rPr>
              <a:t>Conclusioni </a:t>
            </a:r>
          </a:p>
        </p:txBody>
      </p:sp>
      <p:sp>
        <p:nvSpPr>
          <p:cNvPr id="8" name="TextBox 8"/>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762000" y="888637"/>
            <a:ext cx="8229600" cy="472745"/>
          </a:xfrm>
          <a:prstGeom prst="rect">
            <a:avLst/>
          </a:prstGeom>
        </p:spPr>
        <p:txBody>
          <a:bodyPr lIns="0" tIns="0" rIns="0" bIns="0" rtlCol="0" anchor="t">
            <a:spAutoFit/>
          </a:bodyPr>
          <a:lstStyle/>
          <a:p>
            <a:pPr algn="ctr">
              <a:lnSpc>
                <a:spcPts val="3801"/>
              </a:lnSpc>
            </a:pPr>
            <a:r>
              <a:rPr lang="en-US" sz="3519" spc="-21">
                <a:solidFill>
                  <a:srgbClr val="627B48"/>
                </a:solidFill>
                <a:latin typeface="DM Serif Display"/>
                <a:ea typeface="DM Serif Display"/>
                <a:cs typeface="DM Serif Display"/>
                <a:sym typeface="DM Serif Display"/>
              </a:rPr>
              <a:t>Conclusioni </a:t>
            </a:r>
          </a:p>
        </p:txBody>
      </p:sp>
      <p:sp>
        <p:nvSpPr>
          <p:cNvPr id="3" name="TextBox 3"/>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grpSp>
        <p:nvGrpSpPr>
          <p:cNvPr id="4" name="Group 4"/>
          <p:cNvGrpSpPr/>
          <p:nvPr/>
        </p:nvGrpSpPr>
        <p:grpSpPr>
          <a:xfrm>
            <a:off x="8232034" y="2279217"/>
            <a:ext cx="3499917" cy="6076583"/>
            <a:chOff x="0" y="0"/>
            <a:chExt cx="4666556" cy="8102111"/>
          </a:xfrm>
        </p:grpSpPr>
        <p:sp>
          <p:nvSpPr>
            <p:cNvPr id="5" name="Freeform 5"/>
            <p:cNvSpPr/>
            <p:nvPr/>
          </p:nvSpPr>
          <p:spPr>
            <a:xfrm>
              <a:off x="0" y="0"/>
              <a:ext cx="4666615" cy="8102092"/>
            </a:xfrm>
            <a:custGeom>
              <a:avLst/>
              <a:gdLst/>
              <a:ahLst/>
              <a:cxnLst/>
              <a:rect l="l" t="t" r="r" b="b"/>
              <a:pathLst>
                <a:path w="4666615" h="8102092">
                  <a:moveTo>
                    <a:pt x="0" y="0"/>
                  </a:moveTo>
                  <a:lnTo>
                    <a:pt x="4666615" y="0"/>
                  </a:lnTo>
                  <a:lnTo>
                    <a:pt x="4666615" y="8102092"/>
                  </a:lnTo>
                  <a:lnTo>
                    <a:pt x="0" y="8102092"/>
                  </a:lnTo>
                  <a:lnTo>
                    <a:pt x="0" y="0"/>
                  </a:lnTo>
                  <a:close/>
                </a:path>
              </a:pathLst>
            </a:custGeom>
            <a:blipFill>
              <a:blip r:embed="rId2"/>
              <a:stretch>
                <a:fillRect l="-8423" r="-8422"/>
              </a:stretch>
            </a:blipFill>
          </p:spPr>
        </p:sp>
      </p:grpSp>
      <p:grpSp>
        <p:nvGrpSpPr>
          <p:cNvPr id="6" name="Group 6"/>
          <p:cNvGrpSpPr/>
          <p:nvPr/>
        </p:nvGrpSpPr>
        <p:grpSpPr>
          <a:xfrm>
            <a:off x="-2600316" y="-1927570"/>
            <a:ext cx="3499917" cy="6076583"/>
            <a:chOff x="0" y="0"/>
            <a:chExt cx="4666556" cy="8102111"/>
          </a:xfrm>
        </p:grpSpPr>
        <p:sp>
          <p:nvSpPr>
            <p:cNvPr id="7" name="Freeform 7"/>
            <p:cNvSpPr/>
            <p:nvPr/>
          </p:nvSpPr>
          <p:spPr>
            <a:xfrm>
              <a:off x="0" y="0"/>
              <a:ext cx="4666615" cy="8102092"/>
            </a:xfrm>
            <a:custGeom>
              <a:avLst/>
              <a:gdLst/>
              <a:ahLst/>
              <a:cxnLst/>
              <a:rect l="l" t="t" r="r" b="b"/>
              <a:pathLst>
                <a:path w="4666615" h="8102092">
                  <a:moveTo>
                    <a:pt x="0" y="0"/>
                  </a:moveTo>
                  <a:lnTo>
                    <a:pt x="4666615" y="0"/>
                  </a:lnTo>
                  <a:lnTo>
                    <a:pt x="4666615" y="8102092"/>
                  </a:lnTo>
                  <a:lnTo>
                    <a:pt x="0" y="8102092"/>
                  </a:lnTo>
                  <a:lnTo>
                    <a:pt x="0" y="0"/>
                  </a:lnTo>
                  <a:close/>
                </a:path>
              </a:pathLst>
            </a:custGeom>
            <a:blipFill>
              <a:blip r:embed="rId2"/>
              <a:stretch>
                <a:fillRect l="-8423" r="-8422"/>
              </a:stretch>
            </a:blipFill>
          </p:spPr>
        </p:sp>
      </p:grpSp>
      <p:sp>
        <p:nvSpPr>
          <p:cNvPr id="8" name="TextBox 8"/>
          <p:cNvSpPr txBox="1"/>
          <p:nvPr/>
        </p:nvSpPr>
        <p:spPr>
          <a:xfrm>
            <a:off x="1017281" y="2017434"/>
            <a:ext cx="7719039" cy="3510855"/>
          </a:xfrm>
          <a:prstGeom prst="rect">
            <a:avLst/>
          </a:prstGeom>
        </p:spPr>
        <p:txBody>
          <a:bodyPr lIns="0" tIns="0" rIns="0" bIns="0" rtlCol="0" anchor="t">
            <a:spAutoFit/>
          </a:bodyPr>
          <a:lstStyle/>
          <a:p>
            <a:pPr algn="just">
              <a:lnSpc>
                <a:spcPts val="2268"/>
              </a:lnSpc>
            </a:pPr>
            <a:r>
              <a:rPr lang="en-US" sz="2100" spc="18">
                <a:solidFill>
                  <a:srgbClr val="000000"/>
                </a:solidFill>
                <a:latin typeface="Montserrat"/>
                <a:ea typeface="Montserrat"/>
                <a:cs typeface="Montserrat"/>
                <a:sym typeface="Montserrat"/>
              </a:rPr>
              <a:t>Proseguiamo  il nostro cammino e come Dirigenti e Responsabili del SSPA, insieme al CROAS Piemonte, al CNOAS   e al SUNAS con </a:t>
            </a:r>
          </a:p>
          <a:p>
            <a:pPr algn="just">
              <a:lnSpc>
                <a:spcPts val="2268"/>
              </a:lnSpc>
            </a:pPr>
            <a:endParaRPr lang="en-US" sz="2100" spc="18">
              <a:solidFill>
                <a:srgbClr val="000000"/>
              </a:solidFill>
              <a:latin typeface="Montserrat"/>
              <a:ea typeface="Montserrat"/>
              <a:cs typeface="Montserrat"/>
              <a:sym typeface="Montserrat"/>
            </a:endParaRPr>
          </a:p>
          <a:p>
            <a:pPr algn="ctr">
              <a:lnSpc>
                <a:spcPts val="2268"/>
              </a:lnSpc>
            </a:pPr>
            <a:r>
              <a:rPr lang="en-US" sz="3200" spc="18">
                <a:solidFill>
                  <a:srgbClr val="000000"/>
                </a:solidFill>
                <a:latin typeface="Montserrat"/>
                <a:ea typeface="Montserrat"/>
                <a:cs typeface="Montserrat"/>
                <a:sym typeface="Montserrat"/>
              </a:rPr>
              <a:t>“Mai più salute senza sociale 2.0”</a:t>
            </a:r>
          </a:p>
          <a:p>
            <a:pPr algn="ctr">
              <a:lnSpc>
                <a:spcPts val="2268"/>
              </a:lnSpc>
            </a:pPr>
            <a:endParaRPr lang="en-US" sz="3200" spc="18">
              <a:solidFill>
                <a:srgbClr val="000000"/>
              </a:solidFill>
              <a:latin typeface="Montserrat"/>
              <a:ea typeface="Montserrat"/>
              <a:cs typeface="Montserrat"/>
              <a:sym typeface="Montserrat"/>
            </a:endParaRPr>
          </a:p>
          <a:p>
            <a:pPr algn="ctr">
              <a:lnSpc>
                <a:spcPts val="2268"/>
              </a:lnSpc>
            </a:pPr>
            <a:r>
              <a:rPr lang="en-US" sz="2100" spc="18">
                <a:solidFill>
                  <a:srgbClr val="000000"/>
                </a:solidFill>
                <a:latin typeface="Montserrat"/>
                <a:ea typeface="Montserrat"/>
                <a:cs typeface="Montserrat"/>
                <a:sym typeface="Montserrat"/>
              </a:rPr>
              <a:t>Vogliamo ribadire  che il raggiungimento degli obiettivi che ci siamo posti  sono a garanzia  di sviluppo e ricerca  della migliore qualità di  assistenza , presa in carico, gestione e tutela </a:t>
            </a:r>
          </a:p>
          <a:p>
            <a:pPr algn="ctr">
              <a:lnSpc>
                <a:spcPts val="2268"/>
              </a:lnSpc>
            </a:pPr>
            <a:r>
              <a:rPr lang="en-US" sz="2100" spc="18">
                <a:solidFill>
                  <a:srgbClr val="000000"/>
                </a:solidFill>
                <a:latin typeface="Montserrat"/>
                <a:ea typeface="Montserrat"/>
                <a:cs typeface="Montserrat"/>
                <a:sym typeface="Montserrat"/>
              </a:rPr>
              <a:t>della salute e benessere del Cittadino nel pieno rispetto delle norme etiche e deontologiche  </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7004009" y="6746049"/>
            <a:ext cx="1852000" cy="451230"/>
          </a:xfrm>
          <a:prstGeom prst="rect">
            <a:avLst/>
          </a:prstGeom>
        </p:spPr>
        <p:txBody>
          <a:bodyPr lIns="0" tIns="0" rIns="0" bIns="0" rtlCol="0" anchor="t">
            <a:spAutoFit/>
          </a:bodyPr>
          <a:lstStyle/>
          <a:p>
            <a:pPr algn="r">
              <a:lnSpc>
                <a:spcPts val="1791"/>
              </a:lnSpc>
            </a:pPr>
            <a:r>
              <a:rPr lang="en-US" sz="1493">
                <a:solidFill>
                  <a:srgbClr val="494949"/>
                </a:solidFill>
                <a:latin typeface="Times New Roman"/>
                <a:ea typeface="Times New Roman"/>
                <a:cs typeface="Times New Roman"/>
                <a:sym typeface="Times New Roman"/>
              </a:rPr>
              <a:t>1</a:t>
            </a:r>
          </a:p>
        </p:txBody>
      </p:sp>
      <p:grpSp>
        <p:nvGrpSpPr>
          <p:cNvPr id="3" name="Group 3"/>
          <p:cNvGrpSpPr/>
          <p:nvPr/>
        </p:nvGrpSpPr>
        <p:grpSpPr>
          <a:xfrm>
            <a:off x="-666175" y="603287"/>
            <a:ext cx="11064605" cy="6696391"/>
            <a:chOff x="0" y="0"/>
            <a:chExt cx="14752807" cy="8928521"/>
          </a:xfrm>
        </p:grpSpPr>
        <p:sp>
          <p:nvSpPr>
            <p:cNvPr id="4" name="Freeform 4"/>
            <p:cNvSpPr/>
            <p:nvPr/>
          </p:nvSpPr>
          <p:spPr>
            <a:xfrm>
              <a:off x="0" y="0"/>
              <a:ext cx="14752828" cy="8928481"/>
            </a:xfrm>
            <a:custGeom>
              <a:avLst/>
              <a:gdLst/>
              <a:ahLst/>
              <a:cxnLst/>
              <a:rect l="l" t="t" r="r" b="b"/>
              <a:pathLst>
                <a:path w="14752828" h="8928481">
                  <a:moveTo>
                    <a:pt x="0" y="0"/>
                  </a:moveTo>
                  <a:lnTo>
                    <a:pt x="14752828" y="0"/>
                  </a:lnTo>
                  <a:lnTo>
                    <a:pt x="14752828" y="8928481"/>
                  </a:lnTo>
                  <a:lnTo>
                    <a:pt x="0" y="8928481"/>
                  </a:lnTo>
                  <a:lnTo>
                    <a:pt x="0" y="0"/>
                  </a:lnTo>
                  <a:close/>
                </a:path>
              </a:pathLst>
            </a:custGeom>
            <a:blipFill>
              <a:blip r:embed="rId3"/>
              <a:stretch>
                <a:fillRect t="-6218" b="-6219"/>
              </a:stretch>
            </a:blipFill>
          </p:spPr>
        </p:sp>
      </p:grpSp>
      <p:grpSp>
        <p:nvGrpSpPr>
          <p:cNvPr id="5" name="Group 5"/>
          <p:cNvGrpSpPr/>
          <p:nvPr/>
        </p:nvGrpSpPr>
        <p:grpSpPr>
          <a:xfrm>
            <a:off x="-2044302" y="-289388"/>
            <a:ext cx="3061292" cy="3875850"/>
            <a:chOff x="0" y="0"/>
            <a:chExt cx="4081723" cy="5167800"/>
          </a:xfrm>
        </p:grpSpPr>
        <p:sp>
          <p:nvSpPr>
            <p:cNvPr id="6" name="Freeform 6"/>
            <p:cNvSpPr/>
            <p:nvPr/>
          </p:nvSpPr>
          <p:spPr>
            <a:xfrm>
              <a:off x="0" y="0"/>
              <a:ext cx="4081780" cy="5167757"/>
            </a:xfrm>
            <a:custGeom>
              <a:avLst/>
              <a:gdLst/>
              <a:ahLst/>
              <a:cxnLst/>
              <a:rect l="l" t="t" r="r" b="b"/>
              <a:pathLst>
                <a:path w="4081780" h="5167757">
                  <a:moveTo>
                    <a:pt x="0" y="0"/>
                  </a:moveTo>
                  <a:lnTo>
                    <a:pt x="4081780" y="0"/>
                  </a:lnTo>
                  <a:lnTo>
                    <a:pt x="4081780" y="5167757"/>
                  </a:lnTo>
                  <a:lnTo>
                    <a:pt x="0" y="5167757"/>
                  </a:lnTo>
                  <a:lnTo>
                    <a:pt x="0" y="0"/>
                  </a:lnTo>
                  <a:close/>
                </a:path>
              </a:pathLst>
            </a:custGeom>
            <a:blipFill>
              <a:blip r:embed="rId4"/>
              <a:stretch>
                <a:fillRect l="-7675" r="-7673"/>
              </a:stretch>
            </a:blipFill>
          </p:spPr>
        </p:sp>
      </p:grpSp>
      <p:grpSp>
        <p:nvGrpSpPr>
          <p:cNvPr id="7" name="Group 7"/>
          <p:cNvGrpSpPr/>
          <p:nvPr/>
        </p:nvGrpSpPr>
        <p:grpSpPr>
          <a:xfrm rot="-10800000">
            <a:off x="5193374" y="-1084923"/>
            <a:ext cx="4350723" cy="1996444"/>
            <a:chOff x="0" y="0"/>
            <a:chExt cx="5800964" cy="2661925"/>
          </a:xfrm>
        </p:grpSpPr>
        <p:sp>
          <p:nvSpPr>
            <p:cNvPr id="8" name="Freeform 8"/>
            <p:cNvSpPr/>
            <p:nvPr/>
          </p:nvSpPr>
          <p:spPr>
            <a:xfrm>
              <a:off x="0" y="0"/>
              <a:ext cx="5800979" cy="2661920"/>
            </a:xfrm>
            <a:custGeom>
              <a:avLst/>
              <a:gdLst/>
              <a:ahLst/>
              <a:cxnLst/>
              <a:rect l="l" t="t" r="r" b="b"/>
              <a:pathLst>
                <a:path w="5800979" h="2661920">
                  <a:moveTo>
                    <a:pt x="0" y="0"/>
                  </a:moveTo>
                  <a:lnTo>
                    <a:pt x="5800979" y="0"/>
                  </a:lnTo>
                  <a:lnTo>
                    <a:pt x="5800979" y="2661920"/>
                  </a:lnTo>
                  <a:lnTo>
                    <a:pt x="0" y="2661920"/>
                  </a:lnTo>
                  <a:lnTo>
                    <a:pt x="0" y="0"/>
                  </a:lnTo>
                  <a:close/>
                </a:path>
              </a:pathLst>
            </a:custGeom>
            <a:blipFill>
              <a:blip r:embed="rId5"/>
              <a:stretch>
                <a:fillRect t="-828" b="-828"/>
              </a:stretch>
            </a:blipFill>
          </p:spPr>
        </p:sp>
      </p:grpSp>
      <p:grpSp>
        <p:nvGrpSpPr>
          <p:cNvPr id="9" name="Group 9"/>
          <p:cNvGrpSpPr/>
          <p:nvPr/>
        </p:nvGrpSpPr>
        <p:grpSpPr>
          <a:xfrm>
            <a:off x="8699667" y="1494527"/>
            <a:ext cx="4645272" cy="2769633"/>
            <a:chOff x="0" y="0"/>
            <a:chExt cx="6193696" cy="3692844"/>
          </a:xfrm>
        </p:grpSpPr>
        <p:sp>
          <p:nvSpPr>
            <p:cNvPr id="10" name="Freeform 10"/>
            <p:cNvSpPr/>
            <p:nvPr/>
          </p:nvSpPr>
          <p:spPr>
            <a:xfrm>
              <a:off x="0" y="0"/>
              <a:ext cx="6193663" cy="3692906"/>
            </a:xfrm>
            <a:custGeom>
              <a:avLst/>
              <a:gdLst/>
              <a:ahLst/>
              <a:cxnLst/>
              <a:rect l="l" t="t" r="r" b="b"/>
              <a:pathLst>
                <a:path w="6193663" h="3692906">
                  <a:moveTo>
                    <a:pt x="0" y="0"/>
                  </a:moveTo>
                  <a:lnTo>
                    <a:pt x="6193663" y="0"/>
                  </a:lnTo>
                  <a:lnTo>
                    <a:pt x="6193663" y="3692906"/>
                  </a:lnTo>
                  <a:lnTo>
                    <a:pt x="0" y="3692906"/>
                  </a:lnTo>
                  <a:lnTo>
                    <a:pt x="0" y="0"/>
                  </a:lnTo>
                  <a:close/>
                </a:path>
              </a:pathLst>
            </a:custGeom>
            <a:blipFill>
              <a:blip r:embed="rId6"/>
              <a:stretch>
                <a:fillRect l="-3188" r="-3189" b="1"/>
              </a:stretch>
            </a:blipFill>
          </p:spPr>
        </p:sp>
      </p:grpSp>
      <p:grpSp>
        <p:nvGrpSpPr>
          <p:cNvPr id="11" name="Group 11"/>
          <p:cNvGrpSpPr/>
          <p:nvPr/>
        </p:nvGrpSpPr>
        <p:grpSpPr>
          <a:xfrm>
            <a:off x="-2044302" y="4292226"/>
            <a:ext cx="3114451" cy="3758305"/>
            <a:chOff x="0" y="0"/>
            <a:chExt cx="4152601" cy="5011073"/>
          </a:xfrm>
        </p:grpSpPr>
        <p:sp>
          <p:nvSpPr>
            <p:cNvPr id="12" name="Freeform 12"/>
            <p:cNvSpPr/>
            <p:nvPr/>
          </p:nvSpPr>
          <p:spPr>
            <a:xfrm>
              <a:off x="0" y="0"/>
              <a:ext cx="4152646" cy="5011039"/>
            </a:xfrm>
            <a:custGeom>
              <a:avLst/>
              <a:gdLst/>
              <a:ahLst/>
              <a:cxnLst/>
              <a:rect l="l" t="t" r="r" b="b"/>
              <a:pathLst>
                <a:path w="4152646" h="5011039">
                  <a:moveTo>
                    <a:pt x="0" y="0"/>
                  </a:moveTo>
                  <a:lnTo>
                    <a:pt x="4152646" y="0"/>
                  </a:lnTo>
                  <a:lnTo>
                    <a:pt x="4152646" y="5011039"/>
                  </a:lnTo>
                  <a:lnTo>
                    <a:pt x="0" y="5011039"/>
                  </a:lnTo>
                  <a:lnTo>
                    <a:pt x="0" y="0"/>
                  </a:lnTo>
                  <a:close/>
                </a:path>
              </a:pathLst>
            </a:custGeom>
            <a:blipFill>
              <a:blip r:embed="rId7"/>
              <a:stretch>
                <a:fillRect l="-3224" r="-3223"/>
              </a:stretch>
            </a:blipFill>
          </p:spPr>
        </p:sp>
      </p:grpSp>
      <p:grpSp>
        <p:nvGrpSpPr>
          <p:cNvPr id="13" name="Group 13"/>
          <p:cNvGrpSpPr/>
          <p:nvPr/>
        </p:nvGrpSpPr>
        <p:grpSpPr>
          <a:xfrm>
            <a:off x="7659786" y="-1084923"/>
            <a:ext cx="3786043" cy="3750256"/>
            <a:chOff x="0" y="0"/>
            <a:chExt cx="5048057" cy="5000341"/>
          </a:xfrm>
        </p:grpSpPr>
        <p:sp>
          <p:nvSpPr>
            <p:cNvPr id="14" name="Freeform 14"/>
            <p:cNvSpPr/>
            <p:nvPr/>
          </p:nvSpPr>
          <p:spPr>
            <a:xfrm>
              <a:off x="0" y="0"/>
              <a:ext cx="5047996" cy="5000371"/>
            </a:xfrm>
            <a:custGeom>
              <a:avLst/>
              <a:gdLst/>
              <a:ahLst/>
              <a:cxnLst/>
              <a:rect l="l" t="t" r="r" b="b"/>
              <a:pathLst>
                <a:path w="5047996" h="5000371">
                  <a:moveTo>
                    <a:pt x="0" y="0"/>
                  </a:moveTo>
                  <a:lnTo>
                    <a:pt x="5047996" y="0"/>
                  </a:lnTo>
                  <a:lnTo>
                    <a:pt x="5047996" y="5000371"/>
                  </a:lnTo>
                  <a:lnTo>
                    <a:pt x="0" y="5000371"/>
                  </a:lnTo>
                  <a:lnTo>
                    <a:pt x="0" y="0"/>
                  </a:lnTo>
                  <a:close/>
                </a:path>
              </a:pathLst>
            </a:custGeom>
            <a:blipFill>
              <a:blip r:embed="rId8"/>
              <a:stretch>
                <a:fillRect l="-2812" r="-2814"/>
              </a:stretch>
            </a:blipFill>
          </p:spPr>
        </p:sp>
      </p:grpSp>
      <p:grpSp>
        <p:nvGrpSpPr>
          <p:cNvPr id="15" name="Group 15"/>
          <p:cNvGrpSpPr/>
          <p:nvPr/>
        </p:nvGrpSpPr>
        <p:grpSpPr>
          <a:xfrm rot="-5400000">
            <a:off x="314092" y="-2120881"/>
            <a:ext cx="2694199" cy="3193480"/>
            <a:chOff x="0" y="0"/>
            <a:chExt cx="3592265" cy="4257973"/>
          </a:xfrm>
        </p:grpSpPr>
        <p:sp>
          <p:nvSpPr>
            <p:cNvPr id="16" name="Freeform 16"/>
            <p:cNvSpPr/>
            <p:nvPr/>
          </p:nvSpPr>
          <p:spPr>
            <a:xfrm>
              <a:off x="0" y="0"/>
              <a:ext cx="3592322" cy="4257929"/>
            </a:xfrm>
            <a:custGeom>
              <a:avLst/>
              <a:gdLst/>
              <a:ahLst/>
              <a:cxnLst/>
              <a:rect l="l" t="t" r="r" b="b"/>
              <a:pathLst>
                <a:path w="3592322" h="4257929">
                  <a:moveTo>
                    <a:pt x="0" y="0"/>
                  </a:moveTo>
                  <a:lnTo>
                    <a:pt x="3592322" y="0"/>
                  </a:lnTo>
                  <a:lnTo>
                    <a:pt x="3592322" y="4257929"/>
                  </a:lnTo>
                  <a:lnTo>
                    <a:pt x="0" y="4257929"/>
                  </a:lnTo>
                  <a:lnTo>
                    <a:pt x="0" y="0"/>
                  </a:lnTo>
                  <a:close/>
                </a:path>
              </a:pathLst>
            </a:custGeom>
            <a:blipFill>
              <a:blip r:embed="rId9"/>
              <a:stretch>
                <a:fillRect t="-7708" r="1" b="-7709"/>
              </a:stretch>
            </a:blipFill>
          </p:spPr>
        </p:sp>
      </p:grpSp>
      <p:grpSp>
        <p:nvGrpSpPr>
          <p:cNvPr id="17" name="Group 17"/>
          <p:cNvGrpSpPr/>
          <p:nvPr/>
        </p:nvGrpSpPr>
        <p:grpSpPr>
          <a:xfrm>
            <a:off x="8662071" y="3577042"/>
            <a:ext cx="2668246" cy="4577551"/>
            <a:chOff x="0" y="0"/>
            <a:chExt cx="3557661" cy="6103401"/>
          </a:xfrm>
        </p:grpSpPr>
        <p:sp>
          <p:nvSpPr>
            <p:cNvPr id="18" name="Freeform 18"/>
            <p:cNvSpPr/>
            <p:nvPr/>
          </p:nvSpPr>
          <p:spPr>
            <a:xfrm>
              <a:off x="0" y="0"/>
              <a:ext cx="3557651" cy="6103366"/>
            </a:xfrm>
            <a:custGeom>
              <a:avLst/>
              <a:gdLst/>
              <a:ahLst/>
              <a:cxnLst/>
              <a:rect l="l" t="t" r="r" b="b"/>
              <a:pathLst>
                <a:path w="3557651" h="6103366">
                  <a:moveTo>
                    <a:pt x="0" y="0"/>
                  </a:moveTo>
                  <a:lnTo>
                    <a:pt x="3557651" y="0"/>
                  </a:lnTo>
                  <a:lnTo>
                    <a:pt x="3557651" y="6103366"/>
                  </a:lnTo>
                  <a:lnTo>
                    <a:pt x="0" y="6103366"/>
                  </a:lnTo>
                  <a:lnTo>
                    <a:pt x="0" y="0"/>
                  </a:lnTo>
                  <a:close/>
                </a:path>
              </a:pathLst>
            </a:custGeom>
            <a:blipFill>
              <a:blip r:embed="rId10"/>
              <a:stretch>
                <a:fillRect l="-7707" r="-7708"/>
              </a:stretch>
            </a:blipFill>
          </p:spPr>
        </p:sp>
      </p:grpSp>
      <p:grpSp>
        <p:nvGrpSpPr>
          <p:cNvPr id="19" name="Group 19"/>
          <p:cNvGrpSpPr/>
          <p:nvPr/>
        </p:nvGrpSpPr>
        <p:grpSpPr>
          <a:xfrm>
            <a:off x="-1746084" y="2356057"/>
            <a:ext cx="2661864" cy="3509761"/>
            <a:chOff x="0" y="0"/>
            <a:chExt cx="3549152" cy="4679681"/>
          </a:xfrm>
        </p:grpSpPr>
        <p:sp>
          <p:nvSpPr>
            <p:cNvPr id="20" name="Freeform 20"/>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11"/>
              <a:stretch>
                <a:fillRect l="-7710" r="-7710"/>
              </a:stretch>
            </a:blipFill>
          </p:spPr>
        </p:sp>
      </p:grpSp>
      <p:grpSp>
        <p:nvGrpSpPr>
          <p:cNvPr id="21" name="Group 21"/>
          <p:cNvGrpSpPr/>
          <p:nvPr/>
        </p:nvGrpSpPr>
        <p:grpSpPr>
          <a:xfrm>
            <a:off x="7368735" y="5573958"/>
            <a:ext cx="2661864" cy="3509761"/>
            <a:chOff x="0" y="0"/>
            <a:chExt cx="3549152" cy="4679681"/>
          </a:xfrm>
        </p:grpSpPr>
        <p:sp>
          <p:nvSpPr>
            <p:cNvPr id="22" name="Freeform 22"/>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12"/>
              <a:stretch>
                <a:fillRect l="-7716" r="-7716"/>
              </a:stretch>
            </a:blipFill>
          </p:spPr>
        </p:sp>
      </p:grpSp>
      <p:grpSp>
        <p:nvGrpSpPr>
          <p:cNvPr id="23" name="Group 23"/>
          <p:cNvGrpSpPr/>
          <p:nvPr/>
        </p:nvGrpSpPr>
        <p:grpSpPr>
          <a:xfrm>
            <a:off x="2630193" y="-2822187"/>
            <a:ext cx="4057625" cy="3745247"/>
            <a:chOff x="0" y="0"/>
            <a:chExt cx="5410167" cy="4993663"/>
          </a:xfrm>
        </p:grpSpPr>
        <p:sp>
          <p:nvSpPr>
            <p:cNvPr id="24" name="Freeform 24"/>
            <p:cNvSpPr/>
            <p:nvPr/>
          </p:nvSpPr>
          <p:spPr>
            <a:xfrm>
              <a:off x="0" y="0"/>
              <a:ext cx="5410200" cy="4993640"/>
            </a:xfrm>
            <a:custGeom>
              <a:avLst/>
              <a:gdLst/>
              <a:ahLst/>
              <a:cxnLst/>
              <a:rect l="l" t="t" r="r" b="b"/>
              <a:pathLst>
                <a:path w="5410200" h="4993640">
                  <a:moveTo>
                    <a:pt x="0" y="0"/>
                  </a:moveTo>
                  <a:lnTo>
                    <a:pt x="5410200" y="0"/>
                  </a:lnTo>
                  <a:lnTo>
                    <a:pt x="5410200" y="4993640"/>
                  </a:lnTo>
                  <a:lnTo>
                    <a:pt x="0" y="4993640"/>
                  </a:lnTo>
                  <a:lnTo>
                    <a:pt x="0" y="0"/>
                  </a:lnTo>
                  <a:close/>
                </a:path>
              </a:pathLst>
            </a:custGeom>
            <a:blipFill>
              <a:blip r:embed="rId13"/>
              <a:stretch>
                <a:fillRect l="-3259" r="-3258"/>
              </a:stretch>
            </a:blipFill>
          </p:spPr>
        </p:sp>
      </p:grpSp>
      <p:grpSp>
        <p:nvGrpSpPr>
          <p:cNvPr id="25" name="Group 25"/>
          <p:cNvGrpSpPr/>
          <p:nvPr/>
        </p:nvGrpSpPr>
        <p:grpSpPr>
          <a:xfrm rot="-3194310">
            <a:off x="4017760" y="5432839"/>
            <a:ext cx="4041297" cy="3899852"/>
            <a:chOff x="0" y="0"/>
            <a:chExt cx="5388396" cy="5199803"/>
          </a:xfrm>
        </p:grpSpPr>
        <p:sp>
          <p:nvSpPr>
            <p:cNvPr id="26" name="Freeform 26"/>
            <p:cNvSpPr/>
            <p:nvPr/>
          </p:nvSpPr>
          <p:spPr>
            <a:xfrm>
              <a:off x="0" y="0"/>
              <a:ext cx="5388356" cy="5199761"/>
            </a:xfrm>
            <a:custGeom>
              <a:avLst/>
              <a:gdLst/>
              <a:ahLst/>
              <a:cxnLst/>
              <a:rect l="l" t="t" r="r" b="b"/>
              <a:pathLst>
                <a:path w="5388356" h="5199761">
                  <a:moveTo>
                    <a:pt x="0" y="0"/>
                  </a:moveTo>
                  <a:lnTo>
                    <a:pt x="5388356" y="0"/>
                  </a:lnTo>
                  <a:lnTo>
                    <a:pt x="5388356" y="5199761"/>
                  </a:lnTo>
                  <a:lnTo>
                    <a:pt x="0" y="5199761"/>
                  </a:lnTo>
                  <a:lnTo>
                    <a:pt x="0" y="0"/>
                  </a:lnTo>
                  <a:close/>
                </a:path>
              </a:pathLst>
            </a:custGeom>
            <a:blipFill>
              <a:blip r:embed="rId14"/>
              <a:stretch>
                <a:fillRect l="-3" r="-4"/>
              </a:stretch>
            </a:blipFill>
          </p:spPr>
        </p:sp>
      </p:grpSp>
      <p:grpSp>
        <p:nvGrpSpPr>
          <p:cNvPr id="27" name="Group 27"/>
          <p:cNvGrpSpPr/>
          <p:nvPr/>
        </p:nvGrpSpPr>
        <p:grpSpPr>
          <a:xfrm rot="-10800000">
            <a:off x="64452" y="6675119"/>
            <a:ext cx="4539319" cy="2657826"/>
            <a:chOff x="0" y="0"/>
            <a:chExt cx="6052425" cy="3543768"/>
          </a:xfrm>
        </p:grpSpPr>
        <p:sp>
          <p:nvSpPr>
            <p:cNvPr id="28" name="Freeform 28"/>
            <p:cNvSpPr/>
            <p:nvPr/>
          </p:nvSpPr>
          <p:spPr>
            <a:xfrm>
              <a:off x="0" y="0"/>
              <a:ext cx="6052439" cy="3543808"/>
            </a:xfrm>
            <a:custGeom>
              <a:avLst/>
              <a:gdLst/>
              <a:ahLst/>
              <a:cxnLst/>
              <a:rect l="l" t="t" r="r" b="b"/>
              <a:pathLst>
                <a:path w="6052439" h="3543808">
                  <a:moveTo>
                    <a:pt x="0" y="0"/>
                  </a:moveTo>
                  <a:lnTo>
                    <a:pt x="6052439" y="0"/>
                  </a:lnTo>
                  <a:lnTo>
                    <a:pt x="6052439" y="3543808"/>
                  </a:lnTo>
                  <a:lnTo>
                    <a:pt x="0" y="3543808"/>
                  </a:lnTo>
                  <a:lnTo>
                    <a:pt x="0" y="0"/>
                  </a:lnTo>
                  <a:close/>
                </a:path>
              </a:pathLst>
            </a:custGeom>
            <a:blipFill>
              <a:blip r:embed="rId15"/>
              <a:stretch>
                <a:fillRect l="-7560" r="-7559" b="1"/>
              </a:stretch>
            </a:blipFill>
          </p:spPr>
        </p:sp>
      </p:grpSp>
      <p:grpSp>
        <p:nvGrpSpPr>
          <p:cNvPr id="29" name="Group 29"/>
          <p:cNvGrpSpPr/>
          <p:nvPr/>
        </p:nvGrpSpPr>
        <p:grpSpPr>
          <a:xfrm rot="-10800000">
            <a:off x="2289093" y="6208343"/>
            <a:ext cx="2694199" cy="3684375"/>
            <a:chOff x="0" y="0"/>
            <a:chExt cx="3592265" cy="4912500"/>
          </a:xfrm>
        </p:grpSpPr>
        <p:sp>
          <p:nvSpPr>
            <p:cNvPr id="30" name="Freeform 30"/>
            <p:cNvSpPr/>
            <p:nvPr/>
          </p:nvSpPr>
          <p:spPr>
            <a:xfrm>
              <a:off x="0" y="0"/>
              <a:ext cx="3592322" cy="4912487"/>
            </a:xfrm>
            <a:custGeom>
              <a:avLst/>
              <a:gdLst/>
              <a:ahLst/>
              <a:cxnLst/>
              <a:rect l="l" t="t" r="r" b="b"/>
              <a:pathLst>
                <a:path w="3592322" h="4912487">
                  <a:moveTo>
                    <a:pt x="0" y="0"/>
                  </a:moveTo>
                  <a:lnTo>
                    <a:pt x="3592322" y="0"/>
                  </a:lnTo>
                  <a:lnTo>
                    <a:pt x="3592322" y="4912487"/>
                  </a:lnTo>
                  <a:lnTo>
                    <a:pt x="0" y="4912487"/>
                  </a:lnTo>
                  <a:lnTo>
                    <a:pt x="0" y="0"/>
                  </a:lnTo>
                  <a:close/>
                </a:path>
              </a:pathLst>
            </a:custGeom>
            <a:blipFill>
              <a:blip r:embed="rId16"/>
              <a:stretch>
                <a:fillRect l="-52" r="-50"/>
              </a:stretch>
            </a:blipFill>
          </p:spPr>
        </p:sp>
      </p:grpSp>
      <p:sp>
        <p:nvSpPr>
          <p:cNvPr id="31" name="TextBox 31"/>
          <p:cNvSpPr txBox="1"/>
          <p:nvPr/>
        </p:nvSpPr>
        <p:spPr>
          <a:xfrm>
            <a:off x="4008253" y="4427945"/>
            <a:ext cx="4100335" cy="400050"/>
          </a:xfrm>
          <a:prstGeom prst="rect">
            <a:avLst/>
          </a:prstGeom>
        </p:spPr>
        <p:txBody>
          <a:bodyPr lIns="0" tIns="0" rIns="0" bIns="0" rtlCol="0" anchor="t">
            <a:spAutoFit/>
          </a:bodyPr>
          <a:lstStyle/>
          <a:p>
            <a:pPr algn="r">
              <a:lnSpc>
                <a:spcPts val="3131"/>
              </a:lnSpc>
            </a:pPr>
            <a:r>
              <a:rPr lang="en-US" sz="2608" i="1" spc="-11">
                <a:solidFill>
                  <a:srgbClr val="627B48"/>
                </a:solidFill>
                <a:latin typeface="Arimo Italics"/>
                <a:ea typeface="Arimo Italics"/>
                <a:cs typeface="Arimo Italics"/>
                <a:sym typeface="Arimo Italics"/>
              </a:rPr>
              <a:t>Dott.ssa L.Perugini </a:t>
            </a:r>
          </a:p>
        </p:txBody>
      </p:sp>
      <p:sp>
        <p:nvSpPr>
          <p:cNvPr id="32" name="Freeform 32"/>
          <p:cNvSpPr/>
          <p:nvPr/>
        </p:nvSpPr>
        <p:spPr>
          <a:xfrm>
            <a:off x="2040181" y="1047159"/>
            <a:ext cx="736937" cy="894736"/>
          </a:xfrm>
          <a:custGeom>
            <a:avLst/>
            <a:gdLst/>
            <a:ahLst/>
            <a:cxnLst/>
            <a:rect l="l" t="t" r="r" b="b"/>
            <a:pathLst>
              <a:path w="736937" h="894736">
                <a:moveTo>
                  <a:pt x="0" y="0"/>
                </a:moveTo>
                <a:lnTo>
                  <a:pt x="736937" y="0"/>
                </a:lnTo>
                <a:lnTo>
                  <a:pt x="736937" y="894736"/>
                </a:lnTo>
                <a:lnTo>
                  <a:pt x="0" y="894736"/>
                </a:lnTo>
                <a:lnTo>
                  <a:pt x="0" y="0"/>
                </a:lnTo>
                <a:close/>
              </a:path>
            </a:pathLst>
          </a:custGeom>
          <a:blipFill>
            <a:blip r:embed="rId17">
              <a:extLst>
                <a:ext uri="{96DAC541-7B7A-43D3-8B79-37D633B846F1}">
                  <asvg:svgBlip xmlns="" xmlns:asvg="http://schemas.microsoft.com/office/drawing/2016/SVG/main" r:embed="rId18"/>
                </a:ext>
              </a:extLst>
            </a:blip>
            <a:stretch>
              <a:fillRect l="-373" r="-373"/>
            </a:stretch>
          </a:blipFill>
        </p:spPr>
      </p:sp>
      <p:sp>
        <p:nvSpPr>
          <p:cNvPr id="33" name="TextBox 33"/>
          <p:cNvSpPr txBox="1"/>
          <p:nvPr/>
        </p:nvSpPr>
        <p:spPr>
          <a:xfrm>
            <a:off x="2040181" y="1189001"/>
            <a:ext cx="5827322" cy="331757"/>
          </a:xfrm>
          <a:prstGeom prst="rect">
            <a:avLst/>
          </a:prstGeom>
        </p:spPr>
        <p:txBody>
          <a:bodyPr lIns="0" tIns="0" rIns="0" bIns="0" rtlCol="0" anchor="t">
            <a:spAutoFit/>
          </a:bodyPr>
          <a:lstStyle/>
          <a:p>
            <a:pPr algn="ctr">
              <a:lnSpc>
                <a:spcPts val="2363"/>
              </a:lnSpc>
            </a:pPr>
            <a:r>
              <a:rPr lang="en-US" sz="1688" b="1">
                <a:solidFill>
                  <a:srgbClr val="A6B49C"/>
                </a:solidFill>
                <a:latin typeface="Arimo Bold"/>
                <a:ea typeface="Arimo Bold"/>
                <a:cs typeface="Arimo Bold"/>
                <a:sym typeface="Arimo Bold"/>
              </a:rPr>
              <a:t>AOU MAGGIORE DELLA CARITÀ NOVARA</a:t>
            </a:r>
          </a:p>
        </p:txBody>
      </p:sp>
      <p:sp>
        <p:nvSpPr>
          <p:cNvPr id="34" name="TextBox 34"/>
          <p:cNvSpPr txBox="1"/>
          <p:nvPr/>
        </p:nvSpPr>
        <p:spPr>
          <a:xfrm>
            <a:off x="2040181" y="1444558"/>
            <a:ext cx="5827322" cy="331757"/>
          </a:xfrm>
          <a:prstGeom prst="rect">
            <a:avLst/>
          </a:prstGeom>
        </p:spPr>
        <p:txBody>
          <a:bodyPr lIns="0" tIns="0" rIns="0" bIns="0" rtlCol="0" anchor="t">
            <a:spAutoFit/>
          </a:bodyPr>
          <a:lstStyle/>
          <a:p>
            <a:pPr algn="ctr">
              <a:lnSpc>
                <a:spcPts val="2363"/>
              </a:lnSpc>
            </a:pPr>
            <a:r>
              <a:rPr lang="en-US" sz="1688" b="1">
                <a:solidFill>
                  <a:srgbClr val="A6B49C"/>
                </a:solidFill>
                <a:latin typeface="Arimo Bold"/>
                <a:ea typeface="Arimo Bold"/>
                <a:cs typeface="Arimo Bold"/>
                <a:sym typeface="Arimo Bold"/>
              </a:rPr>
              <a:t>di rilievo nazionale ed alta specializzazione</a:t>
            </a:r>
          </a:p>
        </p:txBody>
      </p:sp>
      <p:sp>
        <p:nvSpPr>
          <p:cNvPr id="35" name="TextBox 35"/>
          <p:cNvSpPr txBox="1"/>
          <p:nvPr/>
        </p:nvSpPr>
        <p:spPr>
          <a:xfrm>
            <a:off x="935792" y="3719812"/>
            <a:ext cx="7882016" cy="638175"/>
          </a:xfrm>
          <a:prstGeom prst="rect">
            <a:avLst/>
          </a:prstGeom>
        </p:spPr>
        <p:txBody>
          <a:bodyPr lIns="0" tIns="0" rIns="0" bIns="0" rtlCol="0" anchor="t">
            <a:spAutoFit/>
          </a:bodyPr>
          <a:lstStyle/>
          <a:p>
            <a:pPr algn="ctr">
              <a:lnSpc>
                <a:spcPts val="5040"/>
              </a:lnSpc>
            </a:pPr>
            <a:r>
              <a:rPr lang="en-US" sz="4200" spc="-19" dirty="0">
                <a:solidFill>
                  <a:srgbClr val="627B48"/>
                </a:solidFill>
                <a:latin typeface="DM Serif Display"/>
                <a:ea typeface="DM Serif Display"/>
                <a:cs typeface="DM Serif Display"/>
                <a:sym typeface="DM Serif Display"/>
              </a:rPr>
              <a:t>GRAZIE PER L’ATTENZIONE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a:off x="4876800" y="0"/>
            <a:ext cx="4876800" cy="7315200"/>
            <a:chOff x="0" y="0"/>
            <a:chExt cx="6502400" cy="9753600"/>
          </a:xfrm>
        </p:grpSpPr>
        <p:sp>
          <p:nvSpPr>
            <p:cNvPr id="3" name="Freeform 3"/>
            <p:cNvSpPr/>
            <p:nvPr/>
          </p:nvSpPr>
          <p:spPr>
            <a:xfrm>
              <a:off x="0" y="0"/>
              <a:ext cx="6502400" cy="9753600"/>
            </a:xfrm>
            <a:custGeom>
              <a:avLst/>
              <a:gdLst/>
              <a:ahLst/>
              <a:cxnLst/>
              <a:rect l="l" t="t" r="r" b="b"/>
              <a:pathLst>
                <a:path w="6502400" h="9753600">
                  <a:moveTo>
                    <a:pt x="0" y="0"/>
                  </a:moveTo>
                  <a:lnTo>
                    <a:pt x="6502400" y="0"/>
                  </a:lnTo>
                  <a:lnTo>
                    <a:pt x="6502400" y="9753600"/>
                  </a:lnTo>
                  <a:lnTo>
                    <a:pt x="0" y="9753600"/>
                  </a:lnTo>
                  <a:lnTo>
                    <a:pt x="0" y="0"/>
                  </a:lnTo>
                  <a:close/>
                </a:path>
              </a:pathLst>
            </a:custGeom>
            <a:blipFill>
              <a:blip r:embed="rId2"/>
              <a:stretch>
                <a:fillRect l="-82718" r="-82718"/>
              </a:stretch>
            </a:blipFill>
          </p:spPr>
        </p:sp>
      </p:grpSp>
      <p:sp>
        <p:nvSpPr>
          <p:cNvPr id="4" name="TextBox 4"/>
          <p:cNvSpPr txBox="1"/>
          <p:nvPr/>
        </p:nvSpPr>
        <p:spPr>
          <a:xfrm>
            <a:off x="731520" y="3051246"/>
            <a:ext cx="3630443" cy="3382615"/>
          </a:xfrm>
          <a:prstGeom prst="rect">
            <a:avLst/>
          </a:prstGeom>
        </p:spPr>
        <p:txBody>
          <a:bodyPr lIns="0" tIns="0" rIns="0" bIns="0" rtlCol="0" anchor="t">
            <a:spAutoFit/>
          </a:bodyPr>
          <a:lstStyle/>
          <a:p>
            <a:pPr algn="r">
              <a:lnSpc>
                <a:spcPts val="1854"/>
              </a:lnSpc>
            </a:pPr>
            <a:r>
              <a:rPr lang="en-US" sz="1800" spc="65">
                <a:solidFill>
                  <a:srgbClr val="64635D"/>
                </a:solidFill>
                <a:latin typeface="Montserrat"/>
                <a:ea typeface="Montserrat"/>
                <a:cs typeface="Montserrat"/>
                <a:sym typeface="Montserrat"/>
              </a:rPr>
              <a:t>La definizione del 1948 dell’OMS indicava</a:t>
            </a:r>
          </a:p>
          <a:p>
            <a:pPr algn="r">
              <a:lnSpc>
                <a:spcPts val="1854"/>
              </a:lnSpc>
            </a:pPr>
            <a:r>
              <a:rPr lang="en-US" sz="1800" spc="65">
                <a:solidFill>
                  <a:srgbClr val="64635D"/>
                </a:solidFill>
                <a:latin typeface="Montserrat"/>
                <a:ea typeface="Montserrat"/>
                <a:cs typeface="Montserrat"/>
                <a:sym typeface="Montserrat"/>
              </a:rPr>
              <a:t>la salute come</a:t>
            </a:r>
          </a:p>
          <a:p>
            <a:pPr algn="r">
              <a:lnSpc>
                <a:spcPts val="1854"/>
              </a:lnSpc>
            </a:pPr>
            <a:r>
              <a:rPr lang="en-US" sz="1800" spc="65">
                <a:solidFill>
                  <a:srgbClr val="64635D"/>
                </a:solidFill>
                <a:latin typeface="Montserrat"/>
                <a:ea typeface="Montserrat"/>
                <a:cs typeface="Montserrat"/>
                <a:sym typeface="Montserrat"/>
              </a:rPr>
              <a:t>«</a:t>
            </a:r>
            <a:r>
              <a:rPr lang="en-US" sz="1800" b="1" spc="65">
                <a:solidFill>
                  <a:srgbClr val="FF0000"/>
                </a:solidFill>
                <a:latin typeface="Montserrat Bold"/>
                <a:ea typeface="Montserrat Bold"/>
                <a:cs typeface="Montserrat Bold"/>
                <a:sym typeface="Montserrat Bold"/>
              </a:rPr>
              <a:t>uno stato di completo benessere fisico, psichico e sociale e non la semplice assenza di malattia</a:t>
            </a:r>
            <a:r>
              <a:rPr lang="en-US" sz="1800" spc="65">
                <a:solidFill>
                  <a:srgbClr val="64635D"/>
                </a:solidFill>
                <a:latin typeface="Montserrat"/>
                <a:ea typeface="Montserrat"/>
                <a:cs typeface="Montserrat"/>
                <a:sym typeface="Montserrat"/>
              </a:rPr>
              <a:t>»</a:t>
            </a:r>
          </a:p>
          <a:p>
            <a:pPr algn="r">
              <a:lnSpc>
                <a:spcPts val="1854"/>
              </a:lnSpc>
            </a:pPr>
            <a:endParaRPr lang="en-US" sz="1800" spc="65">
              <a:solidFill>
                <a:srgbClr val="64635D"/>
              </a:solidFill>
              <a:latin typeface="Montserrat"/>
              <a:ea typeface="Montserrat"/>
              <a:cs typeface="Montserrat"/>
              <a:sym typeface="Montserrat"/>
            </a:endParaRPr>
          </a:p>
          <a:p>
            <a:pPr algn="r">
              <a:lnSpc>
                <a:spcPts val="1854"/>
              </a:lnSpc>
            </a:pPr>
            <a:r>
              <a:rPr lang="en-US" sz="1800" spc="65">
                <a:solidFill>
                  <a:srgbClr val="64635D"/>
                </a:solidFill>
                <a:latin typeface="Arimo"/>
                <a:ea typeface="Arimo"/>
                <a:cs typeface="Arimo"/>
                <a:sym typeface="Arimo"/>
              </a:rPr>
              <a:t> La nuova definizione  presentata nel 2011 definisce la salute come</a:t>
            </a:r>
            <a:r>
              <a:rPr lang="en-US" sz="1800" spc="65">
                <a:solidFill>
                  <a:srgbClr val="000000"/>
                </a:solidFill>
                <a:latin typeface="Arimo"/>
                <a:ea typeface="Arimo"/>
                <a:cs typeface="Arimo"/>
                <a:sym typeface="Arimo"/>
              </a:rPr>
              <a:t> </a:t>
            </a:r>
            <a:r>
              <a:rPr lang="en-US" sz="1800" b="1" spc="65">
                <a:solidFill>
                  <a:srgbClr val="F4451B"/>
                </a:solidFill>
                <a:latin typeface="Arimo Bold"/>
                <a:ea typeface="Arimo Bold"/>
                <a:cs typeface="Arimo Bold"/>
                <a:sym typeface="Arimo Bold"/>
              </a:rPr>
              <a:t>«la capacità di adattamento  e di auto gestirsi  di fronte alle sfide sociali, fisiche ed emotive»</a:t>
            </a:r>
          </a:p>
        </p:txBody>
      </p:sp>
      <p:sp>
        <p:nvSpPr>
          <p:cNvPr id="5" name="TextBox 5"/>
          <p:cNvSpPr txBox="1"/>
          <p:nvPr/>
        </p:nvSpPr>
        <p:spPr>
          <a:xfrm>
            <a:off x="2106903" y="1421226"/>
            <a:ext cx="2255060" cy="1415415"/>
          </a:xfrm>
          <a:prstGeom prst="rect">
            <a:avLst/>
          </a:prstGeom>
        </p:spPr>
        <p:txBody>
          <a:bodyPr lIns="0" tIns="0" rIns="0" bIns="0" rtlCol="0" anchor="t">
            <a:spAutoFit/>
          </a:bodyPr>
          <a:lstStyle/>
          <a:p>
            <a:pPr algn="r">
              <a:lnSpc>
                <a:spcPts val="3780"/>
              </a:lnSpc>
            </a:pPr>
            <a:r>
              <a:rPr lang="en-US" sz="3500" b="1" spc="-21">
                <a:solidFill>
                  <a:srgbClr val="64635D"/>
                </a:solidFill>
                <a:latin typeface="Arimo Bold"/>
                <a:ea typeface="Arimo Bold"/>
                <a:cs typeface="Arimo Bold"/>
                <a:sym typeface="Arimo Bold"/>
              </a:rPr>
              <a:t>Concetto</a:t>
            </a:r>
          </a:p>
          <a:p>
            <a:pPr algn="r">
              <a:lnSpc>
                <a:spcPts val="3780"/>
              </a:lnSpc>
            </a:pPr>
            <a:r>
              <a:rPr lang="en-US" sz="3500" b="1" spc="-21">
                <a:solidFill>
                  <a:srgbClr val="64635D"/>
                </a:solidFill>
                <a:latin typeface="Arimo Bold"/>
                <a:ea typeface="Arimo Bold"/>
                <a:cs typeface="Arimo Bold"/>
                <a:sym typeface="Arimo Bold"/>
              </a:rPr>
              <a:t>di salute</a:t>
            </a:r>
          </a:p>
          <a:p>
            <a:pPr algn="r">
              <a:lnSpc>
                <a:spcPts val="3780"/>
              </a:lnSpc>
            </a:pPr>
            <a:r>
              <a:rPr lang="en-US" sz="3500" b="1" spc="-21">
                <a:solidFill>
                  <a:srgbClr val="64635D"/>
                </a:solidFill>
                <a:latin typeface="Arimo Bold"/>
                <a:ea typeface="Arimo Bold"/>
                <a:cs typeface="Arimo Bold"/>
                <a:sym typeface="Arimo Bold"/>
              </a:rPr>
              <a:t>dell’OMS</a:t>
            </a:r>
          </a:p>
        </p:txBody>
      </p:sp>
      <p:grpSp>
        <p:nvGrpSpPr>
          <p:cNvPr id="6" name="Group 6"/>
          <p:cNvGrpSpPr/>
          <p:nvPr/>
        </p:nvGrpSpPr>
        <p:grpSpPr>
          <a:xfrm rot="2451906">
            <a:off x="-616432" y="-1455787"/>
            <a:ext cx="2822015" cy="4196305"/>
            <a:chOff x="0" y="0"/>
            <a:chExt cx="3762687" cy="5595073"/>
          </a:xfrm>
        </p:grpSpPr>
        <p:sp>
          <p:nvSpPr>
            <p:cNvPr id="7" name="Freeform 7"/>
            <p:cNvSpPr/>
            <p:nvPr/>
          </p:nvSpPr>
          <p:spPr>
            <a:xfrm>
              <a:off x="0" y="0"/>
              <a:ext cx="3762629" cy="5595112"/>
            </a:xfrm>
            <a:custGeom>
              <a:avLst/>
              <a:gdLst/>
              <a:ahLst/>
              <a:cxnLst/>
              <a:rect l="l" t="t" r="r" b="b"/>
              <a:pathLst>
                <a:path w="3762629" h="5595112">
                  <a:moveTo>
                    <a:pt x="0" y="0"/>
                  </a:moveTo>
                  <a:lnTo>
                    <a:pt x="3762629" y="0"/>
                  </a:lnTo>
                  <a:lnTo>
                    <a:pt x="3762629" y="5595112"/>
                  </a:lnTo>
                  <a:lnTo>
                    <a:pt x="0" y="5595112"/>
                  </a:lnTo>
                  <a:lnTo>
                    <a:pt x="0" y="0"/>
                  </a:lnTo>
                  <a:close/>
                </a:path>
              </a:pathLst>
            </a:custGeom>
            <a:blipFill>
              <a:blip r:embed="rId3"/>
              <a:stretch>
                <a:fillRect l="-37" r="-38"/>
              </a:stretch>
            </a:blipFill>
          </p:spPr>
        </p:sp>
      </p:grpSp>
      <p:sp>
        <p:nvSpPr>
          <p:cNvPr id="8" name="TextBox 8"/>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79550" y="655207"/>
            <a:ext cx="7194500" cy="874776"/>
          </a:xfrm>
          <a:prstGeom prst="rect">
            <a:avLst/>
          </a:prstGeom>
        </p:spPr>
        <p:txBody>
          <a:bodyPr lIns="0" tIns="0" rIns="0" bIns="0" rtlCol="0" anchor="t">
            <a:spAutoFit/>
          </a:bodyPr>
          <a:lstStyle/>
          <a:p>
            <a:pPr algn="ctr">
              <a:lnSpc>
                <a:spcPts val="3552"/>
              </a:lnSpc>
            </a:pPr>
            <a:r>
              <a:rPr lang="en-US" sz="3200" spc="224">
                <a:solidFill>
                  <a:srgbClr val="D24726"/>
                </a:solidFill>
                <a:latin typeface="DM Serif Display"/>
                <a:ea typeface="DM Serif Display"/>
                <a:cs typeface="DM Serif Display"/>
                <a:sym typeface="DM Serif Display"/>
              </a:rPr>
              <a:t>Determinanti sociali  della salute </a:t>
            </a:r>
          </a:p>
          <a:p>
            <a:pPr algn="ctr">
              <a:lnSpc>
                <a:spcPts val="3552"/>
              </a:lnSpc>
            </a:pPr>
            <a:r>
              <a:rPr lang="en-US" sz="3200" spc="224">
                <a:solidFill>
                  <a:srgbClr val="D24726"/>
                </a:solidFill>
                <a:latin typeface="DM Serif Display"/>
                <a:ea typeface="DM Serif Display"/>
                <a:cs typeface="DM Serif Display"/>
                <a:sym typeface="DM Serif Display"/>
              </a:rPr>
              <a:t>e delle diseguaglianze nella salute </a:t>
            </a:r>
          </a:p>
        </p:txBody>
      </p:sp>
      <p:grpSp>
        <p:nvGrpSpPr>
          <p:cNvPr id="3" name="Group 3"/>
          <p:cNvGrpSpPr/>
          <p:nvPr/>
        </p:nvGrpSpPr>
        <p:grpSpPr>
          <a:xfrm>
            <a:off x="2413647" y="2244118"/>
            <a:ext cx="6145931" cy="38100"/>
            <a:chOff x="0" y="0"/>
            <a:chExt cx="8194575" cy="50800"/>
          </a:xfrm>
        </p:grpSpPr>
        <p:sp>
          <p:nvSpPr>
            <p:cNvPr id="4" name="Freeform 4"/>
            <p:cNvSpPr/>
            <p:nvPr/>
          </p:nvSpPr>
          <p:spPr>
            <a:xfrm>
              <a:off x="25400" y="0"/>
              <a:ext cx="8143748" cy="50800"/>
            </a:xfrm>
            <a:custGeom>
              <a:avLst/>
              <a:gdLst/>
              <a:ahLst/>
              <a:cxnLst/>
              <a:rect l="l" t="t" r="r" b="b"/>
              <a:pathLst>
                <a:path w="8143748" h="50800">
                  <a:moveTo>
                    <a:pt x="8143748" y="50800"/>
                  </a:moveTo>
                  <a:lnTo>
                    <a:pt x="0" y="50800"/>
                  </a:lnTo>
                  <a:lnTo>
                    <a:pt x="0" y="0"/>
                  </a:lnTo>
                  <a:lnTo>
                    <a:pt x="8143748" y="0"/>
                  </a:lnTo>
                  <a:close/>
                </a:path>
              </a:pathLst>
            </a:custGeom>
            <a:solidFill>
              <a:srgbClr val="D24726"/>
            </a:solidFill>
          </p:spPr>
        </p:sp>
      </p:grpSp>
      <p:sp>
        <p:nvSpPr>
          <p:cNvPr id="5" name="Freeform 5"/>
          <p:cNvSpPr/>
          <p:nvPr/>
        </p:nvSpPr>
        <p:spPr>
          <a:xfrm>
            <a:off x="693420" y="2015868"/>
            <a:ext cx="1697458" cy="3312099"/>
          </a:xfrm>
          <a:custGeom>
            <a:avLst/>
            <a:gdLst/>
            <a:ahLst/>
            <a:cxnLst/>
            <a:rect l="l" t="t" r="r" b="b"/>
            <a:pathLst>
              <a:path w="1697458" h="3312099">
                <a:moveTo>
                  <a:pt x="0" y="0"/>
                </a:moveTo>
                <a:lnTo>
                  <a:pt x="1697458" y="0"/>
                </a:lnTo>
                <a:lnTo>
                  <a:pt x="1697458" y="3312099"/>
                </a:lnTo>
                <a:lnTo>
                  <a:pt x="0" y="33120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3015425" y="3554302"/>
            <a:ext cx="1739277" cy="1773665"/>
          </a:xfrm>
          <a:custGeom>
            <a:avLst/>
            <a:gdLst/>
            <a:ahLst/>
            <a:cxnLst/>
            <a:rect l="l" t="t" r="r" b="b"/>
            <a:pathLst>
              <a:path w="1739277" h="1773665">
                <a:moveTo>
                  <a:pt x="0" y="0"/>
                </a:moveTo>
                <a:lnTo>
                  <a:pt x="1739277" y="0"/>
                </a:lnTo>
                <a:lnTo>
                  <a:pt x="1739277" y="1773665"/>
                </a:lnTo>
                <a:lnTo>
                  <a:pt x="0" y="17736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5299278" y="3037809"/>
            <a:ext cx="1994238" cy="1812716"/>
          </a:xfrm>
          <a:custGeom>
            <a:avLst/>
            <a:gdLst/>
            <a:ahLst/>
            <a:cxnLst/>
            <a:rect l="l" t="t" r="r" b="b"/>
            <a:pathLst>
              <a:path w="1994238" h="1812716">
                <a:moveTo>
                  <a:pt x="0" y="0"/>
                </a:moveTo>
                <a:lnTo>
                  <a:pt x="1994238" y="0"/>
                </a:lnTo>
                <a:lnTo>
                  <a:pt x="1994238" y="1812716"/>
                </a:lnTo>
                <a:lnTo>
                  <a:pt x="0" y="18127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3015425" y="2848981"/>
            <a:ext cx="1739277" cy="598932"/>
          </a:xfrm>
          <a:custGeom>
            <a:avLst/>
            <a:gdLst/>
            <a:ahLst/>
            <a:cxnLst/>
            <a:rect l="l" t="t" r="r" b="b"/>
            <a:pathLst>
              <a:path w="1739277" h="598932">
                <a:moveTo>
                  <a:pt x="0" y="0"/>
                </a:moveTo>
                <a:lnTo>
                  <a:pt x="1739277" y="0"/>
                </a:lnTo>
                <a:lnTo>
                  <a:pt x="1739277" y="598932"/>
                </a:lnTo>
                <a:lnTo>
                  <a:pt x="0" y="59893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5029326" y="5176144"/>
            <a:ext cx="2532436" cy="573255"/>
          </a:xfrm>
          <a:custGeom>
            <a:avLst/>
            <a:gdLst/>
            <a:ahLst/>
            <a:cxnLst/>
            <a:rect l="l" t="t" r="r" b="b"/>
            <a:pathLst>
              <a:path w="2532436" h="573255">
                <a:moveTo>
                  <a:pt x="0" y="0"/>
                </a:moveTo>
                <a:lnTo>
                  <a:pt x="2532436" y="0"/>
                </a:lnTo>
                <a:lnTo>
                  <a:pt x="2532436" y="573255"/>
                </a:lnTo>
                <a:lnTo>
                  <a:pt x="0" y="57325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7628964" y="3049686"/>
            <a:ext cx="1688148" cy="908840"/>
          </a:xfrm>
          <a:custGeom>
            <a:avLst/>
            <a:gdLst/>
            <a:ahLst/>
            <a:cxnLst/>
            <a:rect l="l" t="t" r="r" b="b"/>
            <a:pathLst>
              <a:path w="1688148" h="908840">
                <a:moveTo>
                  <a:pt x="0" y="0"/>
                </a:moveTo>
                <a:lnTo>
                  <a:pt x="1688148" y="0"/>
                </a:lnTo>
                <a:lnTo>
                  <a:pt x="1688148" y="908840"/>
                </a:lnTo>
                <a:lnTo>
                  <a:pt x="0" y="90884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TextBox 11"/>
          <p:cNvSpPr txBox="1"/>
          <p:nvPr/>
        </p:nvSpPr>
        <p:spPr>
          <a:xfrm>
            <a:off x="5385298" y="3132572"/>
            <a:ext cx="2018261" cy="1308562"/>
          </a:xfrm>
          <a:prstGeom prst="rect">
            <a:avLst/>
          </a:prstGeom>
        </p:spPr>
        <p:txBody>
          <a:bodyPr lIns="0" tIns="0" rIns="0" bIns="0" rtlCol="0" anchor="t">
            <a:spAutoFit/>
          </a:bodyPr>
          <a:lstStyle/>
          <a:p>
            <a:pPr algn="ctr">
              <a:lnSpc>
                <a:spcPts val="2020"/>
              </a:lnSpc>
            </a:pPr>
            <a:r>
              <a:rPr lang="en-US" sz="1217" b="1" spc="-48">
                <a:solidFill>
                  <a:srgbClr val="64635D"/>
                </a:solidFill>
                <a:latin typeface="Arimo Bold"/>
                <a:ea typeface="Arimo Bold"/>
                <a:cs typeface="Arimo Bold"/>
                <a:sym typeface="Arimo Bold"/>
              </a:rPr>
              <a:t>Material Circumstances</a:t>
            </a:r>
          </a:p>
          <a:p>
            <a:pPr algn="ctr">
              <a:lnSpc>
                <a:spcPts val="2020"/>
              </a:lnSpc>
            </a:pPr>
            <a:r>
              <a:rPr lang="en-US" sz="1217" b="1" spc="-48">
                <a:solidFill>
                  <a:srgbClr val="64635D"/>
                </a:solidFill>
                <a:latin typeface="Arimo Bold"/>
                <a:ea typeface="Arimo Bold"/>
                <a:cs typeface="Arimo Bold"/>
                <a:sym typeface="Arimo Bold"/>
              </a:rPr>
              <a:t>Social cohesion</a:t>
            </a:r>
          </a:p>
          <a:p>
            <a:pPr algn="ctr">
              <a:lnSpc>
                <a:spcPts val="2020"/>
              </a:lnSpc>
            </a:pPr>
            <a:r>
              <a:rPr lang="en-US" sz="1217" b="1" spc="-48">
                <a:solidFill>
                  <a:srgbClr val="64635D"/>
                </a:solidFill>
                <a:latin typeface="Arimo Bold"/>
                <a:ea typeface="Arimo Bold"/>
                <a:cs typeface="Arimo Bold"/>
                <a:sym typeface="Arimo Bold"/>
              </a:rPr>
              <a:t>Psychologicaò factors</a:t>
            </a:r>
          </a:p>
          <a:p>
            <a:pPr algn="ctr">
              <a:lnSpc>
                <a:spcPts val="2020"/>
              </a:lnSpc>
            </a:pPr>
            <a:r>
              <a:rPr lang="en-US" sz="1217" b="1" spc="-48">
                <a:solidFill>
                  <a:srgbClr val="64635D"/>
                </a:solidFill>
                <a:latin typeface="Arimo Bold"/>
                <a:ea typeface="Arimo Bold"/>
                <a:cs typeface="Arimo Bold"/>
                <a:sym typeface="Arimo Bold"/>
              </a:rPr>
              <a:t>Behaviours</a:t>
            </a:r>
          </a:p>
          <a:p>
            <a:pPr algn="ctr">
              <a:lnSpc>
                <a:spcPts val="2020"/>
              </a:lnSpc>
            </a:pPr>
            <a:r>
              <a:rPr lang="en-US" sz="1217" b="1" spc="-48">
                <a:solidFill>
                  <a:srgbClr val="64635D"/>
                </a:solidFill>
                <a:latin typeface="Arimo Bold"/>
                <a:ea typeface="Arimo Bold"/>
                <a:cs typeface="Arimo Bold"/>
                <a:sym typeface="Arimo Bold"/>
              </a:rPr>
              <a:t>Biological factors</a:t>
            </a:r>
          </a:p>
        </p:txBody>
      </p:sp>
      <p:sp>
        <p:nvSpPr>
          <p:cNvPr id="12" name="Freeform 12"/>
          <p:cNvSpPr/>
          <p:nvPr/>
        </p:nvSpPr>
        <p:spPr>
          <a:xfrm>
            <a:off x="1611912" y="5772150"/>
            <a:ext cx="6453577" cy="462158"/>
          </a:xfrm>
          <a:custGeom>
            <a:avLst/>
            <a:gdLst/>
            <a:ahLst/>
            <a:cxnLst/>
            <a:rect l="l" t="t" r="r" b="b"/>
            <a:pathLst>
              <a:path w="6453577" h="462158">
                <a:moveTo>
                  <a:pt x="0" y="0"/>
                </a:moveTo>
                <a:lnTo>
                  <a:pt x="6453577" y="0"/>
                </a:lnTo>
                <a:lnTo>
                  <a:pt x="6453577" y="462158"/>
                </a:lnTo>
                <a:lnTo>
                  <a:pt x="0" y="46215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a:off x="2555955" y="3535135"/>
            <a:ext cx="272819" cy="314484"/>
          </a:xfrm>
          <a:custGeom>
            <a:avLst/>
            <a:gdLst/>
            <a:ahLst/>
            <a:cxnLst/>
            <a:rect l="l" t="t" r="r" b="b"/>
            <a:pathLst>
              <a:path w="272819" h="314484">
                <a:moveTo>
                  <a:pt x="0" y="0"/>
                </a:moveTo>
                <a:lnTo>
                  <a:pt x="272819" y="0"/>
                </a:lnTo>
                <a:lnTo>
                  <a:pt x="272819" y="314484"/>
                </a:lnTo>
                <a:lnTo>
                  <a:pt x="0" y="31448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TextBox 14"/>
          <p:cNvSpPr txBox="1"/>
          <p:nvPr/>
        </p:nvSpPr>
        <p:spPr>
          <a:xfrm>
            <a:off x="7727804" y="3251522"/>
            <a:ext cx="1490467" cy="448020"/>
          </a:xfrm>
          <a:prstGeom prst="rect">
            <a:avLst/>
          </a:prstGeom>
        </p:spPr>
        <p:txBody>
          <a:bodyPr lIns="0" tIns="0" rIns="0" bIns="0" rtlCol="0" anchor="t">
            <a:spAutoFit/>
          </a:bodyPr>
          <a:lstStyle/>
          <a:p>
            <a:pPr algn="ctr">
              <a:lnSpc>
                <a:spcPts val="1704"/>
              </a:lnSpc>
            </a:pPr>
            <a:r>
              <a:rPr lang="en-US" sz="1217" b="1" spc="-26">
                <a:solidFill>
                  <a:srgbClr val="64635D"/>
                </a:solidFill>
                <a:latin typeface="Arimo Bold"/>
                <a:ea typeface="Arimo Bold"/>
                <a:cs typeface="Arimo Bold"/>
                <a:sym typeface="Arimo Bold"/>
              </a:rPr>
              <a:t>Distribution of health </a:t>
            </a:r>
          </a:p>
          <a:p>
            <a:pPr algn="ctr">
              <a:lnSpc>
                <a:spcPts val="1704"/>
              </a:lnSpc>
            </a:pPr>
            <a:r>
              <a:rPr lang="en-US" sz="1217" b="1" spc="-26">
                <a:solidFill>
                  <a:srgbClr val="64635D"/>
                </a:solidFill>
                <a:latin typeface="Arimo Bold"/>
                <a:ea typeface="Arimo Bold"/>
                <a:cs typeface="Arimo Bold"/>
                <a:sym typeface="Arimo Bold"/>
              </a:rPr>
              <a:t>and well-being</a:t>
            </a:r>
          </a:p>
        </p:txBody>
      </p:sp>
      <p:sp>
        <p:nvSpPr>
          <p:cNvPr id="15" name="TextBox 15"/>
          <p:cNvSpPr txBox="1"/>
          <p:nvPr/>
        </p:nvSpPr>
        <p:spPr>
          <a:xfrm>
            <a:off x="3306278" y="3001313"/>
            <a:ext cx="1155139" cy="237119"/>
          </a:xfrm>
          <a:prstGeom prst="rect">
            <a:avLst/>
          </a:prstGeom>
        </p:spPr>
        <p:txBody>
          <a:bodyPr lIns="0" tIns="0" rIns="0" bIns="0" rtlCol="0" anchor="t">
            <a:spAutoFit/>
          </a:bodyPr>
          <a:lstStyle/>
          <a:p>
            <a:pPr algn="ctr">
              <a:lnSpc>
                <a:spcPts val="1704"/>
              </a:lnSpc>
            </a:pPr>
            <a:r>
              <a:rPr lang="en-US" sz="1217" b="1" spc="-26">
                <a:solidFill>
                  <a:srgbClr val="64635D"/>
                </a:solidFill>
                <a:latin typeface="Arimo Bold"/>
                <a:ea typeface="Arimo Bold"/>
                <a:cs typeface="Arimo Bold"/>
                <a:sym typeface="Arimo Bold"/>
              </a:rPr>
              <a:t>Social Position</a:t>
            </a:r>
          </a:p>
        </p:txBody>
      </p:sp>
      <p:sp>
        <p:nvSpPr>
          <p:cNvPr id="16" name="TextBox 16"/>
          <p:cNvSpPr txBox="1"/>
          <p:nvPr/>
        </p:nvSpPr>
        <p:spPr>
          <a:xfrm>
            <a:off x="3363229" y="3492351"/>
            <a:ext cx="1041236" cy="1637538"/>
          </a:xfrm>
          <a:prstGeom prst="rect">
            <a:avLst/>
          </a:prstGeom>
        </p:spPr>
        <p:txBody>
          <a:bodyPr lIns="0" tIns="0" rIns="0" bIns="0" rtlCol="0" anchor="t">
            <a:spAutoFit/>
          </a:bodyPr>
          <a:lstStyle/>
          <a:p>
            <a:pPr algn="ctr">
              <a:lnSpc>
                <a:spcPts val="2496"/>
              </a:lnSpc>
            </a:pPr>
            <a:r>
              <a:rPr lang="en-US" sz="1200" b="1" spc="-26">
                <a:solidFill>
                  <a:srgbClr val="64635D"/>
                </a:solidFill>
                <a:latin typeface="Arimo Bold"/>
                <a:ea typeface="Arimo Bold"/>
                <a:cs typeface="Arimo Bold"/>
                <a:sym typeface="Arimo Bold"/>
              </a:rPr>
              <a:t>Education</a:t>
            </a:r>
          </a:p>
          <a:p>
            <a:pPr algn="ctr">
              <a:lnSpc>
                <a:spcPts val="2496"/>
              </a:lnSpc>
            </a:pPr>
            <a:r>
              <a:rPr lang="en-US" sz="1200" b="1" spc="-26">
                <a:solidFill>
                  <a:srgbClr val="64635D"/>
                </a:solidFill>
                <a:latin typeface="Arimo Bold"/>
                <a:ea typeface="Arimo Bold"/>
                <a:cs typeface="Arimo Bold"/>
                <a:sym typeface="Arimo Bold"/>
              </a:rPr>
              <a:t>Occupation</a:t>
            </a:r>
          </a:p>
          <a:p>
            <a:pPr algn="ctr">
              <a:lnSpc>
                <a:spcPts val="2496"/>
              </a:lnSpc>
            </a:pPr>
            <a:r>
              <a:rPr lang="en-US" sz="1200" b="1" spc="-26">
                <a:solidFill>
                  <a:srgbClr val="64635D"/>
                </a:solidFill>
                <a:latin typeface="Arimo Bold"/>
                <a:ea typeface="Arimo Bold"/>
                <a:cs typeface="Arimo Bold"/>
                <a:sym typeface="Arimo Bold"/>
              </a:rPr>
              <a:t>Income</a:t>
            </a:r>
          </a:p>
          <a:p>
            <a:pPr algn="ctr">
              <a:lnSpc>
                <a:spcPts val="2496"/>
              </a:lnSpc>
            </a:pPr>
            <a:r>
              <a:rPr lang="en-US" sz="1200" b="1" spc="-26">
                <a:solidFill>
                  <a:srgbClr val="64635D"/>
                </a:solidFill>
                <a:latin typeface="Arimo Bold"/>
                <a:ea typeface="Arimo Bold"/>
                <a:cs typeface="Arimo Bold"/>
                <a:sym typeface="Arimo Bold"/>
              </a:rPr>
              <a:t>Gender</a:t>
            </a:r>
          </a:p>
          <a:p>
            <a:pPr algn="ctr">
              <a:lnSpc>
                <a:spcPts val="2496"/>
              </a:lnSpc>
            </a:pPr>
            <a:r>
              <a:rPr lang="en-US" sz="1200" b="1" spc="-26">
                <a:solidFill>
                  <a:srgbClr val="64635D"/>
                </a:solidFill>
                <a:latin typeface="Arimo Bold"/>
                <a:ea typeface="Arimo Bold"/>
                <a:cs typeface="Arimo Bold"/>
                <a:sym typeface="Arimo Bold"/>
              </a:rPr>
              <a:t>Ethnicity / Race</a:t>
            </a:r>
          </a:p>
        </p:txBody>
      </p:sp>
      <p:sp>
        <p:nvSpPr>
          <p:cNvPr id="17" name="TextBox 17"/>
          <p:cNvSpPr txBox="1"/>
          <p:nvPr/>
        </p:nvSpPr>
        <p:spPr>
          <a:xfrm>
            <a:off x="873192" y="2206784"/>
            <a:ext cx="1318880" cy="2853841"/>
          </a:xfrm>
          <a:prstGeom prst="rect">
            <a:avLst/>
          </a:prstGeom>
        </p:spPr>
        <p:txBody>
          <a:bodyPr lIns="0" tIns="0" rIns="0" bIns="0" rtlCol="0" anchor="t">
            <a:spAutoFit/>
          </a:bodyPr>
          <a:lstStyle/>
          <a:p>
            <a:pPr algn="ctr">
              <a:lnSpc>
                <a:spcPts val="1558"/>
              </a:lnSpc>
            </a:pPr>
            <a:r>
              <a:rPr lang="en-US" sz="1217" b="1" spc="-26">
                <a:solidFill>
                  <a:srgbClr val="64635D"/>
                </a:solidFill>
                <a:latin typeface="Arimo Bold"/>
                <a:ea typeface="Arimo Bold"/>
                <a:cs typeface="Arimo Bold"/>
                <a:sym typeface="Arimo Bold"/>
              </a:rPr>
              <a:t>Socioeconomic &amp;</a:t>
            </a:r>
          </a:p>
          <a:p>
            <a:pPr algn="ctr">
              <a:lnSpc>
                <a:spcPts val="1558"/>
              </a:lnSpc>
            </a:pPr>
            <a:r>
              <a:rPr lang="en-US" sz="1217" b="1" spc="-26">
                <a:solidFill>
                  <a:srgbClr val="64635D"/>
                </a:solidFill>
                <a:latin typeface="Arimo Bold"/>
                <a:ea typeface="Arimo Bold"/>
                <a:cs typeface="Arimo Bold"/>
                <a:sym typeface="Arimo Bold"/>
              </a:rPr>
              <a:t>political context</a:t>
            </a:r>
          </a:p>
          <a:p>
            <a:pPr algn="ctr">
              <a:lnSpc>
                <a:spcPts val="1558"/>
              </a:lnSpc>
            </a:pPr>
            <a:endParaRPr lang="en-US" sz="1217" b="1" spc="-26">
              <a:solidFill>
                <a:srgbClr val="64635D"/>
              </a:solidFill>
              <a:latin typeface="Arimo Bold"/>
              <a:ea typeface="Arimo Bold"/>
              <a:cs typeface="Arimo Bold"/>
              <a:sym typeface="Arimo Bold"/>
            </a:endParaRPr>
          </a:p>
          <a:p>
            <a:pPr algn="ctr">
              <a:lnSpc>
                <a:spcPts val="1558"/>
              </a:lnSpc>
            </a:pPr>
            <a:endParaRPr lang="en-US" sz="1217" b="1" spc="-26">
              <a:solidFill>
                <a:srgbClr val="64635D"/>
              </a:solidFill>
              <a:latin typeface="Arimo Bold"/>
              <a:ea typeface="Arimo Bold"/>
              <a:cs typeface="Arimo Bold"/>
              <a:sym typeface="Arimo Bold"/>
            </a:endParaRPr>
          </a:p>
          <a:p>
            <a:pPr algn="ctr">
              <a:lnSpc>
                <a:spcPts val="1558"/>
              </a:lnSpc>
            </a:pPr>
            <a:r>
              <a:rPr lang="en-US" sz="1217" b="1" spc="-26">
                <a:solidFill>
                  <a:srgbClr val="64635D"/>
                </a:solidFill>
                <a:latin typeface="Arimo Bold"/>
                <a:ea typeface="Arimo Bold"/>
                <a:cs typeface="Arimo Bold"/>
                <a:sym typeface="Arimo Bold"/>
              </a:rPr>
              <a:t>Governance</a:t>
            </a:r>
          </a:p>
          <a:p>
            <a:pPr algn="ctr">
              <a:lnSpc>
                <a:spcPts val="1558"/>
              </a:lnSpc>
            </a:pPr>
            <a:endParaRPr lang="en-US" sz="1217" b="1" spc="-26">
              <a:solidFill>
                <a:srgbClr val="64635D"/>
              </a:solidFill>
              <a:latin typeface="Arimo Bold"/>
              <a:ea typeface="Arimo Bold"/>
              <a:cs typeface="Arimo Bold"/>
              <a:sym typeface="Arimo Bold"/>
            </a:endParaRPr>
          </a:p>
          <a:p>
            <a:pPr algn="ctr">
              <a:lnSpc>
                <a:spcPts val="1558"/>
              </a:lnSpc>
            </a:pPr>
            <a:endParaRPr lang="en-US" sz="1217" b="1" spc="-26">
              <a:solidFill>
                <a:srgbClr val="64635D"/>
              </a:solidFill>
              <a:latin typeface="Arimo Bold"/>
              <a:ea typeface="Arimo Bold"/>
              <a:cs typeface="Arimo Bold"/>
              <a:sym typeface="Arimo Bold"/>
            </a:endParaRPr>
          </a:p>
          <a:p>
            <a:pPr algn="ctr">
              <a:lnSpc>
                <a:spcPts val="1558"/>
              </a:lnSpc>
            </a:pPr>
            <a:r>
              <a:rPr lang="en-US" sz="1217" b="1" spc="-26">
                <a:solidFill>
                  <a:srgbClr val="64635D"/>
                </a:solidFill>
                <a:latin typeface="Arimo Bold"/>
                <a:ea typeface="Arimo Bold"/>
                <a:cs typeface="Arimo Bold"/>
                <a:sym typeface="Arimo Bold"/>
              </a:rPr>
              <a:t>Policy</a:t>
            </a:r>
          </a:p>
          <a:p>
            <a:pPr algn="ctr">
              <a:lnSpc>
                <a:spcPts val="1558"/>
              </a:lnSpc>
            </a:pPr>
            <a:r>
              <a:rPr lang="en-US" sz="1217" b="1" spc="-26">
                <a:solidFill>
                  <a:srgbClr val="64635D"/>
                </a:solidFill>
                <a:latin typeface="Arimo Bold"/>
                <a:ea typeface="Arimo Bold"/>
                <a:cs typeface="Arimo Bold"/>
                <a:sym typeface="Arimo Bold"/>
              </a:rPr>
              <a:t>(Macroeconomic, </a:t>
            </a:r>
          </a:p>
          <a:p>
            <a:pPr algn="ctr">
              <a:lnSpc>
                <a:spcPts val="1558"/>
              </a:lnSpc>
            </a:pPr>
            <a:r>
              <a:rPr lang="en-US" sz="1217" b="1" spc="-26">
                <a:solidFill>
                  <a:srgbClr val="64635D"/>
                </a:solidFill>
                <a:latin typeface="Arimo Bold"/>
                <a:ea typeface="Arimo Bold"/>
                <a:cs typeface="Arimo Bold"/>
                <a:sym typeface="Arimo Bold"/>
              </a:rPr>
              <a:t>Social, Health)</a:t>
            </a:r>
          </a:p>
          <a:p>
            <a:pPr algn="ctr">
              <a:lnSpc>
                <a:spcPts val="1558"/>
              </a:lnSpc>
            </a:pPr>
            <a:endParaRPr lang="en-US" sz="1217" b="1" spc="-26">
              <a:solidFill>
                <a:srgbClr val="64635D"/>
              </a:solidFill>
              <a:latin typeface="Arimo Bold"/>
              <a:ea typeface="Arimo Bold"/>
              <a:cs typeface="Arimo Bold"/>
              <a:sym typeface="Arimo Bold"/>
            </a:endParaRPr>
          </a:p>
          <a:p>
            <a:pPr algn="ctr">
              <a:lnSpc>
                <a:spcPts val="1558"/>
              </a:lnSpc>
            </a:pPr>
            <a:endParaRPr lang="en-US" sz="1217" b="1" spc="-26">
              <a:solidFill>
                <a:srgbClr val="64635D"/>
              </a:solidFill>
              <a:latin typeface="Arimo Bold"/>
              <a:ea typeface="Arimo Bold"/>
              <a:cs typeface="Arimo Bold"/>
              <a:sym typeface="Arimo Bold"/>
            </a:endParaRPr>
          </a:p>
          <a:p>
            <a:pPr algn="ctr">
              <a:lnSpc>
                <a:spcPts val="1558"/>
              </a:lnSpc>
            </a:pPr>
            <a:r>
              <a:rPr lang="en-US" sz="1217" b="1" spc="-26">
                <a:solidFill>
                  <a:srgbClr val="64635D"/>
                </a:solidFill>
                <a:latin typeface="Arimo Bold"/>
                <a:ea typeface="Arimo Bold"/>
                <a:cs typeface="Arimo Bold"/>
                <a:sym typeface="Arimo Bold"/>
              </a:rPr>
              <a:t>Cultural and </a:t>
            </a:r>
          </a:p>
          <a:p>
            <a:pPr algn="ctr">
              <a:lnSpc>
                <a:spcPts val="1558"/>
              </a:lnSpc>
            </a:pPr>
            <a:r>
              <a:rPr lang="en-US" sz="1217" b="1" spc="-26">
                <a:solidFill>
                  <a:srgbClr val="64635D"/>
                </a:solidFill>
                <a:latin typeface="Arimo Bold"/>
                <a:ea typeface="Arimo Bold"/>
                <a:cs typeface="Arimo Bold"/>
                <a:sym typeface="Arimo Bold"/>
              </a:rPr>
              <a:t>societal norms </a:t>
            </a:r>
          </a:p>
          <a:p>
            <a:pPr algn="ctr">
              <a:lnSpc>
                <a:spcPts val="1558"/>
              </a:lnSpc>
            </a:pPr>
            <a:r>
              <a:rPr lang="en-US" sz="1217" b="1" spc="-26">
                <a:solidFill>
                  <a:srgbClr val="64635D"/>
                </a:solidFill>
                <a:latin typeface="Arimo Bold"/>
                <a:ea typeface="Arimo Bold"/>
                <a:cs typeface="Arimo Bold"/>
                <a:sym typeface="Arimo Bold"/>
              </a:rPr>
              <a:t>and values</a:t>
            </a:r>
          </a:p>
        </p:txBody>
      </p:sp>
      <p:sp>
        <p:nvSpPr>
          <p:cNvPr id="18" name="TextBox 18"/>
          <p:cNvSpPr txBox="1"/>
          <p:nvPr/>
        </p:nvSpPr>
        <p:spPr>
          <a:xfrm>
            <a:off x="5377231" y="5296973"/>
            <a:ext cx="1740405" cy="264922"/>
          </a:xfrm>
          <a:prstGeom prst="rect">
            <a:avLst/>
          </a:prstGeom>
        </p:spPr>
        <p:txBody>
          <a:bodyPr lIns="0" tIns="0" rIns="0" bIns="0" rtlCol="0" anchor="t">
            <a:spAutoFit/>
          </a:bodyPr>
          <a:lstStyle/>
          <a:p>
            <a:pPr algn="ctr">
              <a:lnSpc>
                <a:spcPts val="1859"/>
              </a:lnSpc>
            </a:pPr>
            <a:r>
              <a:rPr lang="en-US" sz="1328" b="1">
                <a:solidFill>
                  <a:srgbClr val="64635D"/>
                </a:solidFill>
                <a:latin typeface="Arimo Bold"/>
                <a:ea typeface="Arimo Bold"/>
                <a:cs typeface="Arimo Bold"/>
                <a:sym typeface="Arimo Bold"/>
              </a:rPr>
              <a:t>Helth-Care System</a:t>
            </a:r>
          </a:p>
        </p:txBody>
      </p:sp>
      <p:sp>
        <p:nvSpPr>
          <p:cNvPr id="19" name="TextBox 19"/>
          <p:cNvSpPr txBox="1"/>
          <p:nvPr/>
        </p:nvSpPr>
        <p:spPr>
          <a:xfrm>
            <a:off x="1774500" y="5879611"/>
            <a:ext cx="5717041" cy="264922"/>
          </a:xfrm>
          <a:prstGeom prst="rect">
            <a:avLst/>
          </a:prstGeom>
        </p:spPr>
        <p:txBody>
          <a:bodyPr lIns="0" tIns="0" rIns="0" bIns="0" rtlCol="0" anchor="t">
            <a:spAutoFit/>
          </a:bodyPr>
          <a:lstStyle/>
          <a:p>
            <a:pPr algn="ctr">
              <a:lnSpc>
                <a:spcPts val="1859"/>
              </a:lnSpc>
            </a:pPr>
            <a:r>
              <a:rPr lang="en-US" sz="1328" b="1">
                <a:solidFill>
                  <a:srgbClr val="FFF1E4"/>
                </a:solidFill>
                <a:latin typeface="Arimo Bold"/>
                <a:ea typeface="Arimo Bold"/>
                <a:cs typeface="Arimo Bold"/>
                <a:sym typeface="Arimo Bold"/>
              </a:rPr>
              <a:t>SOCIAL DETERMINANTS OF HEALTH AND HEALTH INEQUITIES</a:t>
            </a:r>
          </a:p>
        </p:txBody>
      </p:sp>
      <p:sp>
        <p:nvSpPr>
          <p:cNvPr id="20" name="TextBox 20"/>
          <p:cNvSpPr txBox="1"/>
          <p:nvPr/>
        </p:nvSpPr>
        <p:spPr>
          <a:xfrm>
            <a:off x="693420" y="6430743"/>
            <a:ext cx="2671026" cy="181512"/>
          </a:xfrm>
          <a:prstGeom prst="rect">
            <a:avLst/>
          </a:prstGeom>
        </p:spPr>
        <p:txBody>
          <a:bodyPr lIns="0" tIns="0" rIns="0" bIns="0" rtlCol="0" anchor="t">
            <a:spAutoFit/>
          </a:bodyPr>
          <a:lstStyle/>
          <a:p>
            <a:pPr algn="ctr">
              <a:lnSpc>
                <a:spcPts val="1393"/>
              </a:lnSpc>
            </a:pPr>
            <a:r>
              <a:rPr lang="en-US" sz="996">
                <a:solidFill>
                  <a:srgbClr val="64635D"/>
                </a:solidFill>
                <a:latin typeface="Montserrat"/>
                <a:ea typeface="Montserrat"/>
                <a:cs typeface="Montserrat"/>
                <a:sym typeface="Montserrat"/>
              </a:rPr>
              <a:t>Source: Amended from Solar&amp;Irwin, 2007</a:t>
            </a:r>
          </a:p>
        </p:txBody>
      </p:sp>
      <p:grpSp>
        <p:nvGrpSpPr>
          <p:cNvPr id="21" name="Group 21"/>
          <p:cNvGrpSpPr/>
          <p:nvPr/>
        </p:nvGrpSpPr>
        <p:grpSpPr>
          <a:xfrm>
            <a:off x="8521478" y="2225068"/>
            <a:ext cx="38100" cy="895191"/>
            <a:chOff x="0" y="0"/>
            <a:chExt cx="50800" cy="1193588"/>
          </a:xfrm>
        </p:grpSpPr>
        <p:sp>
          <p:nvSpPr>
            <p:cNvPr id="22" name="Freeform 22"/>
            <p:cNvSpPr/>
            <p:nvPr/>
          </p:nvSpPr>
          <p:spPr>
            <a:xfrm>
              <a:off x="0" y="0"/>
              <a:ext cx="50800" cy="1193546"/>
            </a:xfrm>
            <a:custGeom>
              <a:avLst/>
              <a:gdLst/>
              <a:ahLst/>
              <a:cxnLst/>
              <a:rect l="l" t="t" r="r" b="b"/>
              <a:pathLst>
                <a:path w="50800" h="1193546">
                  <a:moveTo>
                    <a:pt x="50800" y="25400"/>
                  </a:moveTo>
                  <a:lnTo>
                    <a:pt x="50800" y="1168146"/>
                  </a:lnTo>
                  <a:cubicBezTo>
                    <a:pt x="50800" y="1182116"/>
                    <a:pt x="39370" y="1193546"/>
                    <a:pt x="25400" y="1193546"/>
                  </a:cubicBezTo>
                  <a:cubicBezTo>
                    <a:pt x="11430" y="1193546"/>
                    <a:pt x="0" y="1182116"/>
                    <a:pt x="0" y="1168146"/>
                  </a:cubicBezTo>
                  <a:lnTo>
                    <a:pt x="0" y="25400"/>
                  </a:lnTo>
                  <a:cubicBezTo>
                    <a:pt x="0" y="11430"/>
                    <a:pt x="11430" y="0"/>
                    <a:pt x="25400" y="0"/>
                  </a:cubicBezTo>
                  <a:cubicBezTo>
                    <a:pt x="39370" y="0"/>
                    <a:pt x="50800" y="11430"/>
                    <a:pt x="50800" y="25400"/>
                  </a:cubicBezTo>
                  <a:close/>
                </a:path>
              </a:pathLst>
            </a:custGeom>
            <a:solidFill>
              <a:srgbClr val="D24726"/>
            </a:solidFill>
          </p:spPr>
        </p:sp>
      </p:grpSp>
      <p:grpSp>
        <p:nvGrpSpPr>
          <p:cNvPr id="23" name="Group 23"/>
          <p:cNvGrpSpPr/>
          <p:nvPr/>
        </p:nvGrpSpPr>
        <p:grpSpPr>
          <a:xfrm>
            <a:off x="8262402" y="2435147"/>
            <a:ext cx="38100" cy="685113"/>
            <a:chOff x="0" y="0"/>
            <a:chExt cx="50800" cy="913484"/>
          </a:xfrm>
        </p:grpSpPr>
        <p:sp>
          <p:nvSpPr>
            <p:cNvPr id="24" name="Freeform 24"/>
            <p:cNvSpPr/>
            <p:nvPr/>
          </p:nvSpPr>
          <p:spPr>
            <a:xfrm>
              <a:off x="0" y="0"/>
              <a:ext cx="50800" cy="913511"/>
            </a:xfrm>
            <a:custGeom>
              <a:avLst/>
              <a:gdLst/>
              <a:ahLst/>
              <a:cxnLst/>
              <a:rect l="l" t="t" r="r" b="b"/>
              <a:pathLst>
                <a:path w="50800" h="913511">
                  <a:moveTo>
                    <a:pt x="50800" y="25400"/>
                  </a:moveTo>
                  <a:lnTo>
                    <a:pt x="50800" y="888111"/>
                  </a:lnTo>
                  <a:cubicBezTo>
                    <a:pt x="50800" y="902081"/>
                    <a:pt x="39370" y="913511"/>
                    <a:pt x="25400" y="913511"/>
                  </a:cubicBezTo>
                  <a:cubicBezTo>
                    <a:pt x="11430" y="913511"/>
                    <a:pt x="0" y="902081"/>
                    <a:pt x="0" y="888111"/>
                  </a:cubicBezTo>
                  <a:lnTo>
                    <a:pt x="0" y="25400"/>
                  </a:lnTo>
                  <a:cubicBezTo>
                    <a:pt x="0" y="11430"/>
                    <a:pt x="11430" y="0"/>
                    <a:pt x="25400" y="0"/>
                  </a:cubicBezTo>
                  <a:cubicBezTo>
                    <a:pt x="39370" y="0"/>
                    <a:pt x="50800" y="11430"/>
                    <a:pt x="50800" y="25400"/>
                  </a:cubicBezTo>
                  <a:close/>
                </a:path>
              </a:pathLst>
            </a:custGeom>
            <a:solidFill>
              <a:srgbClr val="D24726"/>
            </a:solidFill>
          </p:spPr>
        </p:sp>
      </p:grpSp>
      <p:grpSp>
        <p:nvGrpSpPr>
          <p:cNvPr id="25" name="Group 25"/>
          <p:cNvGrpSpPr/>
          <p:nvPr/>
        </p:nvGrpSpPr>
        <p:grpSpPr>
          <a:xfrm>
            <a:off x="3943449" y="2457542"/>
            <a:ext cx="39927" cy="377059"/>
            <a:chOff x="0" y="0"/>
            <a:chExt cx="53236" cy="502745"/>
          </a:xfrm>
        </p:grpSpPr>
        <p:sp>
          <p:nvSpPr>
            <p:cNvPr id="26" name="Freeform 26"/>
            <p:cNvSpPr/>
            <p:nvPr/>
          </p:nvSpPr>
          <p:spPr>
            <a:xfrm>
              <a:off x="0" y="25273"/>
              <a:ext cx="53213" cy="452247"/>
            </a:xfrm>
            <a:custGeom>
              <a:avLst/>
              <a:gdLst/>
              <a:ahLst/>
              <a:cxnLst/>
              <a:rect l="l" t="t" r="r" b="b"/>
              <a:pathLst>
                <a:path w="53213" h="452247">
                  <a:moveTo>
                    <a:pt x="53213" y="254"/>
                  </a:moveTo>
                  <a:lnTo>
                    <a:pt x="50800" y="452247"/>
                  </a:lnTo>
                  <a:lnTo>
                    <a:pt x="0" y="451993"/>
                  </a:lnTo>
                  <a:lnTo>
                    <a:pt x="2413" y="0"/>
                  </a:lnTo>
                  <a:close/>
                </a:path>
              </a:pathLst>
            </a:custGeom>
            <a:solidFill>
              <a:srgbClr val="D24726"/>
            </a:solidFill>
          </p:spPr>
        </p:sp>
      </p:grpSp>
      <p:grpSp>
        <p:nvGrpSpPr>
          <p:cNvPr id="27" name="Group 27"/>
          <p:cNvGrpSpPr/>
          <p:nvPr/>
        </p:nvGrpSpPr>
        <p:grpSpPr>
          <a:xfrm>
            <a:off x="3924954" y="2457542"/>
            <a:ext cx="4396457" cy="38100"/>
            <a:chOff x="0" y="0"/>
            <a:chExt cx="5861943" cy="50800"/>
          </a:xfrm>
        </p:grpSpPr>
        <p:sp>
          <p:nvSpPr>
            <p:cNvPr id="28" name="Freeform 28"/>
            <p:cNvSpPr/>
            <p:nvPr/>
          </p:nvSpPr>
          <p:spPr>
            <a:xfrm>
              <a:off x="0" y="0"/>
              <a:ext cx="5861939" cy="50800"/>
            </a:xfrm>
            <a:custGeom>
              <a:avLst/>
              <a:gdLst/>
              <a:ahLst/>
              <a:cxnLst/>
              <a:rect l="l" t="t" r="r" b="b"/>
              <a:pathLst>
                <a:path w="5861939" h="50800">
                  <a:moveTo>
                    <a:pt x="25400" y="0"/>
                  </a:moveTo>
                  <a:lnTo>
                    <a:pt x="5836539" y="0"/>
                  </a:lnTo>
                  <a:cubicBezTo>
                    <a:pt x="5850509" y="0"/>
                    <a:pt x="5861939" y="11430"/>
                    <a:pt x="5861939" y="25400"/>
                  </a:cubicBezTo>
                  <a:cubicBezTo>
                    <a:pt x="5861939" y="39370"/>
                    <a:pt x="5850509" y="50800"/>
                    <a:pt x="5836539" y="50800"/>
                  </a:cubicBezTo>
                  <a:lnTo>
                    <a:pt x="25400" y="50800"/>
                  </a:lnTo>
                  <a:cubicBezTo>
                    <a:pt x="11430" y="50800"/>
                    <a:pt x="0" y="39370"/>
                    <a:pt x="0" y="25400"/>
                  </a:cubicBezTo>
                  <a:cubicBezTo>
                    <a:pt x="0" y="11430"/>
                    <a:pt x="11430" y="0"/>
                    <a:pt x="25400" y="0"/>
                  </a:cubicBezTo>
                  <a:close/>
                </a:path>
              </a:pathLst>
            </a:custGeom>
            <a:solidFill>
              <a:srgbClr val="D24726"/>
            </a:solidFill>
          </p:spPr>
        </p:sp>
      </p:grpSp>
      <p:grpSp>
        <p:nvGrpSpPr>
          <p:cNvPr id="29" name="Group 29"/>
          <p:cNvGrpSpPr/>
          <p:nvPr/>
        </p:nvGrpSpPr>
        <p:grpSpPr>
          <a:xfrm>
            <a:off x="8411627" y="3974976"/>
            <a:ext cx="38100" cy="1478795"/>
            <a:chOff x="0" y="0"/>
            <a:chExt cx="50800" cy="1971727"/>
          </a:xfrm>
        </p:grpSpPr>
        <p:sp>
          <p:nvSpPr>
            <p:cNvPr id="30" name="Freeform 30"/>
            <p:cNvSpPr/>
            <p:nvPr/>
          </p:nvSpPr>
          <p:spPr>
            <a:xfrm>
              <a:off x="0" y="0"/>
              <a:ext cx="50800" cy="1971675"/>
            </a:xfrm>
            <a:custGeom>
              <a:avLst/>
              <a:gdLst/>
              <a:ahLst/>
              <a:cxnLst/>
              <a:rect l="l" t="t" r="r" b="b"/>
              <a:pathLst>
                <a:path w="50800" h="1971675">
                  <a:moveTo>
                    <a:pt x="0" y="1946275"/>
                  </a:moveTo>
                  <a:lnTo>
                    <a:pt x="0" y="25400"/>
                  </a:lnTo>
                  <a:cubicBezTo>
                    <a:pt x="0" y="11430"/>
                    <a:pt x="11430" y="0"/>
                    <a:pt x="25400" y="0"/>
                  </a:cubicBezTo>
                  <a:cubicBezTo>
                    <a:pt x="39370" y="0"/>
                    <a:pt x="50800" y="11430"/>
                    <a:pt x="50800" y="25400"/>
                  </a:cubicBezTo>
                  <a:lnTo>
                    <a:pt x="50800" y="1946275"/>
                  </a:lnTo>
                  <a:cubicBezTo>
                    <a:pt x="50800" y="1960245"/>
                    <a:pt x="39370" y="1971675"/>
                    <a:pt x="25400" y="1971675"/>
                  </a:cubicBezTo>
                  <a:cubicBezTo>
                    <a:pt x="11430" y="1971675"/>
                    <a:pt x="0" y="1960245"/>
                    <a:pt x="0" y="1946275"/>
                  </a:cubicBezTo>
                  <a:close/>
                </a:path>
              </a:pathLst>
            </a:custGeom>
            <a:solidFill>
              <a:srgbClr val="D24726"/>
            </a:solidFill>
          </p:spPr>
        </p:sp>
      </p:grpSp>
      <p:grpSp>
        <p:nvGrpSpPr>
          <p:cNvPr id="31" name="Group 31"/>
          <p:cNvGrpSpPr/>
          <p:nvPr/>
        </p:nvGrpSpPr>
        <p:grpSpPr>
          <a:xfrm>
            <a:off x="7472490" y="5394581"/>
            <a:ext cx="977237" cy="38100"/>
            <a:chOff x="0" y="0"/>
            <a:chExt cx="1302983" cy="50800"/>
          </a:xfrm>
        </p:grpSpPr>
        <p:sp>
          <p:nvSpPr>
            <p:cNvPr id="32" name="Freeform 32"/>
            <p:cNvSpPr/>
            <p:nvPr/>
          </p:nvSpPr>
          <p:spPr>
            <a:xfrm>
              <a:off x="0" y="0"/>
              <a:ext cx="1303020" cy="50800"/>
            </a:xfrm>
            <a:custGeom>
              <a:avLst/>
              <a:gdLst/>
              <a:ahLst/>
              <a:cxnLst/>
              <a:rect l="l" t="t" r="r" b="b"/>
              <a:pathLst>
                <a:path w="1303020" h="50800">
                  <a:moveTo>
                    <a:pt x="25400" y="0"/>
                  </a:moveTo>
                  <a:lnTo>
                    <a:pt x="1277620" y="0"/>
                  </a:lnTo>
                  <a:cubicBezTo>
                    <a:pt x="1291590" y="0"/>
                    <a:pt x="1303020" y="11430"/>
                    <a:pt x="1303020" y="25400"/>
                  </a:cubicBezTo>
                  <a:cubicBezTo>
                    <a:pt x="1303020" y="39370"/>
                    <a:pt x="1291590" y="50800"/>
                    <a:pt x="1277620" y="50800"/>
                  </a:cubicBezTo>
                  <a:lnTo>
                    <a:pt x="25400" y="50800"/>
                  </a:lnTo>
                  <a:cubicBezTo>
                    <a:pt x="11430" y="50800"/>
                    <a:pt x="0" y="39370"/>
                    <a:pt x="0" y="25400"/>
                  </a:cubicBezTo>
                  <a:cubicBezTo>
                    <a:pt x="0" y="11430"/>
                    <a:pt x="11430" y="0"/>
                    <a:pt x="25400" y="0"/>
                  </a:cubicBezTo>
                  <a:close/>
                </a:path>
              </a:pathLst>
            </a:custGeom>
            <a:solidFill>
              <a:srgbClr val="D24726"/>
            </a:solidFill>
          </p:spPr>
        </p:sp>
      </p:grpSp>
      <p:sp>
        <p:nvSpPr>
          <p:cNvPr id="33" name="Freeform 33"/>
          <p:cNvSpPr/>
          <p:nvPr/>
        </p:nvSpPr>
        <p:spPr>
          <a:xfrm>
            <a:off x="2555955" y="4427369"/>
            <a:ext cx="272819" cy="314484"/>
          </a:xfrm>
          <a:custGeom>
            <a:avLst/>
            <a:gdLst/>
            <a:ahLst/>
            <a:cxnLst/>
            <a:rect l="l" t="t" r="r" b="b"/>
            <a:pathLst>
              <a:path w="272819" h="314484">
                <a:moveTo>
                  <a:pt x="0" y="0"/>
                </a:moveTo>
                <a:lnTo>
                  <a:pt x="272819" y="0"/>
                </a:lnTo>
                <a:lnTo>
                  <a:pt x="272819" y="314484"/>
                </a:lnTo>
                <a:lnTo>
                  <a:pt x="0" y="31448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4" name="Freeform 34"/>
          <p:cNvSpPr/>
          <p:nvPr/>
        </p:nvSpPr>
        <p:spPr>
          <a:xfrm>
            <a:off x="2585784" y="3078814"/>
            <a:ext cx="272819" cy="314484"/>
          </a:xfrm>
          <a:custGeom>
            <a:avLst/>
            <a:gdLst/>
            <a:ahLst/>
            <a:cxnLst/>
            <a:rect l="l" t="t" r="r" b="b"/>
            <a:pathLst>
              <a:path w="272819" h="314484">
                <a:moveTo>
                  <a:pt x="0" y="0"/>
                </a:moveTo>
                <a:lnTo>
                  <a:pt x="272818" y="0"/>
                </a:lnTo>
                <a:lnTo>
                  <a:pt x="272818" y="314484"/>
                </a:lnTo>
                <a:lnTo>
                  <a:pt x="0" y="31448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5" name="Freeform 35"/>
          <p:cNvSpPr/>
          <p:nvPr/>
        </p:nvSpPr>
        <p:spPr>
          <a:xfrm>
            <a:off x="2585784" y="3981252"/>
            <a:ext cx="272819" cy="314484"/>
          </a:xfrm>
          <a:custGeom>
            <a:avLst/>
            <a:gdLst/>
            <a:ahLst/>
            <a:cxnLst/>
            <a:rect l="l" t="t" r="r" b="b"/>
            <a:pathLst>
              <a:path w="272819" h="314484">
                <a:moveTo>
                  <a:pt x="0" y="0"/>
                </a:moveTo>
                <a:lnTo>
                  <a:pt x="272818" y="0"/>
                </a:lnTo>
                <a:lnTo>
                  <a:pt x="272818" y="314484"/>
                </a:lnTo>
                <a:lnTo>
                  <a:pt x="0" y="31448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6" name="Freeform 36"/>
          <p:cNvSpPr/>
          <p:nvPr/>
        </p:nvSpPr>
        <p:spPr>
          <a:xfrm>
            <a:off x="4921979" y="3187750"/>
            <a:ext cx="272819" cy="241863"/>
          </a:xfrm>
          <a:custGeom>
            <a:avLst/>
            <a:gdLst/>
            <a:ahLst/>
            <a:cxnLst/>
            <a:rect l="l" t="t" r="r" b="b"/>
            <a:pathLst>
              <a:path w="272819" h="241863">
                <a:moveTo>
                  <a:pt x="0" y="0"/>
                </a:moveTo>
                <a:lnTo>
                  <a:pt x="272819" y="0"/>
                </a:lnTo>
                <a:lnTo>
                  <a:pt x="272819" y="241863"/>
                </a:lnTo>
                <a:lnTo>
                  <a:pt x="0" y="24186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7" name="Freeform 37"/>
          <p:cNvSpPr/>
          <p:nvPr/>
        </p:nvSpPr>
        <p:spPr>
          <a:xfrm>
            <a:off x="4921979" y="3656030"/>
            <a:ext cx="272819" cy="241863"/>
          </a:xfrm>
          <a:custGeom>
            <a:avLst/>
            <a:gdLst/>
            <a:ahLst/>
            <a:cxnLst/>
            <a:rect l="l" t="t" r="r" b="b"/>
            <a:pathLst>
              <a:path w="272819" h="241863">
                <a:moveTo>
                  <a:pt x="0" y="0"/>
                </a:moveTo>
                <a:lnTo>
                  <a:pt x="272819" y="0"/>
                </a:lnTo>
                <a:lnTo>
                  <a:pt x="272819" y="241863"/>
                </a:lnTo>
                <a:lnTo>
                  <a:pt x="0" y="24186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8" name="Freeform 38"/>
          <p:cNvSpPr/>
          <p:nvPr/>
        </p:nvSpPr>
        <p:spPr>
          <a:xfrm>
            <a:off x="4921979" y="4124311"/>
            <a:ext cx="272819" cy="241863"/>
          </a:xfrm>
          <a:custGeom>
            <a:avLst/>
            <a:gdLst/>
            <a:ahLst/>
            <a:cxnLst/>
            <a:rect l="l" t="t" r="r" b="b"/>
            <a:pathLst>
              <a:path w="272819" h="241863">
                <a:moveTo>
                  <a:pt x="0" y="0"/>
                </a:moveTo>
                <a:lnTo>
                  <a:pt x="272819" y="0"/>
                </a:lnTo>
                <a:lnTo>
                  <a:pt x="272819" y="241863"/>
                </a:lnTo>
                <a:lnTo>
                  <a:pt x="0" y="24186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pSp>
        <p:nvGrpSpPr>
          <p:cNvPr id="39" name="Group 39"/>
          <p:cNvGrpSpPr/>
          <p:nvPr/>
        </p:nvGrpSpPr>
        <p:grpSpPr>
          <a:xfrm>
            <a:off x="7492674" y="3322710"/>
            <a:ext cx="38100" cy="2024307"/>
            <a:chOff x="0" y="0"/>
            <a:chExt cx="50800" cy="2699076"/>
          </a:xfrm>
        </p:grpSpPr>
        <p:sp>
          <p:nvSpPr>
            <p:cNvPr id="40" name="Freeform 40"/>
            <p:cNvSpPr/>
            <p:nvPr/>
          </p:nvSpPr>
          <p:spPr>
            <a:xfrm>
              <a:off x="0" y="0"/>
              <a:ext cx="50800" cy="2699131"/>
            </a:xfrm>
            <a:custGeom>
              <a:avLst/>
              <a:gdLst/>
              <a:ahLst/>
              <a:cxnLst/>
              <a:rect l="l" t="t" r="r" b="b"/>
              <a:pathLst>
                <a:path w="50800" h="2699131">
                  <a:moveTo>
                    <a:pt x="50800" y="25400"/>
                  </a:moveTo>
                  <a:lnTo>
                    <a:pt x="50800" y="2673731"/>
                  </a:lnTo>
                  <a:cubicBezTo>
                    <a:pt x="50800" y="2687701"/>
                    <a:pt x="39370" y="2699131"/>
                    <a:pt x="25400" y="2699131"/>
                  </a:cubicBezTo>
                  <a:cubicBezTo>
                    <a:pt x="11430" y="2699131"/>
                    <a:pt x="0" y="2687701"/>
                    <a:pt x="0" y="2673731"/>
                  </a:cubicBezTo>
                  <a:lnTo>
                    <a:pt x="0" y="25400"/>
                  </a:lnTo>
                  <a:cubicBezTo>
                    <a:pt x="0" y="11430"/>
                    <a:pt x="11430" y="0"/>
                    <a:pt x="25400" y="0"/>
                  </a:cubicBezTo>
                  <a:cubicBezTo>
                    <a:pt x="39370" y="0"/>
                    <a:pt x="50800" y="11430"/>
                    <a:pt x="50800" y="25400"/>
                  </a:cubicBezTo>
                  <a:close/>
                </a:path>
              </a:pathLst>
            </a:custGeom>
            <a:solidFill>
              <a:srgbClr val="D24726"/>
            </a:solidFill>
          </p:spPr>
        </p:sp>
      </p:grpSp>
      <p:grpSp>
        <p:nvGrpSpPr>
          <p:cNvPr id="41" name="Group 41"/>
          <p:cNvGrpSpPr/>
          <p:nvPr/>
        </p:nvGrpSpPr>
        <p:grpSpPr>
          <a:xfrm>
            <a:off x="7303129" y="3343961"/>
            <a:ext cx="227645" cy="38100"/>
            <a:chOff x="0" y="0"/>
            <a:chExt cx="303527" cy="50800"/>
          </a:xfrm>
        </p:grpSpPr>
        <p:sp>
          <p:nvSpPr>
            <p:cNvPr id="42" name="Freeform 42"/>
            <p:cNvSpPr/>
            <p:nvPr/>
          </p:nvSpPr>
          <p:spPr>
            <a:xfrm>
              <a:off x="0" y="0"/>
              <a:ext cx="303530" cy="50800"/>
            </a:xfrm>
            <a:custGeom>
              <a:avLst/>
              <a:gdLst/>
              <a:ahLst/>
              <a:cxnLst/>
              <a:rect l="l" t="t" r="r" b="b"/>
              <a:pathLst>
                <a:path w="303530" h="50800">
                  <a:moveTo>
                    <a:pt x="278130" y="50800"/>
                  </a:moveTo>
                  <a:lnTo>
                    <a:pt x="25400" y="50800"/>
                  </a:lnTo>
                  <a:cubicBezTo>
                    <a:pt x="11430" y="50800"/>
                    <a:pt x="0" y="39370"/>
                    <a:pt x="0" y="25400"/>
                  </a:cubicBezTo>
                  <a:cubicBezTo>
                    <a:pt x="0" y="11430"/>
                    <a:pt x="11430" y="0"/>
                    <a:pt x="25400" y="0"/>
                  </a:cubicBezTo>
                  <a:lnTo>
                    <a:pt x="278130" y="0"/>
                  </a:lnTo>
                  <a:cubicBezTo>
                    <a:pt x="292100" y="0"/>
                    <a:pt x="303530" y="11430"/>
                    <a:pt x="303530" y="25400"/>
                  </a:cubicBezTo>
                  <a:cubicBezTo>
                    <a:pt x="303530" y="39370"/>
                    <a:pt x="292100" y="50800"/>
                    <a:pt x="278130" y="50800"/>
                  </a:cubicBezTo>
                  <a:close/>
                </a:path>
              </a:pathLst>
            </a:custGeom>
            <a:solidFill>
              <a:srgbClr val="D24726"/>
            </a:solidFill>
          </p:spPr>
        </p:sp>
      </p:grpSp>
      <p:grpSp>
        <p:nvGrpSpPr>
          <p:cNvPr id="43" name="Group 43"/>
          <p:cNvGrpSpPr/>
          <p:nvPr/>
        </p:nvGrpSpPr>
        <p:grpSpPr>
          <a:xfrm>
            <a:off x="7303129" y="3620724"/>
            <a:ext cx="227645" cy="38100"/>
            <a:chOff x="0" y="0"/>
            <a:chExt cx="303527" cy="50800"/>
          </a:xfrm>
        </p:grpSpPr>
        <p:sp>
          <p:nvSpPr>
            <p:cNvPr id="44" name="Freeform 44"/>
            <p:cNvSpPr/>
            <p:nvPr/>
          </p:nvSpPr>
          <p:spPr>
            <a:xfrm>
              <a:off x="0" y="0"/>
              <a:ext cx="303530" cy="50800"/>
            </a:xfrm>
            <a:custGeom>
              <a:avLst/>
              <a:gdLst/>
              <a:ahLst/>
              <a:cxnLst/>
              <a:rect l="l" t="t" r="r" b="b"/>
              <a:pathLst>
                <a:path w="303530" h="50800">
                  <a:moveTo>
                    <a:pt x="278130" y="50800"/>
                  </a:moveTo>
                  <a:lnTo>
                    <a:pt x="25400" y="50800"/>
                  </a:lnTo>
                  <a:cubicBezTo>
                    <a:pt x="11430" y="50800"/>
                    <a:pt x="0" y="39370"/>
                    <a:pt x="0" y="25400"/>
                  </a:cubicBezTo>
                  <a:cubicBezTo>
                    <a:pt x="0" y="11430"/>
                    <a:pt x="11430" y="0"/>
                    <a:pt x="25400" y="0"/>
                  </a:cubicBezTo>
                  <a:lnTo>
                    <a:pt x="278130" y="0"/>
                  </a:lnTo>
                  <a:cubicBezTo>
                    <a:pt x="292100" y="0"/>
                    <a:pt x="303530" y="11430"/>
                    <a:pt x="303530" y="25400"/>
                  </a:cubicBezTo>
                  <a:cubicBezTo>
                    <a:pt x="303530" y="39370"/>
                    <a:pt x="292100" y="50800"/>
                    <a:pt x="278130" y="50800"/>
                  </a:cubicBezTo>
                  <a:close/>
                </a:path>
              </a:pathLst>
            </a:custGeom>
            <a:solidFill>
              <a:srgbClr val="D24726"/>
            </a:solidFill>
          </p:spPr>
        </p:sp>
      </p:grpSp>
      <p:grpSp>
        <p:nvGrpSpPr>
          <p:cNvPr id="45" name="Group 45"/>
          <p:cNvGrpSpPr/>
          <p:nvPr/>
        </p:nvGrpSpPr>
        <p:grpSpPr>
          <a:xfrm>
            <a:off x="7303129" y="3874162"/>
            <a:ext cx="227645" cy="38100"/>
            <a:chOff x="0" y="0"/>
            <a:chExt cx="303527" cy="50800"/>
          </a:xfrm>
        </p:grpSpPr>
        <p:sp>
          <p:nvSpPr>
            <p:cNvPr id="46" name="Freeform 46"/>
            <p:cNvSpPr/>
            <p:nvPr/>
          </p:nvSpPr>
          <p:spPr>
            <a:xfrm>
              <a:off x="0" y="0"/>
              <a:ext cx="303530" cy="50800"/>
            </a:xfrm>
            <a:custGeom>
              <a:avLst/>
              <a:gdLst/>
              <a:ahLst/>
              <a:cxnLst/>
              <a:rect l="l" t="t" r="r" b="b"/>
              <a:pathLst>
                <a:path w="303530" h="50800">
                  <a:moveTo>
                    <a:pt x="278130" y="50800"/>
                  </a:moveTo>
                  <a:lnTo>
                    <a:pt x="25400" y="50800"/>
                  </a:lnTo>
                  <a:cubicBezTo>
                    <a:pt x="11430" y="50800"/>
                    <a:pt x="0" y="39370"/>
                    <a:pt x="0" y="25400"/>
                  </a:cubicBezTo>
                  <a:cubicBezTo>
                    <a:pt x="0" y="11430"/>
                    <a:pt x="11430" y="0"/>
                    <a:pt x="25400" y="0"/>
                  </a:cubicBezTo>
                  <a:lnTo>
                    <a:pt x="278130" y="0"/>
                  </a:lnTo>
                  <a:cubicBezTo>
                    <a:pt x="292100" y="0"/>
                    <a:pt x="303530" y="11430"/>
                    <a:pt x="303530" y="25400"/>
                  </a:cubicBezTo>
                  <a:cubicBezTo>
                    <a:pt x="303530" y="39370"/>
                    <a:pt x="292100" y="50800"/>
                    <a:pt x="278130" y="50800"/>
                  </a:cubicBezTo>
                  <a:close/>
                </a:path>
              </a:pathLst>
            </a:custGeom>
            <a:solidFill>
              <a:srgbClr val="D24726"/>
            </a:solidFill>
          </p:spPr>
        </p:sp>
      </p:grpSp>
      <p:grpSp>
        <p:nvGrpSpPr>
          <p:cNvPr id="47" name="Group 47"/>
          <p:cNvGrpSpPr/>
          <p:nvPr/>
        </p:nvGrpSpPr>
        <p:grpSpPr>
          <a:xfrm>
            <a:off x="7303129" y="4135086"/>
            <a:ext cx="227645" cy="38100"/>
            <a:chOff x="0" y="0"/>
            <a:chExt cx="303527" cy="50800"/>
          </a:xfrm>
        </p:grpSpPr>
        <p:sp>
          <p:nvSpPr>
            <p:cNvPr id="48" name="Freeform 48"/>
            <p:cNvSpPr/>
            <p:nvPr/>
          </p:nvSpPr>
          <p:spPr>
            <a:xfrm>
              <a:off x="0" y="0"/>
              <a:ext cx="303530" cy="50800"/>
            </a:xfrm>
            <a:custGeom>
              <a:avLst/>
              <a:gdLst/>
              <a:ahLst/>
              <a:cxnLst/>
              <a:rect l="l" t="t" r="r" b="b"/>
              <a:pathLst>
                <a:path w="303530" h="50800">
                  <a:moveTo>
                    <a:pt x="278130" y="50800"/>
                  </a:moveTo>
                  <a:lnTo>
                    <a:pt x="25400" y="50800"/>
                  </a:lnTo>
                  <a:cubicBezTo>
                    <a:pt x="11430" y="50800"/>
                    <a:pt x="0" y="39370"/>
                    <a:pt x="0" y="25400"/>
                  </a:cubicBezTo>
                  <a:cubicBezTo>
                    <a:pt x="0" y="11430"/>
                    <a:pt x="11430" y="0"/>
                    <a:pt x="25400" y="0"/>
                  </a:cubicBezTo>
                  <a:lnTo>
                    <a:pt x="278130" y="0"/>
                  </a:lnTo>
                  <a:cubicBezTo>
                    <a:pt x="292100" y="0"/>
                    <a:pt x="303530" y="11430"/>
                    <a:pt x="303530" y="25400"/>
                  </a:cubicBezTo>
                  <a:cubicBezTo>
                    <a:pt x="303530" y="39370"/>
                    <a:pt x="292100" y="50800"/>
                    <a:pt x="278130" y="50800"/>
                  </a:cubicBezTo>
                  <a:close/>
                </a:path>
              </a:pathLst>
            </a:custGeom>
            <a:solidFill>
              <a:srgbClr val="D24726"/>
            </a:solidFill>
          </p:spPr>
        </p:sp>
      </p:grpSp>
      <p:grpSp>
        <p:nvGrpSpPr>
          <p:cNvPr id="49" name="Group 49"/>
          <p:cNvGrpSpPr/>
          <p:nvPr/>
        </p:nvGrpSpPr>
        <p:grpSpPr>
          <a:xfrm>
            <a:off x="7303129" y="4379064"/>
            <a:ext cx="227645" cy="38100"/>
            <a:chOff x="0" y="0"/>
            <a:chExt cx="303527" cy="50800"/>
          </a:xfrm>
        </p:grpSpPr>
        <p:sp>
          <p:nvSpPr>
            <p:cNvPr id="50" name="Freeform 50"/>
            <p:cNvSpPr/>
            <p:nvPr/>
          </p:nvSpPr>
          <p:spPr>
            <a:xfrm>
              <a:off x="0" y="0"/>
              <a:ext cx="303530" cy="50800"/>
            </a:xfrm>
            <a:custGeom>
              <a:avLst/>
              <a:gdLst/>
              <a:ahLst/>
              <a:cxnLst/>
              <a:rect l="l" t="t" r="r" b="b"/>
              <a:pathLst>
                <a:path w="303530" h="50800">
                  <a:moveTo>
                    <a:pt x="278130" y="50800"/>
                  </a:moveTo>
                  <a:lnTo>
                    <a:pt x="25400" y="50800"/>
                  </a:lnTo>
                  <a:cubicBezTo>
                    <a:pt x="11430" y="50800"/>
                    <a:pt x="0" y="39370"/>
                    <a:pt x="0" y="25400"/>
                  </a:cubicBezTo>
                  <a:cubicBezTo>
                    <a:pt x="0" y="11430"/>
                    <a:pt x="11430" y="0"/>
                    <a:pt x="25400" y="0"/>
                  </a:cubicBezTo>
                  <a:lnTo>
                    <a:pt x="278130" y="0"/>
                  </a:lnTo>
                  <a:cubicBezTo>
                    <a:pt x="292100" y="0"/>
                    <a:pt x="303530" y="11430"/>
                    <a:pt x="303530" y="25400"/>
                  </a:cubicBezTo>
                  <a:cubicBezTo>
                    <a:pt x="303530" y="39370"/>
                    <a:pt x="292100" y="50800"/>
                    <a:pt x="278130" y="50800"/>
                  </a:cubicBezTo>
                  <a:close/>
                </a:path>
              </a:pathLst>
            </a:custGeom>
            <a:solidFill>
              <a:srgbClr val="D24726"/>
            </a:solidFill>
          </p:spPr>
        </p:sp>
      </p:grpSp>
      <p:grpSp>
        <p:nvGrpSpPr>
          <p:cNvPr id="51" name="Group 51"/>
          <p:cNvGrpSpPr/>
          <p:nvPr/>
        </p:nvGrpSpPr>
        <p:grpSpPr>
          <a:xfrm>
            <a:off x="5356428" y="4328074"/>
            <a:ext cx="227645" cy="38100"/>
            <a:chOff x="0" y="0"/>
            <a:chExt cx="303527" cy="50800"/>
          </a:xfrm>
        </p:grpSpPr>
        <p:sp>
          <p:nvSpPr>
            <p:cNvPr id="52" name="Freeform 52"/>
            <p:cNvSpPr/>
            <p:nvPr/>
          </p:nvSpPr>
          <p:spPr>
            <a:xfrm>
              <a:off x="0" y="0"/>
              <a:ext cx="303530" cy="50800"/>
            </a:xfrm>
            <a:custGeom>
              <a:avLst/>
              <a:gdLst/>
              <a:ahLst/>
              <a:cxnLst/>
              <a:rect l="l" t="t" r="r" b="b"/>
              <a:pathLst>
                <a:path w="303530" h="50800">
                  <a:moveTo>
                    <a:pt x="25400" y="0"/>
                  </a:moveTo>
                  <a:lnTo>
                    <a:pt x="278130" y="0"/>
                  </a:lnTo>
                  <a:cubicBezTo>
                    <a:pt x="292100" y="0"/>
                    <a:pt x="303530" y="11430"/>
                    <a:pt x="303530" y="25400"/>
                  </a:cubicBezTo>
                  <a:cubicBezTo>
                    <a:pt x="303530" y="39370"/>
                    <a:pt x="292100" y="50800"/>
                    <a:pt x="278130" y="50800"/>
                  </a:cubicBezTo>
                  <a:lnTo>
                    <a:pt x="25400" y="50800"/>
                  </a:lnTo>
                  <a:cubicBezTo>
                    <a:pt x="11430" y="50800"/>
                    <a:pt x="0" y="39370"/>
                    <a:pt x="0" y="25400"/>
                  </a:cubicBezTo>
                  <a:cubicBezTo>
                    <a:pt x="0" y="11430"/>
                    <a:pt x="11430" y="0"/>
                    <a:pt x="25400" y="0"/>
                  </a:cubicBezTo>
                  <a:close/>
                </a:path>
              </a:pathLst>
            </a:custGeom>
            <a:solidFill>
              <a:srgbClr val="FFF1E4"/>
            </a:solidFill>
          </p:spPr>
        </p:sp>
      </p:grpSp>
      <p:grpSp>
        <p:nvGrpSpPr>
          <p:cNvPr id="53" name="Group 53"/>
          <p:cNvGrpSpPr/>
          <p:nvPr/>
        </p:nvGrpSpPr>
        <p:grpSpPr>
          <a:xfrm>
            <a:off x="5356428" y="4053411"/>
            <a:ext cx="227645" cy="38100"/>
            <a:chOff x="0" y="0"/>
            <a:chExt cx="303527" cy="50800"/>
          </a:xfrm>
        </p:grpSpPr>
        <p:sp>
          <p:nvSpPr>
            <p:cNvPr id="54" name="Freeform 54"/>
            <p:cNvSpPr/>
            <p:nvPr/>
          </p:nvSpPr>
          <p:spPr>
            <a:xfrm>
              <a:off x="0" y="0"/>
              <a:ext cx="303530" cy="50800"/>
            </a:xfrm>
            <a:custGeom>
              <a:avLst/>
              <a:gdLst/>
              <a:ahLst/>
              <a:cxnLst/>
              <a:rect l="l" t="t" r="r" b="b"/>
              <a:pathLst>
                <a:path w="303530" h="50800">
                  <a:moveTo>
                    <a:pt x="25400" y="0"/>
                  </a:moveTo>
                  <a:lnTo>
                    <a:pt x="278130" y="0"/>
                  </a:lnTo>
                  <a:cubicBezTo>
                    <a:pt x="292100" y="0"/>
                    <a:pt x="303530" y="11430"/>
                    <a:pt x="303530" y="25400"/>
                  </a:cubicBezTo>
                  <a:cubicBezTo>
                    <a:pt x="303530" y="39370"/>
                    <a:pt x="292100" y="50800"/>
                    <a:pt x="278130" y="50800"/>
                  </a:cubicBezTo>
                  <a:lnTo>
                    <a:pt x="25400" y="50800"/>
                  </a:lnTo>
                  <a:cubicBezTo>
                    <a:pt x="11430" y="50800"/>
                    <a:pt x="0" y="39370"/>
                    <a:pt x="0" y="25400"/>
                  </a:cubicBezTo>
                  <a:cubicBezTo>
                    <a:pt x="0" y="11430"/>
                    <a:pt x="11430" y="0"/>
                    <a:pt x="25400" y="0"/>
                  </a:cubicBezTo>
                  <a:close/>
                </a:path>
              </a:pathLst>
            </a:custGeom>
            <a:solidFill>
              <a:srgbClr val="FFF1E4"/>
            </a:solidFill>
          </p:spPr>
        </p:sp>
      </p:grpSp>
      <p:grpSp>
        <p:nvGrpSpPr>
          <p:cNvPr id="55" name="Group 55"/>
          <p:cNvGrpSpPr/>
          <p:nvPr/>
        </p:nvGrpSpPr>
        <p:grpSpPr>
          <a:xfrm>
            <a:off x="5356428" y="3801896"/>
            <a:ext cx="227645" cy="38100"/>
            <a:chOff x="0" y="0"/>
            <a:chExt cx="303527" cy="50800"/>
          </a:xfrm>
        </p:grpSpPr>
        <p:sp>
          <p:nvSpPr>
            <p:cNvPr id="56" name="Freeform 56"/>
            <p:cNvSpPr/>
            <p:nvPr/>
          </p:nvSpPr>
          <p:spPr>
            <a:xfrm>
              <a:off x="0" y="0"/>
              <a:ext cx="303530" cy="50800"/>
            </a:xfrm>
            <a:custGeom>
              <a:avLst/>
              <a:gdLst/>
              <a:ahLst/>
              <a:cxnLst/>
              <a:rect l="l" t="t" r="r" b="b"/>
              <a:pathLst>
                <a:path w="303530" h="50800">
                  <a:moveTo>
                    <a:pt x="25400" y="0"/>
                  </a:moveTo>
                  <a:lnTo>
                    <a:pt x="278130" y="0"/>
                  </a:lnTo>
                  <a:cubicBezTo>
                    <a:pt x="292100" y="0"/>
                    <a:pt x="303530" y="11430"/>
                    <a:pt x="303530" y="25400"/>
                  </a:cubicBezTo>
                  <a:cubicBezTo>
                    <a:pt x="303530" y="39370"/>
                    <a:pt x="292100" y="50800"/>
                    <a:pt x="278130" y="50800"/>
                  </a:cubicBezTo>
                  <a:lnTo>
                    <a:pt x="25400" y="50800"/>
                  </a:lnTo>
                  <a:cubicBezTo>
                    <a:pt x="11430" y="50800"/>
                    <a:pt x="0" y="39370"/>
                    <a:pt x="0" y="25400"/>
                  </a:cubicBezTo>
                  <a:cubicBezTo>
                    <a:pt x="0" y="11430"/>
                    <a:pt x="11430" y="0"/>
                    <a:pt x="25400" y="0"/>
                  </a:cubicBezTo>
                  <a:close/>
                </a:path>
              </a:pathLst>
            </a:custGeom>
            <a:solidFill>
              <a:srgbClr val="FFF1E4"/>
            </a:solidFill>
          </p:spPr>
        </p:sp>
      </p:grpSp>
      <p:grpSp>
        <p:nvGrpSpPr>
          <p:cNvPr id="57" name="Group 57"/>
          <p:cNvGrpSpPr/>
          <p:nvPr/>
        </p:nvGrpSpPr>
        <p:grpSpPr>
          <a:xfrm>
            <a:off x="5366248" y="3535252"/>
            <a:ext cx="227645" cy="38100"/>
            <a:chOff x="0" y="0"/>
            <a:chExt cx="303527" cy="50800"/>
          </a:xfrm>
        </p:grpSpPr>
        <p:sp>
          <p:nvSpPr>
            <p:cNvPr id="58" name="Freeform 58"/>
            <p:cNvSpPr/>
            <p:nvPr/>
          </p:nvSpPr>
          <p:spPr>
            <a:xfrm>
              <a:off x="0" y="0"/>
              <a:ext cx="303530" cy="50800"/>
            </a:xfrm>
            <a:custGeom>
              <a:avLst/>
              <a:gdLst/>
              <a:ahLst/>
              <a:cxnLst/>
              <a:rect l="l" t="t" r="r" b="b"/>
              <a:pathLst>
                <a:path w="303530" h="50800">
                  <a:moveTo>
                    <a:pt x="25400" y="0"/>
                  </a:moveTo>
                  <a:lnTo>
                    <a:pt x="278130" y="0"/>
                  </a:lnTo>
                  <a:cubicBezTo>
                    <a:pt x="292100" y="0"/>
                    <a:pt x="303530" y="11430"/>
                    <a:pt x="303530" y="25400"/>
                  </a:cubicBezTo>
                  <a:cubicBezTo>
                    <a:pt x="303530" y="39370"/>
                    <a:pt x="292100" y="50800"/>
                    <a:pt x="278130" y="50800"/>
                  </a:cubicBezTo>
                  <a:lnTo>
                    <a:pt x="25400" y="50800"/>
                  </a:lnTo>
                  <a:cubicBezTo>
                    <a:pt x="11430" y="50800"/>
                    <a:pt x="0" y="39370"/>
                    <a:pt x="0" y="25400"/>
                  </a:cubicBezTo>
                  <a:cubicBezTo>
                    <a:pt x="0" y="11430"/>
                    <a:pt x="11430" y="0"/>
                    <a:pt x="25400" y="0"/>
                  </a:cubicBezTo>
                  <a:close/>
                </a:path>
              </a:pathLst>
            </a:custGeom>
            <a:solidFill>
              <a:srgbClr val="FFF1E4"/>
            </a:solidFill>
          </p:spPr>
        </p:sp>
      </p:grpSp>
      <p:grpSp>
        <p:nvGrpSpPr>
          <p:cNvPr id="59" name="Group 59"/>
          <p:cNvGrpSpPr/>
          <p:nvPr/>
        </p:nvGrpSpPr>
        <p:grpSpPr>
          <a:xfrm>
            <a:off x="5356428" y="3300824"/>
            <a:ext cx="227645" cy="38100"/>
            <a:chOff x="0" y="0"/>
            <a:chExt cx="303527" cy="50800"/>
          </a:xfrm>
        </p:grpSpPr>
        <p:sp>
          <p:nvSpPr>
            <p:cNvPr id="60" name="Freeform 60"/>
            <p:cNvSpPr/>
            <p:nvPr/>
          </p:nvSpPr>
          <p:spPr>
            <a:xfrm>
              <a:off x="0" y="0"/>
              <a:ext cx="303530" cy="50800"/>
            </a:xfrm>
            <a:custGeom>
              <a:avLst/>
              <a:gdLst/>
              <a:ahLst/>
              <a:cxnLst/>
              <a:rect l="l" t="t" r="r" b="b"/>
              <a:pathLst>
                <a:path w="303530" h="50800">
                  <a:moveTo>
                    <a:pt x="25400" y="0"/>
                  </a:moveTo>
                  <a:lnTo>
                    <a:pt x="278130" y="0"/>
                  </a:lnTo>
                  <a:cubicBezTo>
                    <a:pt x="292100" y="0"/>
                    <a:pt x="303530" y="11430"/>
                    <a:pt x="303530" y="25400"/>
                  </a:cubicBezTo>
                  <a:cubicBezTo>
                    <a:pt x="303530" y="39370"/>
                    <a:pt x="292100" y="50800"/>
                    <a:pt x="278130" y="50800"/>
                  </a:cubicBezTo>
                  <a:lnTo>
                    <a:pt x="25400" y="50800"/>
                  </a:lnTo>
                  <a:cubicBezTo>
                    <a:pt x="11430" y="50800"/>
                    <a:pt x="0" y="39370"/>
                    <a:pt x="0" y="25400"/>
                  </a:cubicBezTo>
                  <a:cubicBezTo>
                    <a:pt x="0" y="11430"/>
                    <a:pt x="11430" y="0"/>
                    <a:pt x="25400" y="0"/>
                  </a:cubicBezTo>
                  <a:close/>
                </a:path>
              </a:pathLst>
            </a:custGeom>
            <a:solidFill>
              <a:srgbClr val="FFF1E4"/>
            </a:solidFill>
          </p:spPr>
        </p:sp>
      </p:grpSp>
      <p:grpSp>
        <p:nvGrpSpPr>
          <p:cNvPr id="61" name="Group 61"/>
          <p:cNvGrpSpPr/>
          <p:nvPr/>
        </p:nvGrpSpPr>
        <p:grpSpPr>
          <a:xfrm>
            <a:off x="5366248" y="3284818"/>
            <a:ext cx="38100" cy="1090958"/>
            <a:chOff x="0" y="0"/>
            <a:chExt cx="50800" cy="1454611"/>
          </a:xfrm>
        </p:grpSpPr>
        <p:sp>
          <p:nvSpPr>
            <p:cNvPr id="62" name="Freeform 62"/>
            <p:cNvSpPr/>
            <p:nvPr/>
          </p:nvSpPr>
          <p:spPr>
            <a:xfrm>
              <a:off x="0" y="0"/>
              <a:ext cx="50800" cy="1454658"/>
            </a:xfrm>
            <a:custGeom>
              <a:avLst/>
              <a:gdLst/>
              <a:ahLst/>
              <a:cxnLst/>
              <a:rect l="l" t="t" r="r" b="b"/>
              <a:pathLst>
                <a:path w="50800" h="1454658">
                  <a:moveTo>
                    <a:pt x="50800" y="25400"/>
                  </a:moveTo>
                  <a:lnTo>
                    <a:pt x="50800" y="1429258"/>
                  </a:lnTo>
                  <a:cubicBezTo>
                    <a:pt x="50800" y="1443228"/>
                    <a:pt x="39370" y="1454658"/>
                    <a:pt x="25400" y="1454658"/>
                  </a:cubicBezTo>
                  <a:cubicBezTo>
                    <a:pt x="11430" y="1454658"/>
                    <a:pt x="0" y="1443228"/>
                    <a:pt x="0" y="1429258"/>
                  </a:cubicBezTo>
                  <a:lnTo>
                    <a:pt x="0" y="25400"/>
                  </a:lnTo>
                  <a:cubicBezTo>
                    <a:pt x="0" y="11430"/>
                    <a:pt x="11430" y="0"/>
                    <a:pt x="25400" y="0"/>
                  </a:cubicBezTo>
                  <a:cubicBezTo>
                    <a:pt x="39370" y="0"/>
                    <a:pt x="50800" y="11430"/>
                    <a:pt x="50800" y="25400"/>
                  </a:cubicBezTo>
                  <a:close/>
                </a:path>
              </a:pathLst>
            </a:custGeom>
            <a:solidFill>
              <a:srgbClr val="FFF1E4"/>
            </a:solidFill>
          </p:spPr>
        </p:sp>
      </p:grpSp>
      <p:grpSp>
        <p:nvGrpSpPr>
          <p:cNvPr id="63" name="Group 63"/>
          <p:cNvGrpSpPr/>
          <p:nvPr/>
        </p:nvGrpSpPr>
        <p:grpSpPr>
          <a:xfrm>
            <a:off x="6262208" y="4812425"/>
            <a:ext cx="76200" cy="389015"/>
            <a:chOff x="0" y="0"/>
            <a:chExt cx="101600" cy="518687"/>
          </a:xfrm>
        </p:grpSpPr>
        <p:sp>
          <p:nvSpPr>
            <p:cNvPr id="64" name="Freeform 64"/>
            <p:cNvSpPr/>
            <p:nvPr/>
          </p:nvSpPr>
          <p:spPr>
            <a:xfrm>
              <a:off x="0" y="50800"/>
              <a:ext cx="101600" cy="417068"/>
            </a:xfrm>
            <a:custGeom>
              <a:avLst/>
              <a:gdLst/>
              <a:ahLst/>
              <a:cxnLst/>
              <a:rect l="l" t="t" r="r" b="b"/>
              <a:pathLst>
                <a:path w="101600" h="417068">
                  <a:moveTo>
                    <a:pt x="101600" y="0"/>
                  </a:moveTo>
                  <a:lnTo>
                    <a:pt x="101600" y="417068"/>
                  </a:lnTo>
                  <a:lnTo>
                    <a:pt x="0" y="417068"/>
                  </a:lnTo>
                  <a:lnTo>
                    <a:pt x="0" y="0"/>
                  </a:lnTo>
                  <a:close/>
                </a:path>
              </a:pathLst>
            </a:custGeom>
            <a:solidFill>
              <a:srgbClr val="A6B49C"/>
            </a:solidFill>
          </p:spPr>
        </p:sp>
      </p:grpSp>
      <p:sp>
        <p:nvSpPr>
          <p:cNvPr id="65" name="TextBox 65"/>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extLst>
      <p:ext uri="{BB962C8B-B14F-4D97-AF65-F5344CB8AC3E}">
        <p14:creationId xmlns:p14="http://schemas.microsoft.com/office/powerpoint/2010/main" val="3919238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130763" y="1163819"/>
            <a:ext cx="7492074" cy="2087880"/>
          </a:xfrm>
          <a:prstGeom prst="rect">
            <a:avLst/>
          </a:prstGeom>
        </p:spPr>
        <p:txBody>
          <a:bodyPr lIns="0" tIns="0" rIns="0" bIns="0" rtlCol="0" anchor="t">
            <a:spAutoFit/>
          </a:bodyPr>
          <a:lstStyle/>
          <a:p>
            <a:pPr algn="ctr">
              <a:lnSpc>
                <a:spcPts val="2268"/>
              </a:lnSpc>
            </a:pPr>
            <a:r>
              <a:rPr lang="en-US" sz="2100" b="1" spc="18">
                <a:solidFill>
                  <a:srgbClr val="64635D"/>
                </a:solidFill>
                <a:latin typeface="Montserrat Bold"/>
                <a:ea typeface="Montserrat Bold"/>
                <a:cs typeface="Montserrat Bold"/>
                <a:sym typeface="Montserrat Bold"/>
              </a:rPr>
              <a:t>“curare” </a:t>
            </a:r>
            <a:r>
              <a:rPr lang="en-US" sz="2100" spc="18">
                <a:solidFill>
                  <a:srgbClr val="64635D"/>
                </a:solidFill>
                <a:latin typeface="Montserrat"/>
                <a:ea typeface="Montserrat"/>
                <a:cs typeface="Montserrat"/>
                <a:sym typeface="Montserrat"/>
              </a:rPr>
              <a:t>significa prendersi cura</a:t>
            </a:r>
          </a:p>
          <a:p>
            <a:pPr algn="ctr">
              <a:lnSpc>
                <a:spcPts val="2268"/>
              </a:lnSpc>
            </a:pPr>
            <a:endParaRPr lang="en-US" sz="2100" spc="18">
              <a:solidFill>
                <a:srgbClr val="64635D"/>
              </a:solidFill>
              <a:latin typeface="Montserrat"/>
              <a:ea typeface="Montserrat"/>
              <a:cs typeface="Montserrat"/>
              <a:sym typeface="Montserrat"/>
            </a:endParaRPr>
          </a:p>
          <a:p>
            <a:pPr algn="ctr">
              <a:lnSpc>
                <a:spcPts val="2052"/>
              </a:lnSpc>
            </a:pPr>
            <a:r>
              <a:rPr lang="en-US" sz="1900" spc="17">
                <a:solidFill>
                  <a:srgbClr val="64635D"/>
                </a:solidFill>
                <a:latin typeface="Montserrat"/>
                <a:ea typeface="Montserrat"/>
                <a:cs typeface="Montserrat"/>
                <a:sym typeface="Montserrat"/>
              </a:rPr>
              <a:t>La tipologia dei pazienti che necessitano di percorsi protetti oltre alle problematiche sanitarie presentano problematiche di tipo sociale e quindi oltre alla programmazione di quanto necessario sul piano sanitario è necessario programmare anche  interventi di supporto e sostegno sociale.</a:t>
            </a:r>
          </a:p>
          <a:p>
            <a:pPr algn="ctr">
              <a:lnSpc>
                <a:spcPts val="2052"/>
              </a:lnSpc>
            </a:pPr>
            <a:endParaRPr lang="en-US" sz="1900" spc="17">
              <a:solidFill>
                <a:srgbClr val="64635D"/>
              </a:solidFill>
              <a:latin typeface="Montserrat"/>
              <a:ea typeface="Montserrat"/>
              <a:cs typeface="Montserrat"/>
              <a:sym typeface="Montserrat"/>
            </a:endParaRPr>
          </a:p>
        </p:txBody>
      </p:sp>
      <p:grpSp>
        <p:nvGrpSpPr>
          <p:cNvPr id="3" name="Group 3"/>
          <p:cNvGrpSpPr/>
          <p:nvPr/>
        </p:nvGrpSpPr>
        <p:grpSpPr>
          <a:xfrm>
            <a:off x="0" y="3413760"/>
            <a:ext cx="9753600" cy="3901440"/>
            <a:chOff x="0" y="0"/>
            <a:chExt cx="13004800" cy="5201920"/>
          </a:xfrm>
        </p:grpSpPr>
        <p:sp>
          <p:nvSpPr>
            <p:cNvPr id="4" name="Freeform 4"/>
            <p:cNvSpPr/>
            <p:nvPr/>
          </p:nvSpPr>
          <p:spPr>
            <a:xfrm>
              <a:off x="0" y="0"/>
              <a:ext cx="13004800" cy="5201920"/>
            </a:xfrm>
            <a:custGeom>
              <a:avLst/>
              <a:gdLst/>
              <a:ahLst/>
              <a:cxnLst/>
              <a:rect l="l" t="t" r="r" b="b"/>
              <a:pathLst>
                <a:path w="13004800" h="5201920">
                  <a:moveTo>
                    <a:pt x="0" y="0"/>
                  </a:moveTo>
                  <a:lnTo>
                    <a:pt x="13004800" y="0"/>
                  </a:lnTo>
                  <a:lnTo>
                    <a:pt x="13004800" y="5201920"/>
                  </a:lnTo>
                  <a:lnTo>
                    <a:pt x="0" y="5201920"/>
                  </a:lnTo>
                  <a:lnTo>
                    <a:pt x="0" y="0"/>
                  </a:lnTo>
                  <a:close/>
                </a:path>
              </a:pathLst>
            </a:custGeom>
            <a:blipFill>
              <a:blip r:embed="rId2"/>
              <a:stretch>
                <a:fillRect/>
              </a:stretch>
            </a:blipFill>
          </p:spPr>
        </p:sp>
      </p:grpSp>
      <p:grpSp>
        <p:nvGrpSpPr>
          <p:cNvPr id="5" name="Group 5"/>
          <p:cNvGrpSpPr/>
          <p:nvPr/>
        </p:nvGrpSpPr>
        <p:grpSpPr>
          <a:xfrm rot="-8577951">
            <a:off x="-36853" y="-1547070"/>
            <a:ext cx="2335232" cy="3684375"/>
            <a:chOff x="0" y="0"/>
            <a:chExt cx="3113643" cy="4912500"/>
          </a:xfrm>
        </p:grpSpPr>
        <p:sp>
          <p:nvSpPr>
            <p:cNvPr id="6" name="Freeform 6"/>
            <p:cNvSpPr/>
            <p:nvPr/>
          </p:nvSpPr>
          <p:spPr>
            <a:xfrm>
              <a:off x="0" y="0"/>
              <a:ext cx="3113659" cy="4912487"/>
            </a:xfrm>
            <a:custGeom>
              <a:avLst/>
              <a:gdLst/>
              <a:ahLst/>
              <a:cxnLst/>
              <a:rect l="l" t="t" r="r" b="b"/>
              <a:pathLst>
                <a:path w="3113659" h="4912487">
                  <a:moveTo>
                    <a:pt x="0" y="0"/>
                  </a:moveTo>
                  <a:lnTo>
                    <a:pt x="3113659" y="0"/>
                  </a:lnTo>
                  <a:lnTo>
                    <a:pt x="3113659" y="4912487"/>
                  </a:lnTo>
                  <a:lnTo>
                    <a:pt x="0" y="4912487"/>
                  </a:lnTo>
                  <a:lnTo>
                    <a:pt x="0" y="0"/>
                  </a:lnTo>
                  <a:close/>
                </a:path>
              </a:pathLst>
            </a:custGeom>
            <a:blipFill>
              <a:blip r:embed="rId3"/>
              <a:stretch>
                <a:fillRect l="-7746" r="-7745"/>
              </a:stretch>
            </a:blipFill>
          </p:spPr>
        </p:sp>
      </p:grpSp>
      <p:sp>
        <p:nvSpPr>
          <p:cNvPr id="7" name="TextBox 7"/>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1001254" y="1328209"/>
            <a:ext cx="4145280" cy="4362831"/>
          </a:xfrm>
          <a:prstGeom prst="rect">
            <a:avLst/>
          </a:prstGeom>
        </p:spPr>
        <p:txBody>
          <a:bodyPr lIns="0" tIns="0" rIns="0" bIns="0" rtlCol="0" anchor="t">
            <a:spAutoFit/>
          </a:bodyPr>
          <a:lstStyle/>
          <a:p>
            <a:pPr algn="l">
              <a:lnSpc>
                <a:spcPts val="2052"/>
              </a:lnSpc>
            </a:pPr>
            <a:endParaRPr/>
          </a:p>
          <a:p>
            <a:pPr algn="l">
              <a:lnSpc>
                <a:spcPts val="2052"/>
              </a:lnSpc>
            </a:pPr>
            <a:endParaRPr/>
          </a:p>
          <a:p>
            <a:pPr algn="l">
              <a:lnSpc>
                <a:spcPts val="2052"/>
              </a:lnSpc>
            </a:pPr>
            <a:r>
              <a:rPr lang="en-US" sz="1900" spc="17">
                <a:solidFill>
                  <a:srgbClr val="64635D"/>
                </a:solidFill>
                <a:latin typeface="Arimo"/>
                <a:ea typeface="Arimo"/>
                <a:cs typeface="Arimo"/>
                <a:sym typeface="Arimo"/>
              </a:rPr>
              <a:t>LA </a:t>
            </a:r>
            <a:r>
              <a:rPr lang="en-US" sz="1900" b="1" spc="17">
                <a:solidFill>
                  <a:srgbClr val="64635D"/>
                </a:solidFill>
                <a:latin typeface="Arimo Bold"/>
                <a:ea typeface="Arimo Bold"/>
                <a:cs typeface="Arimo Bold"/>
                <a:sym typeface="Arimo Bold"/>
              </a:rPr>
              <a:t>LOGICA SANITARIA</a:t>
            </a:r>
            <a:r>
              <a:rPr lang="en-US" sz="1900" spc="17">
                <a:solidFill>
                  <a:srgbClr val="64635D"/>
                </a:solidFill>
                <a:latin typeface="Arimo"/>
                <a:ea typeface="Arimo"/>
                <a:cs typeface="Arimo"/>
                <a:sym typeface="Arimo"/>
              </a:rPr>
              <a:t> </a:t>
            </a:r>
          </a:p>
          <a:p>
            <a:pPr algn="l">
              <a:lnSpc>
                <a:spcPts val="2052"/>
              </a:lnSpc>
            </a:pPr>
            <a:r>
              <a:rPr lang="en-US" sz="1900" spc="17">
                <a:solidFill>
                  <a:srgbClr val="64635D"/>
                </a:solidFill>
                <a:latin typeface="Montserrat"/>
                <a:ea typeface="Montserrat"/>
                <a:cs typeface="Montserrat"/>
                <a:sym typeface="Montserrat"/>
              </a:rPr>
              <a:t>è quella di produrre guarigione ed ha come riferimento l’attività terapeutica </a:t>
            </a:r>
          </a:p>
          <a:p>
            <a:pPr algn="l">
              <a:lnSpc>
                <a:spcPts val="2052"/>
              </a:lnSpc>
            </a:pPr>
            <a:r>
              <a:rPr lang="en-US" sz="1900" spc="17">
                <a:solidFill>
                  <a:srgbClr val="64635D"/>
                </a:solidFill>
                <a:latin typeface="Montserrat"/>
                <a:ea typeface="Montserrat"/>
                <a:cs typeface="Montserrat"/>
                <a:sym typeface="Montserrat"/>
              </a:rPr>
              <a:t>che si esplica sulla componente biologica dell’individuo</a:t>
            </a:r>
          </a:p>
          <a:p>
            <a:pPr algn="l">
              <a:lnSpc>
                <a:spcPts val="2052"/>
              </a:lnSpc>
            </a:pPr>
            <a:endParaRPr lang="en-US" sz="1900" spc="17">
              <a:solidFill>
                <a:srgbClr val="64635D"/>
              </a:solidFill>
              <a:latin typeface="Montserrat"/>
              <a:ea typeface="Montserrat"/>
              <a:cs typeface="Montserrat"/>
              <a:sym typeface="Montserrat"/>
            </a:endParaRPr>
          </a:p>
          <a:p>
            <a:pPr algn="l">
              <a:lnSpc>
                <a:spcPts val="2052"/>
              </a:lnSpc>
            </a:pPr>
            <a:endParaRPr lang="en-US" sz="1900" spc="17">
              <a:solidFill>
                <a:srgbClr val="64635D"/>
              </a:solidFill>
              <a:latin typeface="Montserrat"/>
              <a:ea typeface="Montserrat"/>
              <a:cs typeface="Montserrat"/>
              <a:sym typeface="Montserrat"/>
            </a:endParaRPr>
          </a:p>
          <a:p>
            <a:pPr algn="l">
              <a:lnSpc>
                <a:spcPts val="2052"/>
              </a:lnSpc>
            </a:pPr>
            <a:r>
              <a:rPr lang="en-US" sz="1900" spc="17">
                <a:solidFill>
                  <a:srgbClr val="64635D"/>
                </a:solidFill>
                <a:latin typeface="Arimo"/>
                <a:ea typeface="Arimo"/>
                <a:cs typeface="Arimo"/>
                <a:sym typeface="Arimo"/>
              </a:rPr>
              <a:t>LA </a:t>
            </a:r>
            <a:r>
              <a:rPr lang="en-US" sz="1900" b="1" spc="17">
                <a:solidFill>
                  <a:srgbClr val="64635D"/>
                </a:solidFill>
                <a:latin typeface="Arimo Bold"/>
                <a:ea typeface="Arimo Bold"/>
                <a:cs typeface="Arimo Bold"/>
                <a:sym typeface="Arimo Bold"/>
              </a:rPr>
              <a:t>LOGICA SOCIALE </a:t>
            </a:r>
          </a:p>
          <a:p>
            <a:pPr algn="l">
              <a:lnSpc>
                <a:spcPts val="2052"/>
              </a:lnSpc>
            </a:pPr>
            <a:r>
              <a:rPr lang="en-US" sz="1900" spc="17">
                <a:solidFill>
                  <a:srgbClr val="64635D"/>
                </a:solidFill>
                <a:latin typeface="Montserrat"/>
                <a:ea typeface="Montserrat"/>
                <a:cs typeface="Montserrat"/>
                <a:sym typeface="Montserrat"/>
              </a:rPr>
              <a:t>è di fornire aiuto e sostegno ed ha come riferimento </a:t>
            </a:r>
          </a:p>
          <a:p>
            <a:pPr algn="l">
              <a:lnSpc>
                <a:spcPts val="2052"/>
              </a:lnSpc>
            </a:pPr>
            <a:r>
              <a:rPr lang="en-US" sz="1900" spc="17">
                <a:solidFill>
                  <a:srgbClr val="64635D"/>
                </a:solidFill>
                <a:latin typeface="Montserrat"/>
                <a:ea typeface="Montserrat"/>
                <a:cs typeface="Montserrat"/>
                <a:sym typeface="Montserrat"/>
              </a:rPr>
              <a:t>le relazioni con le componente psicosociale dell’individuo</a:t>
            </a:r>
          </a:p>
          <a:p>
            <a:pPr algn="l">
              <a:lnSpc>
                <a:spcPts val="2052"/>
              </a:lnSpc>
            </a:pPr>
            <a:r>
              <a:rPr lang="en-US" sz="1900" spc="17">
                <a:solidFill>
                  <a:srgbClr val="64635D"/>
                </a:solidFill>
                <a:latin typeface="Montserrat"/>
                <a:ea typeface="Montserrat"/>
                <a:cs typeface="Montserrat"/>
                <a:sym typeface="Montserrat"/>
              </a:rPr>
              <a:t> per valutare le  capacità di gestire la quotidianità</a:t>
            </a:r>
          </a:p>
        </p:txBody>
      </p:sp>
      <p:grpSp>
        <p:nvGrpSpPr>
          <p:cNvPr id="3" name="Group 3"/>
          <p:cNvGrpSpPr/>
          <p:nvPr/>
        </p:nvGrpSpPr>
        <p:grpSpPr>
          <a:xfrm>
            <a:off x="5323289" y="0"/>
            <a:ext cx="4523451" cy="7315200"/>
            <a:chOff x="0" y="0"/>
            <a:chExt cx="6031268" cy="9753600"/>
          </a:xfrm>
        </p:grpSpPr>
        <p:sp>
          <p:nvSpPr>
            <p:cNvPr id="4" name="Freeform 4" descr="Uomo anziano triste immagine stock. Immagine di nonno - 23479749"/>
            <p:cNvSpPr/>
            <p:nvPr/>
          </p:nvSpPr>
          <p:spPr>
            <a:xfrm>
              <a:off x="0" y="0"/>
              <a:ext cx="6031241" cy="9753600"/>
            </a:xfrm>
            <a:custGeom>
              <a:avLst/>
              <a:gdLst/>
              <a:ahLst/>
              <a:cxnLst/>
              <a:rect l="l" t="t" r="r" b="b"/>
              <a:pathLst>
                <a:path w="6031241" h="9753600">
                  <a:moveTo>
                    <a:pt x="0" y="0"/>
                  </a:moveTo>
                  <a:lnTo>
                    <a:pt x="6031241" y="0"/>
                  </a:lnTo>
                  <a:lnTo>
                    <a:pt x="6031241" y="9753600"/>
                  </a:lnTo>
                  <a:lnTo>
                    <a:pt x="0" y="9753600"/>
                  </a:lnTo>
                  <a:lnTo>
                    <a:pt x="0" y="0"/>
                  </a:lnTo>
                  <a:close/>
                </a:path>
              </a:pathLst>
            </a:custGeom>
            <a:blipFill>
              <a:blip r:embed="rId3"/>
              <a:stretch>
                <a:fillRect l="-3905" r="-3906"/>
              </a:stretch>
            </a:blipFill>
          </p:spPr>
        </p:sp>
      </p:grpSp>
      <p:grpSp>
        <p:nvGrpSpPr>
          <p:cNvPr id="5" name="Group 5"/>
          <p:cNvGrpSpPr/>
          <p:nvPr/>
        </p:nvGrpSpPr>
        <p:grpSpPr>
          <a:xfrm>
            <a:off x="-2449316" y="-113590"/>
            <a:ext cx="3061292" cy="3875850"/>
            <a:chOff x="0" y="0"/>
            <a:chExt cx="4081723" cy="5167800"/>
          </a:xfrm>
        </p:grpSpPr>
        <p:sp>
          <p:nvSpPr>
            <p:cNvPr id="6" name="Freeform 6"/>
            <p:cNvSpPr/>
            <p:nvPr/>
          </p:nvSpPr>
          <p:spPr>
            <a:xfrm>
              <a:off x="0" y="0"/>
              <a:ext cx="4081780" cy="5167757"/>
            </a:xfrm>
            <a:custGeom>
              <a:avLst/>
              <a:gdLst/>
              <a:ahLst/>
              <a:cxnLst/>
              <a:rect l="l" t="t" r="r" b="b"/>
              <a:pathLst>
                <a:path w="4081780" h="5167757">
                  <a:moveTo>
                    <a:pt x="0" y="0"/>
                  </a:moveTo>
                  <a:lnTo>
                    <a:pt x="4081780" y="0"/>
                  </a:lnTo>
                  <a:lnTo>
                    <a:pt x="4081780" y="5167757"/>
                  </a:lnTo>
                  <a:lnTo>
                    <a:pt x="0" y="5167757"/>
                  </a:lnTo>
                  <a:lnTo>
                    <a:pt x="0" y="0"/>
                  </a:lnTo>
                  <a:close/>
                </a:path>
              </a:pathLst>
            </a:custGeom>
            <a:blipFill>
              <a:blip r:embed="rId4"/>
              <a:stretch>
                <a:fillRect l="-7675" r="-7673"/>
              </a:stretch>
            </a:blipFill>
          </p:spPr>
        </p:sp>
      </p:grpSp>
      <p:grpSp>
        <p:nvGrpSpPr>
          <p:cNvPr id="7" name="Group 7"/>
          <p:cNvGrpSpPr/>
          <p:nvPr/>
        </p:nvGrpSpPr>
        <p:grpSpPr>
          <a:xfrm>
            <a:off x="-1967557" y="4455662"/>
            <a:ext cx="2892163" cy="3786372"/>
            <a:chOff x="0" y="0"/>
            <a:chExt cx="3856217" cy="5048496"/>
          </a:xfrm>
        </p:grpSpPr>
        <p:sp>
          <p:nvSpPr>
            <p:cNvPr id="8" name="Freeform 8"/>
            <p:cNvSpPr/>
            <p:nvPr/>
          </p:nvSpPr>
          <p:spPr>
            <a:xfrm>
              <a:off x="0" y="0"/>
              <a:ext cx="3856228" cy="5048504"/>
            </a:xfrm>
            <a:custGeom>
              <a:avLst/>
              <a:gdLst/>
              <a:ahLst/>
              <a:cxnLst/>
              <a:rect l="l" t="t" r="r" b="b"/>
              <a:pathLst>
                <a:path w="3856228" h="5048504">
                  <a:moveTo>
                    <a:pt x="0" y="0"/>
                  </a:moveTo>
                  <a:lnTo>
                    <a:pt x="3856228" y="0"/>
                  </a:lnTo>
                  <a:lnTo>
                    <a:pt x="3856228" y="5048504"/>
                  </a:lnTo>
                  <a:lnTo>
                    <a:pt x="0" y="5048504"/>
                  </a:lnTo>
                  <a:lnTo>
                    <a:pt x="0" y="0"/>
                  </a:lnTo>
                  <a:close/>
                </a:path>
              </a:pathLst>
            </a:custGeom>
            <a:blipFill>
              <a:blip r:embed="rId5"/>
              <a:stretch>
                <a:fillRect l="-7743" r="-7743"/>
              </a:stretch>
            </a:blipFill>
          </p:spPr>
        </p:sp>
      </p:grpSp>
      <p:grpSp>
        <p:nvGrpSpPr>
          <p:cNvPr id="9" name="Group 9"/>
          <p:cNvGrpSpPr/>
          <p:nvPr/>
        </p:nvGrpSpPr>
        <p:grpSpPr>
          <a:xfrm>
            <a:off x="-1929670" y="2547559"/>
            <a:ext cx="2661864" cy="3509761"/>
            <a:chOff x="0" y="0"/>
            <a:chExt cx="3549152" cy="4679681"/>
          </a:xfrm>
        </p:grpSpPr>
        <p:sp>
          <p:nvSpPr>
            <p:cNvPr id="10" name="Freeform 10"/>
            <p:cNvSpPr/>
            <p:nvPr/>
          </p:nvSpPr>
          <p:spPr>
            <a:xfrm>
              <a:off x="0" y="0"/>
              <a:ext cx="3549142" cy="4679696"/>
            </a:xfrm>
            <a:custGeom>
              <a:avLst/>
              <a:gdLst/>
              <a:ahLst/>
              <a:cxnLst/>
              <a:rect l="l" t="t" r="r" b="b"/>
              <a:pathLst>
                <a:path w="3549142" h="4679696">
                  <a:moveTo>
                    <a:pt x="0" y="0"/>
                  </a:moveTo>
                  <a:lnTo>
                    <a:pt x="3549142" y="0"/>
                  </a:lnTo>
                  <a:lnTo>
                    <a:pt x="3549142" y="4679696"/>
                  </a:lnTo>
                  <a:lnTo>
                    <a:pt x="0" y="4679696"/>
                  </a:lnTo>
                  <a:lnTo>
                    <a:pt x="0" y="0"/>
                  </a:lnTo>
                  <a:close/>
                </a:path>
              </a:pathLst>
            </a:custGeom>
            <a:blipFill>
              <a:blip r:embed="rId6"/>
              <a:stretch>
                <a:fillRect l="-7710" r="-7710"/>
              </a:stretch>
            </a:blipFill>
          </p:spPr>
        </p:sp>
      </p:grpSp>
      <p:sp>
        <p:nvSpPr>
          <p:cNvPr id="11" name="TextBox 11"/>
          <p:cNvSpPr txBox="1"/>
          <p:nvPr/>
        </p:nvSpPr>
        <p:spPr>
          <a:xfrm>
            <a:off x="3474720" y="6965316"/>
            <a:ext cx="3108960" cy="238125"/>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a:t>
            </a:r>
            <a:r>
              <a:rPr lang="en-US" sz="1399" spc="13">
                <a:solidFill>
                  <a:srgbClr val="FFF6ED"/>
                </a:solidFill>
                <a:latin typeface="Arial"/>
                <a:ea typeface="Arial"/>
                <a:cs typeface="Arial"/>
                <a:sym typeface="Arial"/>
              </a:rPr>
              <a:t>Perugini</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TextBox 2"/>
          <p:cNvSpPr txBox="1"/>
          <p:nvPr/>
        </p:nvSpPr>
        <p:spPr>
          <a:xfrm>
            <a:off x="2874147" y="960405"/>
            <a:ext cx="6147933" cy="3539109"/>
          </a:xfrm>
          <a:prstGeom prst="rect">
            <a:avLst/>
          </a:prstGeom>
        </p:spPr>
        <p:txBody>
          <a:bodyPr lIns="0" tIns="0" rIns="0" bIns="0" rtlCol="0" anchor="t">
            <a:spAutoFit/>
          </a:bodyPr>
          <a:lstStyle/>
          <a:p>
            <a:pPr algn="just">
              <a:lnSpc>
                <a:spcPts val="2160"/>
              </a:lnSpc>
            </a:pPr>
            <a:r>
              <a:rPr lang="en-US" sz="2000" spc="18">
                <a:solidFill>
                  <a:srgbClr val="F4451B"/>
                </a:solidFill>
                <a:latin typeface="Montserrat"/>
                <a:ea typeface="Montserrat"/>
                <a:cs typeface="Montserrat"/>
                <a:sym typeface="Montserrat"/>
              </a:rPr>
              <a:t>Un intervento socio sanitario che preveda interventi solo di  assistenza sanitaria o quella sociale potrebbero ESSERE parziali o anche inutili. </a:t>
            </a:r>
            <a:r>
              <a:rPr lang="en-US" sz="2000" spc="18">
                <a:solidFill>
                  <a:srgbClr val="000000"/>
                </a:solidFill>
                <a:latin typeface="Montserrat"/>
                <a:ea typeface="Montserrat"/>
                <a:cs typeface="Montserrat"/>
                <a:sym typeface="Montserrat"/>
              </a:rPr>
              <a:t> </a:t>
            </a:r>
            <a:r>
              <a:rPr lang="en-US" sz="2000" spc="18">
                <a:solidFill>
                  <a:srgbClr val="64635D"/>
                </a:solidFill>
                <a:latin typeface="Montserrat"/>
                <a:ea typeface="Montserrat"/>
                <a:cs typeface="Montserrat"/>
                <a:sym typeface="Montserrat"/>
              </a:rPr>
              <a:t>Solo l’integrazione consente di ottenere l’obiettivo di un migliore e più adeguato livello di cura, ma anche un uso più efficace delle risorse.</a:t>
            </a:r>
          </a:p>
          <a:p>
            <a:pPr algn="just">
              <a:lnSpc>
                <a:spcPts val="2160"/>
              </a:lnSpc>
            </a:pPr>
            <a:r>
              <a:rPr lang="en-US" sz="2000" spc="18">
                <a:solidFill>
                  <a:srgbClr val="64635D"/>
                </a:solidFill>
                <a:latin typeface="Montserrat"/>
                <a:ea typeface="Montserrat"/>
                <a:cs typeface="Montserrat"/>
                <a:sym typeface="Montserrat"/>
              </a:rPr>
              <a:t>Prendersi cura della persona nelle sue  diverse situazioni (ovvero cause) di debolezza, ed offrire opportunità che consentono di trovare soluzione ai diversi  stati di bisogno.</a:t>
            </a:r>
          </a:p>
          <a:p>
            <a:pPr algn="l">
              <a:lnSpc>
                <a:spcPts val="2507"/>
              </a:lnSpc>
            </a:pPr>
            <a:endParaRPr lang="en-US" sz="2000" spc="18">
              <a:solidFill>
                <a:srgbClr val="64635D"/>
              </a:solidFill>
              <a:latin typeface="Montserrat"/>
              <a:ea typeface="Montserrat"/>
              <a:cs typeface="Montserrat"/>
              <a:sym typeface="Montserrat"/>
            </a:endParaRPr>
          </a:p>
          <a:p>
            <a:pPr algn="l">
              <a:lnSpc>
                <a:spcPts val="1296"/>
              </a:lnSpc>
            </a:pPr>
            <a:r>
              <a:rPr lang="en-US" sz="1200" spc="10">
                <a:solidFill>
                  <a:srgbClr val="64635D"/>
                </a:solidFill>
                <a:latin typeface="Arimo"/>
                <a:ea typeface="Arimo"/>
                <a:cs typeface="Arimo"/>
                <a:sym typeface="Arimo"/>
              </a:rPr>
              <a:t>«</a:t>
            </a:r>
            <a:r>
              <a:rPr lang="en-US" sz="1200" i="1" spc="10">
                <a:solidFill>
                  <a:srgbClr val="64635D"/>
                </a:solidFill>
                <a:latin typeface="Arimo Italics"/>
                <a:ea typeface="Arimo Italics"/>
                <a:cs typeface="Arimo Italics"/>
                <a:sym typeface="Arimo Italics"/>
              </a:rPr>
              <a:t>Il sociosanitario»: una scommessa incompiuta?» </a:t>
            </a:r>
          </a:p>
          <a:p>
            <a:pPr algn="l">
              <a:lnSpc>
                <a:spcPts val="1296"/>
              </a:lnSpc>
            </a:pPr>
            <a:r>
              <a:rPr lang="en-US" sz="1200" i="1" spc="11">
                <a:solidFill>
                  <a:srgbClr val="64635D"/>
                </a:solidFill>
                <a:latin typeface="Arimo Italics"/>
                <a:ea typeface="Arimo Italics"/>
                <a:cs typeface="Arimo Italics"/>
                <a:sym typeface="Arimo Italics"/>
              </a:rPr>
              <a:t>Di E.Rossi Rivista AIC n.2/2018 pubblicato il 23.5.2018</a:t>
            </a:r>
          </a:p>
        </p:txBody>
      </p:sp>
      <p:grpSp>
        <p:nvGrpSpPr>
          <p:cNvPr id="3" name="Group 3"/>
          <p:cNvGrpSpPr/>
          <p:nvPr/>
        </p:nvGrpSpPr>
        <p:grpSpPr>
          <a:xfrm rot="516849">
            <a:off x="-3133549" y="1440090"/>
            <a:ext cx="7730137" cy="7459583"/>
            <a:chOff x="0" y="0"/>
            <a:chExt cx="10306849" cy="9946111"/>
          </a:xfrm>
        </p:grpSpPr>
        <p:sp>
          <p:nvSpPr>
            <p:cNvPr id="4" name="Freeform 4"/>
            <p:cNvSpPr/>
            <p:nvPr/>
          </p:nvSpPr>
          <p:spPr>
            <a:xfrm>
              <a:off x="0" y="0"/>
              <a:ext cx="10306812" cy="9946132"/>
            </a:xfrm>
            <a:custGeom>
              <a:avLst/>
              <a:gdLst/>
              <a:ahLst/>
              <a:cxnLst/>
              <a:rect l="l" t="t" r="r" b="b"/>
              <a:pathLst>
                <a:path w="10306812" h="9946132">
                  <a:moveTo>
                    <a:pt x="0" y="0"/>
                  </a:moveTo>
                  <a:lnTo>
                    <a:pt x="10306812" y="0"/>
                  </a:lnTo>
                  <a:lnTo>
                    <a:pt x="10306812" y="9946132"/>
                  </a:lnTo>
                  <a:lnTo>
                    <a:pt x="0" y="9946132"/>
                  </a:lnTo>
                  <a:lnTo>
                    <a:pt x="0" y="0"/>
                  </a:lnTo>
                  <a:close/>
                </a:path>
              </a:pathLst>
            </a:custGeom>
            <a:blipFill>
              <a:blip r:embed="rId2"/>
              <a:stretch>
                <a:fillRect l="-3" r="-4"/>
              </a:stretch>
            </a:blipFill>
          </p:spPr>
        </p:sp>
      </p:grpSp>
      <p:sp>
        <p:nvSpPr>
          <p:cNvPr id="5" name="TextBox 5"/>
          <p:cNvSpPr txBox="1"/>
          <p:nvPr/>
        </p:nvSpPr>
        <p:spPr>
          <a:xfrm>
            <a:off x="3484245"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grpSp>
        <p:nvGrpSpPr>
          <p:cNvPr id="2" name="Group 2"/>
          <p:cNvGrpSpPr/>
          <p:nvPr/>
        </p:nvGrpSpPr>
        <p:grpSpPr>
          <a:xfrm rot="2451906">
            <a:off x="-889979" y="-1610864"/>
            <a:ext cx="2822015" cy="4196305"/>
            <a:chOff x="0" y="0"/>
            <a:chExt cx="3762687" cy="5595073"/>
          </a:xfrm>
        </p:grpSpPr>
        <p:sp>
          <p:nvSpPr>
            <p:cNvPr id="3" name="Freeform 3"/>
            <p:cNvSpPr/>
            <p:nvPr/>
          </p:nvSpPr>
          <p:spPr>
            <a:xfrm>
              <a:off x="0" y="0"/>
              <a:ext cx="3762629" cy="5595112"/>
            </a:xfrm>
            <a:custGeom>
              <a:avLst/>
              <a:gdLst/>
              <a:ahLst/>
              <a:cxnLst/>
              <a:rect l="l" t="t" r="r" b="b"/>
              <a:pathLst>
                <a:path w="3762629" h="5595112">
                  <a:moveTo>
                    <a:pt x="0" y="0"/>
                  </a:moveTo>
                  <a:lnTo>
                    <a:pt x="3762629" y="0"/>
                  </a:lnTo>
                  <a:lnTo>
                    <a:pt x="3762629" y="5595112"/>
                  </a:lnTo>
                  <a:lnTo>
                    <a:pt x="0" y="5595112"/>
                  </a:lnTo>
                  <a:lnTo>
                    <a:pt x="0" y="0"/>
                  </a:lnTo>
                  <a:close/>
                </a:path>
              </a:pathLst>
            </a:custGeom>
            <a:blipFill>
              <a:blip r:embed="rId2"/>
              <a:stretch>
                <a:fillRect l="-37" r="-38"/>
              </a:stretch>
            </a:blipFill>
          </p:spPr>
        </p:sp>
      </p:grpSp>
      <p:grpSp>
        <p:nvGrpSpPr>
          <p:cNvPr id="4" name="Group 4"/>
          <p:cNvGrpSpPr/>
          <p:nvPr/>
        </p:nvGrpSpPr>
        <p:grpSpPr>
          <a:xfrm rot="-5916672">
            <a:off x="8224182" y="5220502"/>
            <a:ext cx="3058836" cy="3471020"/>
            <a:chOff x="0" y="0"/>
            <a:chExt cx="4078448" cy="4628027"/>
          </a:xfrm>
        </p:grpSpPr>
        <p:sp>
          <p:nvSpPr>
            <p:cNvPr id="5" name="Freeform 5"/>
            <p:cNvSpPr/>
            <p:nvPr/>
          </p:nvSpPr>
          <p:spPr>
            <a:xfrm>
              <a:off x="0" y="0"/>
              <a:ext cx="4078478" cy="4628007"/>
            </a:xfrm>
            <a:custGeom>
              <a:avLst/>
              <a:gdLst/>
              <a:ahLst/>
              <a:cxnLst/>
              <a:rect l="l" t="t" r="r" b="b"/>
              <a:pathLst>
                <a:path w="4078478" h="4628007">
                  <a:moveTo>
                    <a:pt x="0" y="0"/>
                  </a:moveTo>
                  <a:lnTo>
                    <a:pt x="4078478" y="0"/>
                  </a:lnTo>
                  <a:lnTo>
                    <a:pt x="4078478" y="4628007"/>
                  </a:lnTo>
                  <a:lnTo>
                    <a:pt x="0" y="4628007"/>
                  </a:lnTo>
                  <a:lnTo>
                    <a:pt x="0" y="0"/>
                  </a:lnTo>
                  <a:close/>
                </a:path>
              </a:pathLst>
            </a:custGeom>
            <a:blipFill>
              <a:blip r:embed="rId3"/>
              <a:stretch>
                <a:fillRect l="-50" r="-49"/>
              </a:stretch>
            </a:blipFill>
          </p:spPr>
        </p:sp>
      </p:grpSp>
      <p:sp>
        <p:nvSpPr>
          <p:cNvPr id="6" name="TextBox 6"/>
          <p:cNvSpPr txBox="1"/>
          <p:nvPr/>
        </p:nvSpPr>
        <p:spPr>
          <a:xfrm>
            <a:off x="876171" y="1295216"/>
            <a:ext cx="8517253" cy="410718"/>
          </a:xfrm>
          <a:prstGeom prst="rect">
            <a:avLst/>
          </a:prstGeom>
        </p:spPr>
        <p:txBody>
          <a:bodyPr lIns="0" tIns="0" rIns="0" bIns="0" rtlCol="0" anchor="t">
            <a:spAutoFit/>
          </a:bodyPr>
          <a:lstStyle/>
          <a:p>
            <a:pPr algn="l">
              <a:lnSpc>
                <a:spcPts val="3456"/>
              </a:lnSpc>
            </a:pPr>
            <a:r>
              <a:rPr lang="en-US" sz="3200" spc="-19">
                <a:solidFill>
                  <a:srgbClr val="64635D"/>
                </a:solidFill>
                <a:latin typeface="DM Serif Display"/>
                <a:ea typeface="DM Serif Display"/>
                <a:cs typeface="DM Serif Display"/>
                <a:sym typeface="DM Serif Display"/>
              </a:rPr>
              <a:t>La valutazione della fragilità socio sanitaria</a:t>
            </a:r>
          </a:p>
        </p:txBody>
      </p:sp>
      <p:sp>
        <p:nvSpPr>
          <p:cNvPr id="7" name="TextBox 7"/>
          <p:cNvSpPr txBox="1"/>
          <p:nvPr/>
        </p:nvSpPr>
        <p:spPr>
          <a:xfrm>
            <a:off x="809305" y="1799340"/>
            <a:ext cx="8212775" cy="4578176"/>
          </a:xfrm>
          <a:prstGeom prst="rect">
            <a:avLst/>
          </a:prstGeom>
        </p:spPr>
        <p:txBody>
          <a:bodyPr lIns="0" tIns="0" rIns="0" bIns="0" rtlCol="0" anchor="t">
            <a:spAutoFit/>
          </a:bodyPr>
          <a:lstStyle/>
          <a:p>
            <a:pPr algn="just">
              <a:lnSpc>
                <a:spcPts val="2106"/>
              </a:lnSpc>
            </a:pPr>
            <a:r>
              <a:rPr lang="en-US" sz="1800" spc="16">
                <a:solidFill>
                  <a:srgbClr val="404040"/>
                </a:solidFill>
                <a:latin typeface="Montserrat"/>
                <a:ea typeface="Montserrat"/>
                <a:cs typeface="Montserrat"/>
                <a:sym typeface="Montserrat"/>
              </a:rPr>
              <a:t> Implementazione del modello integrato ha messo in evidenza la necessità di </a:t>
            </a:r>
            <a:r>
              <a:rPr lang="en-US" sz="1800" spc="16">
                <a:solidFill>
                  <a:srgbClr val="FF0000"/>
                </a:solidFill>
                <a:latin typeface="Montserrat"/>
                <a:ea typeface="Montserrat"/>
                <a:cs typeface="Montserrat"/>
                <a:sym typeface="Montserrat"/>
              </a:rPr>
              <a:t>applicare un sistema di valutazione volto a superare le logiche settoriali e frammentarie</a:t>
            </a:r>
            <a:r>
              <a:rPr lang="en-US" sz="1800" spc="16">
                <a:solidFill>
                  <a:srgbClr val="404040"/>
                </a:solidFill>
                <a:latin typeface="Montserrat"/>
                <a:ea typeface="Montserrat"/>
                <a:cs typeface="Montserrat"/>
                <a:sym typeface="Montserrat"/>
              </a:rPr>
              <a:t> degli interventi attraverso l’erogazione di singole prestazioni, segmentate ed isolate, che risultano talvolta, inefficaci ed inefficienti .</a:t>
            </a:r>
          </a:p>
          <a:p>
            <a:pPr algn="just">
              <a:lnSpc>
                <a:spcPts val="2106"/>
              </a:lnSpc>
            </a:pPr>
            <a:r>
              <a:rPr lang="en-US" sz="1800" spc="16">
                <a:solidFill>
                  <a:srgbClr val="404040"/>
                </a:solidFill>
                <a:latin typeface="Montserrat"/>
                <a:ea typeface="Montserrat"/>
                <a:cs typeface="Montserrat"/>
                <a:sym typeface="Montserrat"/>
              </a:rPr>
              <a:t> Il Servizio Sociale Professionale Aziendale  può essere considerato </a:t>
            </a:r>
            <a:r>
              <a:rPr lang="en-US" sz="1800" spc="16">
                <a:solidFill>
                  <a:srgbClr val="FF0000"/>
                </a:solidFill>
                <a:latin typeface="Montserrat"/>
                <a:ea typeface="Montserrat"/>
                <a:cs typeface="Montserrat"/>
                <a:sym typeface="Montserrat"/>
              </a:rPr>
              <a:t> uno strumento facilitatore</a:t>
            </a:r>
            <a:r>
              <a:rPr lang="en-US" sz="1800" spc="16">
                <a:solidFill>
                  <a:srgbClr val="404040"/>
                </a:solidFill>
                <a:latin typeface="Montserrat"/>
                <a:ea typeface="Montserrat"/>
                <a:cs typeface="Montserrat"/>
                <a:sym typeface="Montserrat"/>
              </a:rPr>
              <a:t> e contribuire allo costruzione di questa nuova architettura dei servizi: COT, Case della Comunità, Ospedali di Comunità, ecc sempre più vicini alle persone, ai loro bisogni di bisogni di CURA e di CARE. Il Servizio Sociale in Sanità ha sempre rappresentato una risorsa importante per la costruzione di un Welfare di Comunità attento all’Innovazione sociale. </a:t>
            </a:r>
            <a:r>
              <a:rPr lang="en-US" sz="1800" b="1" spc="16">
                <a:solidFill>
                  <a:srgbClr val="948A54"/>
                </a:solidFill>
                <a:latin typeface="Montserrat Bold"/>
                <a:ea typeface="Montserrat Bold"/>
                <a:cs typeface="Montserrat Bold"/>
                <a:sym typeface="Montserrat Bold"/>
              </a:rPr>
              <a:t>IL SSPA può contribuire a rimodulare l’attuale sistema dei servizi verso modelli di welfare generativo più efficaci ed efficienti pensati per dare risposte eque ai cittadini e per rafforzare la dimensione comunitaria  e di prossimità, innescando processi partecipativi di co-progettazione e di inclusione (empowerment).</a:t>
            </a:r>
          </a:p>
        </p:txBody>
      </p:sp>
      <p:sp>
        <p:nvSpPr>
          <p:cNvPr id="8" name="TextBox 8"/>
          <p:cNvSpPr txBox="1"/>
          <p:nvPr/>
        </p:nvSpPr>
        <p:spPr>
          <a:xfrm>
            <a:off x="3474720" y="6965316"/>
            <a:ext cx="3108960" cy="266700"/>
          </a:xfrm>
          <a:prstGeom prst="rect">
            <a:avLst/>
          </a:prstGeom>
        </p:spPr>
        <p:txBody>
          <a:bodyPr lIns="0" tIns="0" rIns="0" bIns="0" rtlCol="0" anchor="t">
            <a:spAutoFit/>
          </a:bodyPr>
          <a:lstStyle/>
          <a:p>
            <a:pPr algn="ctr">
              <a:lnSpc>
                <a:spcPts val="1680"/>
              </a:lnSpc>
            </a:pPr>
            <a:r>
              <a:rPr lang="en-US" sz="1399" spc="13">
                <a:solidFill>
                  <a:srgbClr val="494949"/>
                </a:solidFill>
                <a:latin typeface="Arial"/>
                <a:ea typeface="Arial"/>
                <a:cs typeface="Arial"/>
                <a:sym typeface="Arial"/>
              </a:rPr>
              <a:t>Dott.ssa Lorella Perugini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3690</Words>
  <Application>Microsoft Office PowerPoint</Application>
  <PresentationFormat>Personalizzato</PresentationFormat>
  <Paragraphs>422</Paragraphs>
  <Slides>38</Slides>
  <Notes>7</Notes>
  <HiddenSlides>0</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38</vt:i4>
      </vt:variant>
    </vt:vector>
  </HeadingPairs>
  <TitlesOfParts>
    <vt:vector size="57" baseType="lpstr">
      <vt:lpstr>Montserrat Italics</vt:lpstr>
      <vt:lpstr>Montserrat Bold</vt:lpstr>
      <vt:lpstr>Montserrat</vt:lpstr>
      <vt:lpstr>Open Sans</vt:lpstr>
      <vt:lpstr>Calibri</vt:lpstr>
      <vt:lpstr>Arimo Italics</vt:lpstr>
      <vt:lpstr>Times New Roman</vt:lpstr>
      <vt:lpstr>Arimo Bold Italics</vt:lpstr>
      <vt:lpstr>Arial</vt:lpstr>
      <vt:lpstr>Nunito</vt:lpstr>
      <vt:lpstr>DM Serif Display</vt:lpstr>
      <vt:lpstr>League Gothic</vt:lpstr>
      <vt:lpstr>TT Rounds Condensed</vt:lpstr>
      <vt:lpstr>Arimo Bold</vt:lpstr>
      <vt:lpstr>Arimo</vt:lpstr>
      <vt:lpstr>Archivo Black</vt:lpstr>
      <vt:lpstr>Nunito Bold</vt:lpstr>
      <vt:lpstr>Montserrat Light</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evento 3 dicembre 24 def (1).pptx</dc:title>
  <dc:creator>Perugini Lorella-DIRIGENTE ASS. SOCIALE</dc:creator>
  <cp:lastModifiedBy>Perugini Lorella-DIRIGENTE ASS. SOCIALE</cp:lastModifiedBy>
  <cp:revision>9</cp:revision>
  <dcterms:created xsi:type="dcterms:W3CDTF">2006-08-16T00:00:00Z</dcterms:created>
  <dcterms:modified xsi:type="dcterms:W3CDTF">2025-05-07T13:40:10Z</dcterms:modified>
  <dc:identifier>DAGXlZPefpc</dc:identifier>
</cp:coreProperties>
</file>