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6" r:id="rId6"/>
    <p:sldId id="299" r:id="rId7"/>
    <p:sldId id="267" r:id="rId8"/>
    <p:sldId id="265" r:id="rId9"/>
    <p:sldId id="268" r:id="rId10"/>
    <p:sldId id="296" r:id="rId11"/>
    <p:sldId id="297" r:id="rId12"/>
    <p:sldId id="298" r:id="rId13"/>
    <p:sldId id="300" r:id="rId14"/>
    <p:sldId id="261" r:id="rId15"/>
    <p:sldId id="262" r:id="rId16"/>
    <p:sldId id="263" r:id="rId17"/>
    <p:sldId id="264" r:id="rId18"/>
    <p:sldId id="301" r:id="rId19"/>
    <p:sldId id="271" r:id="rId20"/>
    <p:sldId id="303" r:id="rId21"/>
    <p:sldId id="305" r:id="rId22"/>
    <p:sldId id="304" r:id="rId23"/>
    <p:sldId id="306" r:id="rId24"/>
    <p:sldId id="277" r:id="rId25"/>
    <p:sldId id="275" r:id="rId26"/>
    <p:sldId id="322" r:id="rId27"/>
    <p:sldId id="327" r:id="rId28"/>
    <p:sldId id="329" r:id="rId29"/>
    <p:sldId id="330" r:id="rId30"/>
    <p:sldId id="279" r:id="rId31"/>
    <p:sldId id="282" r:id="rId32"/>
    <p:sldId id="280" r:id="rId33"/>
    <p:sldId id="328" r:id="rId34"/>
    <p:sldId id="308" r:id="rId35"/>
    <p:sldId id="312" r:id="rId36"/>
    <p:sldId id="307" r:id="rId37"/>
    <p:sldId id="309" r:id="rId38"/>
    <p:sldId id="335" r:id="rId39"/>
    <p:sldId id="311" r:id="rId40"/>
    <p:sldId id="310" r:id="rId41"/>
    <p:sldId id="313" r:id="rId42"/>
    <p:sldId id="324" r:id="rId43"/>
    <p:sldId id="332" r:id="rId44"/>
    <p:sldId id="318" r:id="rId45"/>
    <p:sldId id="339" r:id="rId46"/>
    <p:sldId id="333" r:id="rId47"/>
    <p:sldId id="334" r:id="rId48"/>
    <p:sldId id="319" r:id="rId49"/>
    <p:sldId id="320" r:id="rId50"/>
    <p:sldId id="326" r:id="rId51"/>
    <p:sldId id="337" r:id="rId52"/>
    <p:sldId id="321" r:id="rId53"/>
    <p:sldId id="325" r:id="rId54"/>
    <p:sldId id="281" r:id="rId55"/>
    <p:sldId id="283" r:id="rId56"/>
    <p:sldId id="284" r:id="rId57"/>
    <p:sldId id="285" r:id="rId58"/>
    <p:sldId id="286" r:id="rId59"/>
    <p:sldId id="287" r:id="rId60"/>
    <p:sldId id="288" r:id="rId61"/>
    <p:sldId id="289" r:id="rId62"/>
    <p:sldId id="290" r:id="rId63"/>
    <p:sldId id="291" r:id="rId64"/>
    <p:sldId id="292" r:id="rId65"/>
    <p:sldId id="293" r:id="rId66"/>
    <p:sldId id="338" r:id="rId67"/>
    <p:sldId id="294" r:id="rId68"/>
    <p:sldId id="295" r:id="rId69"/>
  </p:sldIdLst>
  <p:sldSz cx="12192000" cy="685800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400"/>
    <a:srgbClr val="FFD41F"/>
    <a:srgbClr val="FFD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54"/>
  </p:normalViewPr>
  <p:slideViewPr>
    <p:cSldViewPr snapToGrid="0">
      <p:cViewPr varScale="1">
        <p:scale>
          <a:sx n="85" d="100"/>
          <a:sy n="85" d="100"/>
        </p:scale>
        <p:origin x="16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Apto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Aptos Display"/>
              </a:rPr>
              <a:t>Fare clic per modificare lo stile del titolo dello schema</a:t>
            </a:r>
            <a:endParaRPr lang="it-IT" sz="4400" b="0" strike="noStrike" spc="-1">
              <a:solidFill>
                <a:srgbClr val="000000"/>
              </a:solidFill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Aptos"/>
              </a:rPr>
              <a:t>Fare clic per modificare gli stili del testo dello schema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Aptos"/>
              </a:rPr>
              <a:t>Secondo livello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rgbClr val="000000"/>
                </a:solidFill>
                <a:latin typeface="Aptos"/>
              </a:rPr>
              <a:t>Terzo livello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rgbClr val="000000"/>
                </a:solidFill>
                <a:latin typeface="Aptos"/>
              </a:rPr>
              <a:t>Quarto livello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rgbClr val="000000"/>
                </a:solidFill>
                <a:latin typeface="Aptos"/>
              </a:rPr>
              <a:t>Quinto livello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EEEF14C0-9C8E-4433-AB62-F17D539910EC}" type="datetime">
              <a:rPr lang="it-IT" sz="1200" b="0" strike="noStrike" spc="-1">
                <a:solidFill>
                  <a:srgbClr val="787878"/>
                </a:solidFill>
                <a:latin typeface="Aptos"/>
              </a:rPr>
              <a:t>15/04/2025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6D22787B-0FAA-4396-BFC1-7C2BADF99723}" type="slidenum">
              <a:rPr lang="it-IT" sz="1200" b="0" strike="noStrike" spc="-1">
                <a:solidFill>
                  <a:srgbClr val="787878"/>
                </a:solidFill>
                <a:latin typeface="Aptos"/>
              </a:rPr>
              <a:t>‹N›</a:t>
            </a:fld>
            <a:endParaRPr lang="it-IT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dineaslombardia.i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42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43" name="CustomShape 2"/>
          <p:cNvSpPr/>
          <p:nvPr/>
        </p:nvSpPr>
        <p:spPr>
          <a:xfrm>
            <a:off x="1617840" y="1598400"/>
            <a:ext cx="9133200" cy="155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2021-25 	Quattro anni insieme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44" name="CustomShape 3"/>
          <p:cNvSpPr/>
          <p:nvPr/>
        </p:nvSpPr>
        <p:spPr>
          <a:xfrm>
            <a:off x="2812680" y="3751200"/>
            <a:ext cx="674352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strike="noStrike" spc="-1">
                <a:solidFill>
                  <a:srgbClr val="FFFFFF"/>
                </a:solidFill>
                <a:latin typeface="Arial"/>
              </a:rPr>
              <a:t>Milano – 28 marzo 2025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45" name="CustomShape 4"/>
          <p:cNvSpPr/>
          <p:nvPr/>
        </p:nvSpPr>
        <p:spPr>
          <a:xfrm>
            <a:off x="1617840" y="2444040"/>
            <a:ext cx="913320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36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Incontro di fine mandato</a:t>
            </a:r>
            <a:endParaRPr lang="it-IT" sz="36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92" name="Segnaposto contenuto 4_1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360" y="-23364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93" name="CustomShape 2"/>
          <p:cNvSpPr/>
          <p:nvPr/>
        </p:nvSpPr>
        <p:spPr>
          <a:xfrm>
            <a:off x="867600" y="576000"/>
            <a:ext cx="1076184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spc="-1" dirty="0">
                <a:solidFill>
                  <a:srgbClr val="FFC000"/>
                </a:solidFill>
                <a:latin typeface="Helvetica Neue"/>
                <a:ea typeface="Helvetica Neue"/>
              </a:rPr>
              <a:t>Commissione Formazione continua</a:t>
            </a: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2DFF99DE-0B8C-C7AD-A6CD-7033FC0C8304}"/>
              </a:ext>
            </a:extLst>
          </p:cNvPr>
          <p:cNvSpPr/>
          <p:nvPr/>
        </p:nvSpPr>
        <p:spPr>
          <a:xfrm>
            <a:off x="908789" y="1616503"/>
            <a:ext cx="10761840" cy="32814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spcAft>
                <a:spcPts val="391"/>
              </a:spcAft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Composta da 6 consiglieri, a cui spetta la valutazione preventiva delle richieste di: </a:t>
            </a:r>
          </a:p>
          <a:p>
            <a:pPr marL="216000" indent="-216000" algn="just">
              <a:spcAft>
                <a:spcPts val="39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Convenzioni e Patrocini</a:t>
            </a:r>
          </a:p>
          <a:p>
            <a:pPr marL="216000" indent="-216000" algn="just">
              <a:lnSpc>
                <a:spcPct val="100000"/>
              </a:lnSpc>
              <a:spcAft>
                <a:spcPts val="39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Accreditamento eventi</a:t>
            </a:r>
          </a:p>
          <a:p>
            <a:pPr marL="216000" indent="-216000" algn="just">
              <a:lnSpc>
                <a:spcPct val="100000"/>
              </a:lnSpc>
              <a:spcAft>
                <a:spcPts val="39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Ex-post ed Esoneri</a:t>
            </a:r>
          </a:p>
          <a:p>
            <a:pPr algn="just">
              <a:lnSpc>
                <a:spcPct val="100000"/>
              </a:lnSpc>
              <a:spcAft>
                <a:spcPts val="391"/>
              </a:spcAft>
              <a:buClr>
                <a:srgbClr val="000000"/>
              </a:buClr>
              <a:buSzPct val="45000"/>
            </a:pPr>
            <a:r>
              <a:rPr lang="it-IT" sz="2200" spc="-1" dirty="0">
                <a:solidFill>
                  <a:srgbClr val="FFFFFF"/>
                </a:solidFill>
                <a:latin typeface="Titillium Web"/>
              </a:rPr>
              <a:t>Le valutazioni sono effettuate sulla base del Regolamento nazionale per la Formazione Continua degli Assistenti sociali</a:t>
            </a:r>
          </a:p>
        </p:txBody>
      </p:sp>
    </p:spTree>
    <p:extLst>
      <p:ext uri="{BB962C8B-B14F-4D97-AF65-F5344CB8AC3E}">
        <p14:creationId xmlns:p14="http://schemas.microsoft.com/office/powerpoint/2010/main" val="1980100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92" name="Segnaposto contenuto 4_1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360" y="-23364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93" name="CustomShape 2"/>
          <p:cNvSpPr/>
          <p:nvPr/>
        </p:nvSpPr>
        <p:spPr>
          <a:xfrm>
            <a:off x="867600" y="576000"/>
            <a:ext cx="1076184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spc="-1" dirty="0">
                <a:solidFill>
                  <a:srgbClr val="FFC000"/>
                </a:solidFill>
                <a:latin typeface="Helvetica Neue"/>
                <a:ea typeface="Helvetica Neue"/>
              </a:rPr>
              <a:t>Commissione Tecnico-patrimoniale</a:t>
            </a: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2DFF99DE-0B8C-C7AD-A6CD-7033FC0C8304}"/>
              </a:ext>
            </a:extLst>
          </p:cNvPr>
          <p:cNvSpPr/>
          <p:nvPr/>
        </p:nvSpPr>
        <p:spPr>
          <a:xfrm>
            <a:off x="908789" y="1616503"/>
            <a:ext cx="10761840" cy="33943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spcAft>
                <a:spcPts val="391"/>
              </a:spcAft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Composta da 3 consiglieri cui spetta la valutazione preventiva di: </a:t>
            </a:r>
          </a:p>
          <a:p>
            <a:pPr marL="216000" indent="-216000" algn="just">
              <a:lnSpc>
                <a:spcPct val="100000"/>
              </a:lnSpc>
              <a:spcAft>
                <a:spcPts val="39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Bilancio preventivo e consultivo</a:t>
            </a:r>
          </a:p>
          <a:p>
            <a:pPr marL="216000" indent="-216000" algn="just">
              <a:lnSpc>
                <a:spcPct val="100000"/>
              </a:lnSpc>
              <a:spcAft>
                <a:spcPts val="39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Monitoraggio pagamenti della quota annuale</a:t>
            </a:r>
          </a:p>
          <a:p>
            <a:pPr marL="216000" indent="-216000" algn="just">
              <a:lnSpc>
                <a:spcPct val="100000"/>
              </a:lnSpc>
              <a:spcAft>
                <a:spcPts val="39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Preventivi di costo per le attività dei gruppi territoriale e tematici (dal 2023 funzione demandata a altro organismo)</a:t>
            </a:r>
          </a:p>
          <a:p>
            <a:pPr marL="216000" indent="-216000" algn="just">
              <a:lnSpc>
                <a:spcPct val="100000"/>
              </a:lnSpc>
              <a:spcAft>
                <a:spcPts val="39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Proposta di avvisi, bandi di gara e acquisti</a:t>
            </a:r>
          </a:p>
          <a:p>
            <a:pPr marL="216000" indent="-216000" algn="just">
              <a:lnSpc>
                <a:spcPct val="100000"/>
              </a:lnSpc>
              <a:spcAft>
                <a:spcPts val="39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Proposta di regolamenti amministrativi</a:t>
            </a:r>
          </a:p>
        </p:txBody>
      </p:sp>
    </p:spTree>
    <p:extLst>
      <p:ext uri="{BB962C8B-B14F-4D97-AF65-F5344CB8AC3E}">
        <p14:creationId xmlns:p14="http://schemas.microsoft.com/office/powerpoint/2010/main" val="3058309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92" name="Segnaposto contenuto 4_1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360" y="-23364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93" name="CustomShape 2"/>
          <p:cNvSpPr/>
          <p:nvPr/>
        </p:nvSpPr>
        <p:spPr>
          <a:xfrm>
            <a:off x="867600" y="576000"/>
            <a:ext cx="1076184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spc="-1" dirty="0">
                <a:solidFill>
                  <a:srgbClr val="FFC000"/>
                </a:solidFill>
                <a:latin typeface="Helvetica Neue"/>
                <a:ea typeface="Helvetica Neue"/>
              </a:rPr>
              <a:t>Commissione etico-deontologica</a:t>
            </a: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2DFF99DE-0B8C-C7AD-A6CD-7033FC0C8304}"/>
              </a:ext>
            </a:extLst>
          </p:cNvPr>
          <p:cNvSpPr/>
          <p:nvPr/>
        </p:nvSpPr>
        <p:spPr>
          <a:xfrm>
            <a:off x="908789" y="1616503"/>
            <a:ext cx="10761840" cy="339434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spcAft>
                <a:spcPts val="391"/>
              </a:spcAft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Composta da 6 consiglieri, si occupa di: </a:t>
            </a:r>
          </a:p>
          <a:p>
            <a:pPr marL="216000" indent="-216000" algn="just">
              <a:lnSpc>
                <a:spcPct val="100000"/>
              </a:lnSpc>
              <a:spcAft>
                <a:spcPts val="39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spc="-1" dirty="0">
                <a:solidFill>
                  <a:srgbClr val="FFFFFF"/>
                </a:solidFill>
                <a:latin typeface="Titillium Web"/>
              </a:rPr>
              <a:t>promuovere la formazione e l’aggiornamento su tematiche etiche e </a:t>
            </a:r>
            <a:r>
              <a:rPr lang="it-IT" sz="2400" spc="-1" dirty="0" err="1">
                <a:solidFill>
                  <a:srgbClr val="FFFFFF"/>
                </a:solidFill>
                <a:latin typeface="Titillium Web"/>
              </a:rPr>
              <a:t>deo</a:t>
            </a:r>
            <a:endParaRPr lang="it-IT" sz="2400" spc="-1" dirty="0">
              <a:solidFill>
                <a:srgbClr val="FFFFFF"/>
              </a:solidFill>
              <a:latin typeface="Titillium Web"/>
            </a:endParaRPr>
          </a:p>
          <a:p>
            <a:pPr marL="216000" indent="-216000" algn="just">
              <a:lnSpc>
                <a:spcPct val="100000"/>
              </a:lnSpc>
              <a:spcAft>
                <a:spcPts val="39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spc="-1" dirty="0">
                <a:solidFill>
                  <a:srgbClr val="FFFFFF"/>
                </a:solidFill>
                <a:latin typeface="Titillium Web"/>
              </a:rPr>
              <a:t>fornire pareri etici e deontologici a coloro che ne fanno richiesta </a:t>
            </a:r>
          </a:p>
          <a:p>
            <a:pPr marL="216000" indent="-216000" algn="just">
              <a:lnSpc>
                <a:spcPct val="100000"/>
              </a:lnSpc>
              <a:spcAft>
                <a:spcPts val="39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spc="-1" dirty="0">
                <a:solidFill>
                  <a:srgbClr val="FFFFFF"/>
                </a:solidFill>
                <a:latin typeface="Titillium Web"/>
              </a:rPr>
              <a:t>raccordarsi con il Consiglio Territoriale di Disciplina per analizzare le principali tematiche emergenti</a:t>
            </a:r>
          </a:p>
          <a:p>
            <a:pPr marL="216000" indent="-216000" algn="just">
              <a:lnSpc>
                <a:spcPct val="100000"/>
              </a:lnSpc>
              <a:spcAft>
                <a:spcPts val="39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spc="-1" dirty="0">
                <a:solidFill>
                  <a:srgbClr val="FFFFFF"/>
                </a:solidFill>
                <a:latin typeface="Titillium Web"/>
              </a:rPr>
              <a:t>raccordarsi con la Commissione etico deontologica dell’Ordine nazionale </a:t>
            </a:r>
          </a:p>
          <a:p>
            <a:pPr marL="216000" indent="-216000" algn="just">
              <a:lnSpc>
                <a:spcPct val="100000"/>
              </a:lnSpc>
              <a:spcAft>
                <a:spcPts val="39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spc="-1" dirty="0">
                <a:solidFill>
                  <a:srgbClr val="FFFFFF"/>
                </a:solidFill>
                <a:latin typeface="Titillium Web"/>
              </a:rPr>
              <a:t>incontri rivolti agli assistenti sociali che hanno subito aggressioni nei luoghi di lavoro, quale spazio di ascolto e di rielaborazione delle esperienze vissute. </a:t>
            </a:r>
          </a:p>
        </p:txBody>
      </p:sp>
    </p:spTree>
    <p:extLst>
      <p:ext uri="{BB962C8B-B14F-4D97-AF65-F5344CB8AC3E}">
        <p14:creationId xmlns:p14="http://schemas.microsoft.com/office/powerpoint/2010/main" val="40298600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98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99" name="CustomShape 2"/>
          <p:cNvSpPr/>
          <p:nvPr/>
        </p:nvSpPr>
        <p:spPr>
          <a:xfrm>
            <a:off x="591480" y="223452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Da chi è composto il Consiglio?</a:t>
            </a:r>
            <a:endParaRPr lang="it-IT" sz="4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998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62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63" name="CustomShape 2"/>
          <p:cNvSpPr/>
          <p:nvPr/>
        </p:nvSpPr>
        <p:spPr>
          <a:xfrm>
            <a:off x="867600" y="813600"/>
            <a:ext cx="1076184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Ufficio di Presidenza</a:t>
            </a:r>
            <a:endParaRPr lang="it-IT" sz="4800" b="0" strike="noStrike" spc="-1" dirty="0">
              <a:latin typeface="Arial"/>
            </a:endParaRPr>
          </a:p>
        </p:txBody>
      </p:sp>
      <p:sp>
        <p:nvSpPr>
          <p:cNvPr id="64" name="CustomShape 3"/>
          <p:cNvSpPr/>
          <p:nvPr/>
        </p:nvSpPr>
        <p:spPr>
          <a:xfrm>
            <a:off x="867600" y="1857240"/>
            <a:ext cx="10761840" cy="24915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Presidente – Manuela </a:t>
            </a:r>
            <a:r>
              <a:rPr lang="it-IT" sz="3200" spc="-1" dirty="0" err="1">
                <a:solidFill>
                  <a:srgbClr val="FFFFFF"/>
                </a:solidFill>
                <a:latin typeface="Titillium Web"/>
              </a:rPr>
              <a:t>Zaltieri</a:t>
            </a:r>
            <a:endParaRPr lang="it-IT" sz="3200" spc="-1" dirty="0">
              <a:solidFill>
                <a:srgbClr val="FFFFFF"/>
              </a:solidFill>
              <a:latin typeface="Titillium Web"/>
            </a:endParaRPr>
          </a:p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Vicepresidente – Giulia Ghezzi</a:t>
            </a:r>
          </a:p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Segreteria – Simona </a:t>
            </a:r>
            <a:r>
              <a:rPr lang="it-IT" sz="3200" spc="-1" dirty="0" err="1">
                <a:solidFill>
                  <a:srgbClr val="FFFFFF"/>
                </a:solidFill>
                <a:latin typeface="Titillium Web"/>
              </a:rPr>
              <a:t>Regondi</a:t>
            </a:r>
            <a:endParaRPr lang="it-IT" sz="3200" spc="-1" dirty="0">
              <a:solidFill>
                <a:srgbClr val="FFFFFF"/>
              </a:solidFill>
              <a:latin typeface="Titillium Web"/>
            </a:endParaRPr>
          </a:p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Tesoriera – Maria Cecilia Bianchi</a:t>
            </a:r>
          </a:p>
          <a:p>
            <a:pPr algn="just">
              <a:lnSpc>
                <a:spcPct val="100000"/>
              </a:lnSpc>
            </a:pPr>
            <a:endParaRPr lang="it-IT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66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67" name="CustomShape 2"/>
          <p:cNvSpPr/>
          <p:nvPr/>
        </p:nvSpPr>
        <p:spPr>
          <a:xfrm>
            <a:off x="867600" y="813600"/>
            <a:ext cx="1076184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Consiglieri</a:t>
            </a:r>
            <a:endParaRPr lang="it-IT" sz="4800" b="0" strike="noStrike" spc="-1" dirty="0">
              <a:latin typeface="Arial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64B2071E-1979-BCC3-D5F2-4859E261E2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945552"/>
              </p:ext>
            </p:extLst>
          </p:nvPr>
        </p:nvGraphicFramePr>
        <p:xfrm>
          <a:off x="676936" y="1893570"/>
          <a:ext cx="11143168" cy="2834640"/>
        </p:xfrm>
        <a:graphic>
          <a:graphicData uri="http://schemas.openxmlformats.org/drawingml/2006/table">
            <a:tbl>
              <a:tblPr/>
              <a:tblGrid>
                <a:gridCol w="5571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1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Sara Alberici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Tatiana Amato (dal 2/2023)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Monica Carera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Michele </a:t>
                      </a:r>
                      <a:r>
                        <a:rPr lang="it-IT" sz="3000" kern="1200" spc="-1" dirty="0" err="1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Deponti</a:t>
                      </a:r>
                      <a:endParaRPr lang="it-IT" sz="3000" kern="1200" spc="-1" dirty="0">
                        <a:solidFill>
                          <a:srgbClr val="FFFFFF"/>
                        </a:solidFill>
                        <a:latin typeface="Titillium Web"/>
                        <a:ea typeface="+mn-ea"/>
                        <a:cs typeface="+mn-cs"/>
                      </a:endParaRP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Paola Ferraguti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Claudia </a:t>
                      </a:r>
                      <a:r>
                        <a:rPr lang="it-IT" sz="3000" kern="1200" spc="-1" dirty="0" err="1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Luridiana</a:t>
                      </a: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 (dal 3/2023)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Benedetta Mazzoleni Ferracini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Flavio Rozza (dal 10/2023)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Egidio </a:t>
                      </a:r>
                      <a:r>
                        <a:rPr lang="it-IT" sz="3000" kern="1200" spc="-1" dirty="0" err="1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Turetti</a:t>
                      </a:r>
                      <a:endParaRPr lang="it-IT" sz="3000" kern="1200" spc="-1" dirty="0">
                        <a:solidFill>
                          <a:srgbClr val="FFFFFF"/>
                        </a:solidFill>
                        <a:latin typeface="Titillium Web"/>
                        <a:ea typeface="+mn-ea"/>
                        <a:cs typeface="+mn-cs"/>
                      </a:endParaRP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Elena Van </a:t>
                      </a:r>
                      <a:r>
                        <a:rPr lang="it-IT" sz="3000" kern="1200" spc="-1" dirty="0" err="1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Westerhout</a:t>
                      </a:r>
                      <a:endParaRPr lang="it-IT" sz="3000" kern="1200" spc="-1" dirty="0">
                        <a:solidFill>
                          <a:srgbClr val="FFFFFF"/>
                        </a:solidFill>
                        <a:latin typeface="Titillium Web"/>
                        <a:ea typeface="+mn-ea"/>
                        <a:cs typeface="+mn-cs"/>
                      </a:endParaRP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Sonia Zara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70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71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Inoltre: gruppi tematici…</a:t>
            </a:r>
            <a:endParaRPr lang="it-IT" sz="4800" b="0" strike="noStrike" spc="-1">
              <a:latin typeface="Arial"/>
            </a:endParaRPr>
          </a:p>
        </p:txBody>
      </p:sp>
      <p:graphicFrame>
        <p:nvGraphicFramePr>
          <p:cNvPr id="72" name="Table 3"/>
          <p:cNvGraphicFramePr/>
          <p:nvPr>
            <p:extLst>
              <p:ext uri="{D42A27DB-BD31-4B8C-83A1-F6EECF244321}">
                <p14:modId xmlns:p14="http://schemas.microsoft.com/office/powerpoint/2010/main" val="1243346591"/>
              </p:ext>
            </p:extLst>
          </p:nvPr>
        </p:nvGraphicFramePr>
        <p:xfrm>
          <a:off x="938067" y="1984942"/>
          <a:ext cx="10315265" cy="2887755"/>
        </p:xfrm>
        <a:graphic>
          <a:graphicData uri="http://schemas.openxmlformats.org/drawingml/2006/table">
            <a:tbl>
              <a:tblPr/>
              <a:tblGrid>
                <a:gridCol w="45337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81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7755">
                <a:tc>
                  <a:txBody>
                    <a:bodyPr/>
                    <a:lstStyle/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Anziani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Case di comunità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Cure palliative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Enti locali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Fragilità materne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Libera professione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Migranti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Protezione giuridica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Sanità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Servizio sociale in emergenza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Tutela minori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Violenza di genere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74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75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… e gruppi territoriali</a:t>
            </a:r>
            <a:endParaRPr lang="it-IT" sz="4800" b="0" strike="noStrike" spc="-1">
              <a:latin typeface="Arial"/>
            </a:endParaRPr>
          </a:p>
        </p:txBody>
      </p:sp>
      <p:graphicFrame>
        <p:nvGraphicFramePr>
          <p:cNvPr id="76" name="Table 3"/>
          <p:cNvGraphicFramePr/>
          <p:nvPr>
            <p:extLst>
              <p:ext uri="{D42A27DB-BD31-4B8C-83A1-F6EECF244321}">
                <p14:modId xmlns:p14="http://schemas.microsoft.com/office/powerpoint/2010/main" val="2571272023"/>
              </p:ext>
            </p:extLst>
          </p:nvPr>
        </p:nvGraphicFramePr>
        <p:xfrm>
          <a:off x="1559579" y="1920060"/>
          <a:ext cx="7856270" cy="2834640"/>
        </p:xfrm>
        <a:graphic>
          <a:graphicData uri="http://schemas.openxmlformats.org/drawingml/2006/table">
            <a:tbl>
              <a:tblPr/>
              <a:tblGrid>
                <a:gridCol w="3939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70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Bergamo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Brescia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Como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Cremona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Lecco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Lodi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Mantova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Monza 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Pavia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Sondrio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Milano</a:t>
                      </a:r>
                    </a:p>
                    <a:p>
                      <a:pPr marL="457200" indent="-456840" algn="just">
                        <a:lnSpc>
                          <a:spcPct val="100000"/>
                        </a:lnSpc>
                        <a:buClr>
                          <a:srgbClr val="FFFFFF"/>
                        </a:buClr>
                        <a:buFont typeface="Arial"/>
                        <a:buChar char="•"/>
                      </a:pPr>
                      <a:r>
                        <a:rPr lang="it-IT" sz="3000" kern="1200" spc="-1" dirty="0">
                          <a:solidFill>
                            <a:srgbClr val="FFFFFF"/>
                          </a:solidFill>
                          <a:latin typeface="Titillium Web"/>
                          <a:ea typeface="+mn-ea"/>
                          <a:cs typeface="+mn-cs"/>
                        </a:rPr>
                        <a:t>Varese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98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99" name="CustomShape 2"/>
          <p:cNvSpPr/>
          <p:nvPr/>
        </p:nvSpPr>
        <p:spPr>
          <a:xfrm>
            <a:off x="591480" y="223452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Che cosa è stato fatto?</a:t>
            </a:r>
            <a:endParaRPr lang="it-IT" sz="4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2866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04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05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Due linee di lavoro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2310840" y="2305440"/>
            <a:ext cx="11456640" cy="23684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Compiti istituzionali</a:t>
            </a:r>
          </a:p>
          <a:p>
            <a:pPr algn="just">
              <a:lnSpc>
                <a:spcPct val="100000"/>
              </a:lnSpc>
            </a:pPr>
            <a:endParaRPr lang="it-IT" sz="3000" spc="-1" dirty="0">
              <a:solidFill>
                <a:srgbClr val="FFFFFF"/>
              </a:solidFill>
              <a:latin typeface="Titillium Web"/>
            </a:endParaRPr>
          </a:p>
          <a:p>
            <a:pPr algn="just">
              <a:lnSpc>
                <a:spcPct val="100000"/>
              </a:lnSpc>
            </a:pPr>
            <a:endParaRPr lang="it-IT" sz="3000" spc="-1" dirty="0">
              <a:solidFill>
                <a:srgbClr val="FFFFFF"/>
              </a:solidFill>
              <a:latin typeface="Titillium Web"/>
            </a:endParaRPr>
          </a:p>
          <a:p>
            <a:pPr algn="just">
              <a:lnSpc>
                <a:spcPct val="100000"/>
              </a:lnSpc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Ruolo politico di rappresentanza</a:t>
            </a:r>
          </a:p>
          <a:p>
            <a:pPr algn="just">
              <a:lnSpc>
                <a:spcPct val="100000"/>
              </a:lnSpc>
            </a:pPr>
            <a:endParaRPr lang="it-IT" sz="2800" b="0" strike="noStrike" spc="-1" dirty="0">
              <a:latin typeface="Arial"/>
            </a:endParaRPr>
          </a:p>
        </p:txBody>
      </p:sp>
      <p:sp>
        <p:nvSpPr>
          <p:cNvPr id="107" name="CustomShape 4"/>
          <p:cNvSpPr/>
          <p:nvPr/>
        </p:nvSpPr>
        <p:spPr>
          <a:xfrm rot="8086800">
            <a:off x="1085760" y="2604648"/>
            <a:ext cx="1426320" cy="1291320"/>
          </a:xfrm>
          <a:prstGeom prst="leftUpArrow">
            <a:avLst>
              <a:gd name="adj1" fmla="val 14471"/>
              <a:gd name="adj2" fmla="val 25000"/>
              <a:gd name="adj3" fmla="val 25000"/>
            </a:avLst>
          </a:prstGeom>
          <a:solidFill>
            <a:srgbClr val="FFD400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it-IT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51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pic>
        <p:nvPicPr>
          <p:cNvPr id="52" name="Picture 2"/>
          <p:cNvPicPr/>
          <p:nvPr/>
        </p:nvPicPr>
        <p:blipFill>
          <a:blip r:embed="rId3"/>
          <a:stretch/>
        </p:blipFill>
        <p:spPr>
          <a:xfrm>
            <a:off x="3522240" y="1136520"/>
            <a:ext cx="4825800" cy="3225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09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10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Compiti istituzionali: 1</a:t>
            </a:r>
            <a:endParaRPr lang="it-IT" sz="4800" b="0" strike="noStrike" spc="-1" dirty="0"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867600" y="1857240"/>
            <a:ext cx="10761840" cy="3568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just"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Curare la gestione,  l’aggiornamento e la revisione dell’Albo professionale</a:t>
            </a:r>
          </a:p>
          <a:p>
            <a:pPr marL="360" algn="just">
              <a:buClr>
                <a:srgbClr val="FFFFFF"/>
              </a:buClr>
            </a:pPr>
            <a:endParaRPr lang="it-IT" sz="1000" spc="-1" dirty="0">
              <a:solidFill>
                <a:srgbClr val="FFFFFF"/>
              </a:solidFill>
              <a:latin typeface="Titillium Web"/>
            </a:endParaRPr>
          </a:p>
          <a:p>
            <a:pPr marL="360" algn="just">
              <a:buClr>
                <a:srgbClr val="FFFFFF"/>
              </a:buClr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Iscritti a fine 2020: 5095     -    Iscritti a fine 2024: 5814 (+14%)</a:t>
            </a:r>
          </a:p>
          <a:p>
            <a:pPr marL="360" algn="just">
              <a:buClr>
                <a:srgbClr val="FFFFFF"/>
              </a:buClr>
            </a:pPr>
            <a:endParaRPr lang="it-IT" sz="1000" spc="-1" dirty="0">
              <a:solidFill>
                <a:srgbClr val="FFFFFF"/>
              </a:solidFill>
              <a:latin typeface="Titillium Web"/>
            </a:endParaRPr>
          </a:p>
          <a:p>
            <a:pPr marL="360" algn="just">
              <a:buClr>
                <a:srgbClr val="FFFFFF"/>
              </a:buClr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Cancellazioni, trasferimenti, procedimenti amministrativi e procedimenti disciplinari</a:t>
            </a:r>
          </a:p>
          <a:p>
            <a:pPr marL="360" algn="just">
              <a:buClr>
                <a:srgbClr val="FFFFFF"/>
              </a:buClr>
            </a:pPr>
            <a:endParaRPr lang="it-IT" sz="1000" spc="-1" dirty="0">
              <a:solidFill>
                <a:srgbClr val="FFFFFF"/>
              </a:solidFill>
              <a:latin typeface="Titillium Web"/>
            </a:endParaRPr>
          </a:p>
          <a:p>
            <a:pPr marL="360" algn="just">
              <a:buClr>
                <a:srgbClr val="FFFFFF"/>
              </a:buClr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La segreteria gestisce la parte amministrativa ma la Consigliera-Segretaria presidia i processi e il Consiglio ratifica.</a:t>
            </a:r>
          </a:p>
        </p:txBody>
      </p:sp>
    </p:spTree>
    <p:extLst>
      <p:ext uri="{BB962C8B-B14F-4D97-AF65-F5344CB8AC3E}">
        <p14:creationId xmlns:p14="http://schemas.microsoft.com/office/powerpoint/2010/main" val="699776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09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10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Compiti istituzionali: 2</a:t>
            </a:r>
            <a:endParaRPr lang="it-IT" sz="4800" b="0" strike="noStrike" spc="-1" dirty="0"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867600" y="1857240"/>
            <a:ext cx="10761840" cy="3537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just"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Esercitare il controllo, l’accreditamento e l’erogazione di formazione continua</a:t>
            </a:r>
          </a:p>
          <a:p>
            <a:pPr marL="360" algn="just">
              <a:buClr>
                <a:srgbClr val="FFFFFF"/>
              </a:buClr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Dati:</a:t>
            </a:r>
          </a:p>
          <a:p>
            <a:pPr marL="360" algn="just">
              <a:buClr>
                <a:srgbClr val="FFFFFF"/>
              </a:buClr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Accreditamento eventi		4621</a:t>
            </a:r>
          </a:p>
          <a:p>
            <a:pPr marL="360" algn="just">
              <a:buClr>
                <a:srgbClr val="FFFFFF"/>
              </a:buClr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Esoneri				1320</a:t>
            </a:r>
          </a:p>
          <a:p>
            <a:pPr marL="360" algn="just">
              <a:buClr>
                <a:srgbClr val="FFFFFF"/>
              </a:buClr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Ex post				3692</a:t>
            </a:r>
          </a:p>
          <a:p>
            <a:pPr marL="360" algn="just">
              <a:buClr>
                <a:srgbClr val="FFFFFF"/>
              </a:buClr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Convenzioni				686</a:t>
            </a:r>
          </a:p>
          <a:p>
            <a:pPr marL="360" algn="just">
              <a:buClr>
                <a:srgbClr val="FFFFFF"/>
              </a:buClr>
            </a:pPr>
            <a:r>
              <a:rPr lang="it-IT" sz="2800" b="0" strike="noStrike" spc="-1" dirty="0">
                <a:solidFill>
                  <a:srgbClr val="FFFFFF"/>
                </a:solidFill>
                <a:latin typeface="Titillium Web"/>
              </a:rPr>
              <a:t>Patrocini</a:t>
            </a:r>
            <a:r>
              <a:rPr lang="it-IT" sz="2800" b="0" strike="noStrike" spc="-1" dirty="0">
                <a:solidFill>
                  <a:srgbClr val="FFFFFF"/>
                </a:solidFill>
                <a:latin typeface="Arial"/>
              </a:rPr>
              <a:t>				17</a:t>
            </a:r>
            <a:endParaRPr lang="it-IT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544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09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10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Compiti istituzionali: 3</a:t>
            </a:r>
            <a:endParaRPr lang="it-IT" sz="4800" b="0" strike="noStrike" spc="-1" dirty="0">
              <a:latin typeface="Arial"/>
            </a:endParaRPr>
          </a:p>
        </p:txBody>
      </p:sp>
      <p:sp>
        <p:nvSpPr>
          <p:cNvPr id="111" name="CustomShape 3"/>
          <p:cNvSpPr/>
          <p:nvPr/>
        </p:nvSpPr>
        <p:spPr>
          <a:xfrm>
            <a:off x="867600" y="1857240"/>
            <a:ext cx="10761840" cy="3537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just"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Amministrazione e il controllo della disciplina e della correttezza deontologica</a:t>
            </a:r>
          </a:p>
          <a:p>
            <a:pPr marL="457200" indent="-456840" algn="just">
              <a:buClr>
                <a:srgbClr val="FFFFFF"/>
              </a:buClr>
              <a:buFont typeface="Arial"/>
              <a:buChar char="•"/>
            </a:pPr>
            <a:endParaRPr lang="it-IT" sz="2800" b="0" strike="noStrike" spc="-1" dirty="0">
              <a:solidFill>
                <a:srgbClr val="FFFFFF"/>
              </a:solidFill>
              <a:latin typeface="Titillium Web"/>
            </a:endParaRPr>
          </a:p>
          <a:p>
            <a:pPr marL="360" algn="just">
              <a:buClr>
                <a:srgbClr val="FFFFFF"/>
              </a:buClr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Preistruttorie per inadempienti obbligo formativo (commissione FC)</a:t>
            </a:r>
          </a:p>
          <a:p>
            <a:pPr marL="360" algn="just">
              <a:buClr>
                <a:srgbClr val="FFFFFF"/>
              </a:buClr>
            </a:pPr>
            <a:endParaRPr lang="it-IT" sz="2800" spc="-1" dirty="0">
              <a:solidFill>
                <a:srgbClr val="FFFFFF"/>
              </a:solidFill>
              <a:latin typeface="Titillium Web"/>
            </a:endParaRPr>
          </a:p>
          <a:p>
            <a:pPr marL="360" algn="just">
              <a:buClr>
                <a:srgbClr val="FFFFFF"/>
              </a:buClr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Procedimenti disciplinari in capo al CTD</a:t>
            </a:r>
          </a:p>
          <a:p>
            <a:pPr marL="360" algn="just">
              <a:buClr>
                <a:srgbClr val="FFFFFF"/>
              </a:buClr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Istruttoria a carico della Segreteria</a:t>
            </a:r>
          </a:p>
          <a:p>
            <a:pPr marL="360" algn="just">
              <a:buClr>
                <a:srgbClr val="FFFFFF"/>
              </a:buClr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Il Consiglio ratifica le scelte del CTD</a:t>
            </a:r>
            <a:endParaRPr lang="it-IT" sz="2800" b="0" strike="noStrike" spc="-1" dirty="0">
              <a:solidFill>
                <a:srgbClr val="FFFFFF"/>
              </a:solidFill>
              <a:latin typeface="Titillium Web"/>
            </a:endParaRPr>
          </a:p>
        </p:txBody>
      </p:sp>
    </p:spTree>
    <p:extLst>
      <p:ext uri="{BB962C8B-B14F-4D97-AF65-F5344CB8AC3E}">
        <p14:creationId xmlns:p14="http://schemas.microsoft.com/office/powerpoint/2010/main" val="1162903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09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10" name="CustomShape 2"/>
          <p:cNvSpPr/>
          <p:nvPr/>
        </p:nvSpPr>
        <p:spPr>
          <a:xfrm>
            <a:off x="867600" y="813600"/>
            <a:ext cx="1076184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Inoltre… rafforzamento della segreteria</a:t>
            </a:r>
            <a:endParaRPr lang="it-IT" sz="4800" b="0" strike="noStrike" spc="-1" dirty="0">
              <a:latin typeface="Arial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E63CB860-57DB-CA4D-4EAF-455729263D98}"/>
              </a:ext>
            </a:extLst>
          </p:cNvPr>
          <p:cNvSpPr/>
          <p:nvPr/>
        </p:nvSpPr>
        <p:spPr>
          <a:xfrm>
            <a:off x="867600" y="1857240"/>
            <a:ext cx="10761840" cy="34148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/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La complessità delle funzioni e degli adempimenti  amministrativi attribuiti agli Ordini in qualità di Enti pubblici non economici e l’incremento del numero degli iscritti, hanno reso necessario adeguare la dotazione di personale: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2021: 3 dipendenti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2025: 4 dipendenti full time (di cui 1 Posizione Organizzativa)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it-IT" sz="2400" spc="-1" dirty="0">
                <a:solidFill>
                  <a:srgbClr val="FFFFFF"/>
                </a:solidFill>
                <a:latin typeface="Titillium Web"/>
              </a:rPr>
              <a:t>Sostituzione pensionamento</a:t>
            </a:r>
          </a:p>
          <a:p>
            <a:pPr marL="914400" lvl="1" indent="-457200" algn="just">
              <a:buFont typeface="Arial" panose="020B0604020202020204" pitchFamily="34" charset="0"/>
              <a:buChar char="•"/>
            </a:pPr>
            <a:r>
              <a:rPr lang="it-IT" sz="2400" spc="-1" dirty="0">
                <a:solidFill>
                  <a:srgbClr val="FFFFFF"/>
                </a:solidFill>
                <a:latin typeface="Titillium Web"/>
              </a:rPr>
              <a:t>Concorso per assunzione 2 unità (2023)</a:t>
            </a:r>
          </a:p>
        </p:txBody>
      </p:sp>
    </p:spTree>
    <p:extLst>
      <p:ext uri="{BB962C8B-B14F-4D97-AF65-F5344CB8AC3E}">
        <p14:creationId xmlns:p14="http://schemas.microsoft.com/office/powerpoint/2010/main" val="2553655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29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30" name="CustomShape 2"/>
          <p:cNvSpPr/>
          <p:nvPr/>
        </p:nvSpPr>
        <p:spPr>
          <a:xfrm>
            <a:off x="1324800" y="857322"/>
            <a:ext cx="10761840" cy="228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Acquisto sede: 2023 </a:t>
            </a:r>
            <a:endParaRPr lang="it-IT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4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4800" b="0" strike="noStrike" spc="-1" dirty="0">
              <a:latin typeface="Arial"/>
            </a:endParaRPr>
          </a:p>
        </p:txBody>
      </p:sp>
      <p:sp>
        <p:nvSpPr>
          <p:cNvPr id="131" name="CustomShape 3"/>
          <p:cNvSpPr/>
          <p:nvPr/>
        </p:nvSpPr>
        <p:spPr>
          <a:xfrm>
            <a:off x="867600" y="1857240"/>
            <a:ext cx="5961825" cy="224531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457200" algn="just">
              <a:lnSpc>
                <a:spcPct val="100000"/>
              </a:lnSpc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La messa in vendita di tutte le unità abitative del palazzo in cui eravamo in affitto ci ha indotti a procedere all’acquisto.</a:t>
            </a:r>
          </a:p>
          <a:p>
            <a:pPr marL="457200" algn="just">
              <a:lnSpc>
                <a:spcPct val="100000"/>
              </a:lnSpc>
            </a:pPr>
            <a:endParaRPr lang="it-IT" sz="2800" b="0" strike="noStrike" spc="-1" dirty="0">
              <a:latin typeface="Arial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F2DB73F-E7BD-3898-D372-5D3AA8F5F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762" y="0"/>
            <a:ext cx="4110638" cy="548085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21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22" name="CustomShape 2"/>
          <p:cNvSpPr/>
          <p:nvPr/>
        </p:nvSpPr>
        <p:spPr>
          <a:xfrm>
            <a:off x="867600" y="43812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Nuovo sito</a:t>
            </a:r>
            <a:endParaRPr lang="it-IT" sz="4800" b="0" strike="noStrike" spc="-1">
              <a:latin typeface="Arial"/>
            </a:endParaRPr>
          </a:p>
        </p:txBody>
      </p:sp>
      <p:pic>
        <p:nvPicPr>
          <p:cNvPr id="123" name="Immagine 6"/>
          <p:cNvPicPr/>
          <p:nvPr/>
        </p:nvPicPr>
        <p:blipFill>
          <a:blip r:embed="rId3"/>
          <a:stretch/>
        </p:blipFill>
        <p:spPr>
          <a:xfrm>
            <a:off x="5054775" y="0"/>
            <a:ext cx="7136625" cy="5273287"/>
          </a:xfrm>
          <a:prstGeom prst="rect">
            <a:avLst/>
          </a:prstGeom>
          <a:ln>
            <a:noFill/>
          </a:ln>
        </p:spPr>
      </p:pic>
      <p:sp>
        <p:nvSpPr>
          <p:cNvPr id="2" name="CustomShape 3">
            <a:extLst>
              <a:ext uri="{FF2B5EF4-FFF2-40B4-BE49-F238E27FC236}">
                <a16:creationId xmlns:a16="http://schemas.microsoft.com/office/drawing/2014/main" id="{370D6BBC-B2C7-027E-E7DD-5DCC44534642}"/>
              </a:ext>
            </a:extLst>
          </p:cNvPr>
          <p:cNvSpPr/>
          <p:nvPr/>
        </p:nvSpPr>
        <p:spPr>
          <a:xfrm>
            <a:off x="385686" y="1850760"/>
            <a:ext cx="3778541" cy="13835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457200">
              <a:lnSpc>
                <a:spcPct val="100000"/>
              </a:lnSpc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Necessità di adeguamento alle norme AGID</a:t>
            </a:r>
            <a:endParaRPr lang="it-IT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21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22" name="CustomShape 2"/>
          <p:cNvSpPr/>
          <p:nvPr/>
        </p:nvSpPr>
        <p:spPr>
          <a:xfrm>
            <a:off x="867600" y="43812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Digitalizzazione</a:t>
            </a:r>
            <a:endParaRPr lang="it-IT" sz="4800" b="0" strike="noStrike" spc="-1" dirty="0">
              <a:latin typeface="Arial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370D6BBC-B2C7-027E-E7DD-5DCC44534642}"/>
              </a:ext>
            </a:extLst>
          </p:cNvPr>
          <p:cNvSpPr/>
          <p:nvPr/>
        </p:nvSpPr>
        <p:spPr>
          <a:xfrm>
            <a:off x="385685" y="1850760"/>
            <a:ext cx="11658677" cy="3537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457200">
              <a:lnSpc>
                <a:spcPct val="100000"/>
              </a:lnSpc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Dal 2022, anche grazie al PNRR, acquistati:</a:t>
            </a:r>
          </a:p>
          <a:p>
            <a:pPr marL="9144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spazio Cloud certificato AGID</a:t>
            </a:r>
          </a:p>
          <a:p>
            <a:pPr marL="9144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archivio documentale</a:t>
            </a:r>
          </a:p>
          <a:p>
            <a:pPr marL="9144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sportello telematico per procedimenti on line </a:t>
            </a:r>
            <a:r>
              <a:rPr lang="it-IT" sz="3200" spc="-1" dirty="0" err="1">
                <a:solidFill>
                  <a:srgbClr val="FFFFFF"/>
                </a:solidFill>
                <a:latin typeface="Titillium Web"/>
              </a:rPr>
              <a:t>UrbiPay</a:t>
            </a:r>
            <a:endParaRPr lang="it-IT" sz="3200" spc="-1" dirty="0">
              <a:solidFill>
                <a:srgbClr val="FFFFFF"/>
              </a:solidFill>
              <a:latin typeface="Titillium Web"/>
            </a:endParaRPr>
          </a:p>
          <a:p>
            <a:pPr marL="9144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piattaforme abilitanti (</a:t>
            </a:r>
            <a:r>
              <a:rPr lang="it-IT" sz="3200" spc="-1" dirty="0" err="1">
                <a:solidFill>
                  <a:srgbClr val="FFFFFF"/>
                </a:solidFill>
                <a:latin typeface="Titillium Web"/>
              </a:rPr>
              <a:t>spid</a:t>
            </a: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, Cie, IO app, </a:t>
            </a:r>
            <a:r>
              <a:rPr lang="it-IT" sz="3200" spc="-1" dirty="0" err="1">
                <a:solidFill>
                  <a:srgbClr val="FFFFFF"/>
                </a:solidFill>
                <a:latin typeface="Titillium Web"/>
              </a:rPr>
              <a:t>Pagopa</a:t>
            </a: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). </a:t>
            </a:r>
          </a:p>
          <a:p>
            <a:pPr marL="9144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piattaforma Traspare</a:t>
            </a:r>
          </a:p>
          <a:p>
            <a:pPr marL="457200">
              <a:lnSpc>
                <a:spcPct val="100000"/>
              </a:lnSpc>
            </a:pPr>
            <a:endParaRPr lang="it-IT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850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21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22" name="CustomShape 2"/>
          <p:cNvSpPr/>
          <p:nvPr/>
        </p:nvSpPr>
        <p:spPr>
          <a:xfrm>
            <a:off x="867600" y="43812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Tirocini di adattamento</a:t>
            </a:r>
            <a:endParaRPr lang="it-IT" sz="4800" b="0" strike="noStrike" spc="-1" dirty="0">
              <a:latin typeface="Arial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370D6BBC-B2C7-027E-E7DD-5DCC44534642}"/>
              </a:ext>
            </a:extLst>
          </p:cNvPr>
          <p:cNvSpPr/>
          <p:nvPr/>
        </p:nvSpPr>
        <p:spPr>
          <a:xfrm>
            <a:off x="385685" y="1850760"/>
            <a:ext cx="11658677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457200">
              <a:lnSpc>
                <a:spcPct val="100000"/>
              </a:lnSpc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Esperienza formativa che consente di accedere al riconoscimento del titolo conseguito all’estero.</a:t>
            </a:r>
          </a:p>
          <a:p>
            <a:pPr marL="457200">
              <a:lnSpc>
                <a:spcPct val="100000"/>
              </a:lnSpc>
            </a:pPr>
            <a:endParaRPr lang="it-IT" sz="3200" spc="-1" dirty="0">
              <a:solidFill>
                <a:srgbClr val="FFFFFF"/>
              </a:solidFill>
              <a:latin typeface="Titillium Web"/>
            </a:endParaRPr>
          </a:p>
          <a:p>
            <a:pPr marL="457200">
              <a:lnSpc>
                <a:spcPct val="100000"/>
              </a:lnSpc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Alla luce del buon numero di tirocini gestiti dal </a:t>
            </a:r>
            <a:r>
              <a:rPr lang="it-IT" sz="3200" spc="-1" dirty="0" err="1">
                <a:solidFill>
                  <a:srgbClr val="FFFFFF"/>
                </a:solidFill>
                <a:latin typeface="Titillium Web"/>
              </a:rPr>
              <a:t>Croas</a:t>
            </a: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 è stata avviata una ricerca con l’Università Cattolica.</a:t>
            </a:r>
          </a:p>
        </p:txBody>
      </p:sp>
    </p:spTree>
    <p:extLst>
      <p:ext uri="{BB962C8B-B14F-4D97-AF65-F5344CB8AC3E}">
        <p14:creationId xmlns:p14="http://schemas.microsoft.com/office/powerpoint/2010/main" val="4186117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21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22" name="CustomShape 2"/>
          <p:cNvSpPr/>
          <p:nvPr/>
        </p:nvSpPr>
        <p:spPr>
          <a:xfrm>
            <a:off x="867600" y="43812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Esami di Stato</a:t>
            </a:r>
            <a:endParaRPr lang="it-IT" sz="4800" b="0" strike="noStrike" spc="-1" dirty="0">
              <a:latin typeface="Arial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370D6BBC-B2C7-027E-E7DD-5DCC44534642}"/>
              </a:ext>
            </a:extLst>
          </p:cNvPr>
          <p:cNvSpPr/>
          <p:nvPr/>
        </p:nvSpPr>
        <p:spPr>
          <a:xfrm>
            <a:off x="611882" y="1879335"/>
            <a:ext cx="10967635" cy="25530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457200">
              <a:lnSpc>
                <a:spcPct val="100000"/>
              </a:lnSpc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Nomina degli esaminatori per le due Università della Lombardia</a:t>
            </a:r>
          </a:p>
          <a:p>
            <a:pPr marL="457200">
              <a:lnSpc>
                <a:spcPct val="100000"/>
              </a:lnSpc>
            </a:pPr>
            <a:endParaRPr lang="it-IT" sz="3200" spc="-1" dirty="0">
              <a:solidFill>
                <a:srgbClr val="FFFFFF"/>
              </a:solidFill>
              <a:latin typeface="Titillium Web"/>
            </a:endParaRPr>
          </a:p>
          <a:p>
            <a:pPr marL="457200">
              <a:lnSpc>
                <a:spcPct val="100000"/>
              </a:lnSpc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Incontri di preparazione al ruolo; raccolta schede di monitoraggio sull’andamento delle sessioni</a:t>
            </a:r>
          </a:p>
        </p:txBody>
      </p:sp>
    </p:spTree>
    <p:extLst>
      <p:ext uri="{BB962C8B-B14F-4D97-AF65-F5344CB8AC3E}">
        <p14:creationId xmlns:p14="http://schemas.microsoft.com/office/powerpoint/2010/main" val="2045504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21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22" name="CustomShape 2"/>
          <p:cNvSpPr/>
          <p:nvPr/>
        </p:nvSpPr>
        <p:spPr>
          <a:xfrm>
            <a:off x="867600" y="43812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spc="-1" dirty="0">
                <a:solidFill>
                  <a:srgbClr val="FFC000"/>
                </a:solidFill>
                <a:latin typeface="Helvetica Neue"/>
                <a:ea typeface="Helvetica Neue"/>
              </a:rPr>
              <a:t>Benefit per gli iscritti</a:t>
            </a:r>
            <a:endParaRPr lang="it-IT" sz="4800" b="0" strike="noStrike" spc="-1" dirty="0">
              <a:latin typeface="Arial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370D6BBC-B2C7-027E-E7DD-5DCC44534642}"/>
              </a:ext>
            </a:extLst>
          </p:cNvPr>
          <p:cNvSpPr/>
          <p:nvPr/>
        </p:nvSpPr>
        <p:spPr>
          <a:xfrm>
            <a:off x="611882" y="1879335"/>
            <a:ext cx="10967635" cy="3537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9144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Convenzione con Aruba per la PEC e fatturazione elettronica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Sportello legale per assistenti sociali (con Ordine avvocati MI)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Assicurazione professionale e infortuni</a:t>
            </a:r>
          </a:p>
          <a:p>
            <a:pPr marL="914400" indent="-457200">
              <a:buFont typeface="Arial" panose="020B0604020202020204" pitchFamily="34" charset="0"/>
              <a:buChar char="•"/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Occhiali e Centro medico</a:t>
            </a:r>
          </a:p>
          <a:p>
            <a:pPr marL="457200"/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Maggiori info: Sito &gt; Albo &gt; Benefit per iscritti</a:t>
            </a:r>
          </a:p>
        </p:txBody>
      </p:sp>
    </p:spTree>
    <p:extLst>
      <p:ext uri="{BB962C8B-B14F-4D97-AF65-F5344CB8AC3E}">
        <p14:creationId xmlns:p14="http://schemas.microsoft.com/office/powerpoint/2010/main" val="1882804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54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55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Rinnovo Consiglio</a:t>
            </a:r>
            <a:endParaRPr lang="it-IT" sz="4800" b="0" strike="noStrike" spc="-1" dirty="0">
              <a:latin typeface="Arial"/>
            </a:endParaRPr>
          </a:p>
        </p:txBody>
      </p:sp>
      <p:sp>
        <p:nvSpPr>
          <p:cNvPr id="56" name="CustomShape 3"/>
          <p:cNvSpPr/>
          <p:nvPr/>
        </p:nvSpPr>
        <p:spPr>
          <a:xfrm>
            <a:off x="867600" y="1857240"/>
            <a:ext cx="10761840" cy="28608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it-IT" sz="3200" b="0" strike="noStrike" spc="-1" dirty="0">
                <a:solidFill>
                  <a:srgbClr val="FFFFFF"/>
                </a:solidFill>
                <a:latin typeface="Titillium Web"/>
              </a:rPr>
              <a:t>Candidature entro domenica 6 aprile (h 13.00)</a:t>
            </a:r>
            <a:endParaRPr lang="it-IT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it-IT" sz="32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it-IT" sz="3200" b="0" strike="noStrike" spc="-1" dirty="0">
                <a:solidFill>
                  <a:srgbClr val="FFFFFF"/>
                </a:solidFill>
                <a:latin typeface="Titillium Web"/>
              </a:rPr>
              <a:t>Prime votazione:</a:t>
            </a:r>
            <a:endParaRPr lang="it-IT" sz="32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FFFFFF"/>
                </a:solidFill>
                <a:latin typeface="Titillium Web"/>
              </a:rPr>
              <a:t>Sabato 12 e lunedì 14 aprile</a:t>
            </a:r>
            <a:endParaRPr lang="it-IT" sz="32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3200" b="0" strike="noStrike" spc="-1" dirty="0">
                <a:solidFill>
                  <a:srgbClr val="FFFFFF"/>
                </a:solidFill>
                <a:latin typeface="Titillium Web"/>
              </a:rPr>
              <a:t>Quorum: 1/3 iscritti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37" name="Segnaposto contenuto 4_0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38" name="CustomShape 2"/>
          <p:cNvSpPr/>
          <p:nvPr/>
        </p:nvSpPr>
        <p:spPr>
          <a:xfrm>
            <a:off x="867600" y="36504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Ruolo politico di rappresentanza</a:t>
            </a:r>
            <a:endParaRPr lang="it-IT" sz="4800" b="0" strike="noStrike" spc="-1" dirty="0">
              <a:latin typeface="Arial"/>
            </a:endParaRPr>
          </a:p>
        </p:txBody>
      </p:sp>
      <p:sp>
        <p:nvSpPr>
          <p:cNvPr id="139" name="CustomShape 3"/>
          <p:cNvSpPr/>
          <p:nvPr/>
        </p:nvSpPr>
        <p:spPr>
          <a:xfrm>
            <a:off x="838080" y="1352055"/>
            <a:ext cx="10761840" cy="3784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it-IT" sz="2400" spc="-1" dirty="0">
                <a:solidFill>
                  <a:srgbClr val="FFFFFF"/>
                </a:solidFill>
                <a:latin typeface="Titillium Web"/>
              </a:rPr>
              <a:t>Ruolo politico e sociale della professione (art. 7 Codice </a:t>
            </a:r>
            <a:r>
              <a:rPr lang="it-IT" sz="2400" spc="-1" dirty="0" err="1">
                <a:solidFill>
                  <a:srgbClr val="FFFFFF"/>
                </a:solidFill>
                <a:latin typeface="Titillium Web"/>
              </a:rPr>
              <a:t>deo</a:t>
            </a:r>
            <a:r>
              <a:rPr lang="it-IT" sz="2400" spc="-1" dirty="0">
                <a:solidFill>
                  <a:srgbClr val="FFFFFF"/>
                </a:solidFill>
                <a:latin typeface="Titillium Web"/>
              </a:rPr>
              <a:t>):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spc="-1" dirty="0">
                <a:solidFill>
                  <a:srgbClr val="FFFFFF"/>
                </a:solidFill>
                <a:latin typeface="Titillium Web"/>
              </a:rPr>
              <a:t>collaborazione con altre istituzioni e la costruzione di sinergie ai diversi livelli politico istituzionali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spc="-1" dirty="0">
                <a:solidFill>
                  <a:srgbClr val="FFFFFF"/>
                </a:solidFill>
                <a:latin typeface="Titillium Web"/>
              </a:rPr>
              <a:t>partecipazione a tavoli e iniziative pubbliche sui temi di interesse collettivo, ponendo l’Ordine come un interlocutore qualificato sui temi della professione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spc="-1" dirty="0">
                <a:solidFill>
                  <a:srgbClr val="FFFFFF"/>
                </a:solidFill>
                <a:latin typeface="Titillium Web"/>
              </a:rPr>
              <a:t>posizionamento dell’Ordine nel dibattito pubblico sui temi di interesse per la professione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spc="-1" dirty="0">
                <a:solidFill>
                  <a:srgbClr val="FFFFFF"/>
                </a:solidFill>
                <a:latin typeface="Titillium Web"/>
              </a:rPr>
              <a:t>comunicazione attiva della professione, per una maggiore visibilità e una promozione dell’immagine dell’assistente sociale</a:t>
            </a:r>
          </a:p>
          <a:p>
            <a:pPr marL="4572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it-IT" sz="2400" spc="-1" dirty="0">
                <a:solidFill>
                  <a:srgbClr val="FFFFFF"/>
                </a:solidFill>
                <a:latin typeface="Titillium Web"/>
              </a:rPr>
              <a:t>produzione di documenti utili a «fare cultura» sui nostri temi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49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50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Protocolli interistituzionali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151" name="CustomShape 3"/>
          <p:cNvSpPr/>
          <p:nvPr/>
        </p:nvSpPr>
        <p:spPr>
          <a:xfrm>
            <a:off x="867600" y="1690200"/>
            <a:ext cx="10761840" cy="35533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just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000" b="0" strike="noStrike" spc="-1" dirty="0">
                <a:solidFill>
                  <a:srgbClr val="FFFFFF"/>
                </a:solidFill>
                <a:latin typeface="Titillium Web"/>
              </a:rPr>
              <a:t>Protocollo per l’esecuzione degli ordini di liberazione degli immobili pignorati (settembre 2021)</a:t>
            </a:r>
            <a:endParaRPr lang="it-IT" sz="2000" b="0" strike="noStrike" spc="-1" dirty="0">
              <a:latin typeface="Arial"/>
            </a:endParaRPr>
          </a:p>
          <a:p>
            <a:pPr marL="457200" indent="-456840" algn="just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000" b="0" strike="noStrike" spc="-1" dirty="0">
                <a:solidFill>
                  <a:srgbClr val="FFFFFF"/>
                </a:solidFill>
                <a:latin typeface="Titillium Web"/>
              </a:rPr>
              <a:t>Relazioni tra Avvocati, Servizi sociali e Servizi all’infanzia del Comune di Milano. Linee guida e raccomandazioni operative (gennaio 2023)</a:t>
            </a:r>
            <a:endParaRPr lang="it-IT" sz="2000" b="0" strike="noStrike" spc="-1" dirty="0">
              <a:latin typeface="Arial"/>
            </a:endParaRPr>
          </a:p>
          <a:p>
            <a:pPr marL="457200" indent="-456840" algn="just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000" b="0" strike="noStrike" spc="-1" dirty="0">
                <a:solidFill>
                  <a:srgbClr val="FFFFFF"/>
                </a:solidFill>
                <a:latin typeface="Titillium Web"/>
              </a:rPr>
              <a:t>Protocollo di intesa per il miglior raccordo operativo finalizzato alla tutela delle fragilità in fase di escomio (gennaio 2023) – Milano, Monza, Pavia, Lodi e Busto Arsizio.</a:t>
            </a:r>
            <a:endParaRPr lang="it-IT" sz="2000" b="0" strike="noStrike" spc="-1" dirty="0">
              <a:latin typeface="Arial"/>
            </a:endParaRPr>
          </a:p>
          <a:p>
            <a:pPr marL="457200" indent="-456840" algn="just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000" b="0" strike="noStrike" spc="-1" dirty="0">
                <a:solidFill>
                  <a:srgbClr val="FFFFFF"/>
                </a:solidFill>
                <a:latin typeface="Titillium Web"/>
              </a:rPr>
              <a:t>Protocollo di intesa per il miglior raccordo operativo finalizzato alla tutela delle fragilità in fase di sfratto e di occupazione senza titolo/occupazioni abusive (settembre 2023) – Pavia.</a:t>
            </a:r>
            <a:endParaRPr lang="it-IT" sz="2000" b="0" strike="noStrike" spc="-1" dirty="0">
              <a:latin typeface="Arial"/>
            </a:endParaRPr>
          </a:p>
          <a:p>
            <a:pPr marL="457200" indent="-456840" algn="just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000" b="0" strike="noStrike" spc="-1" dirty="0">
                <a:solidFill>
                  <a:srgbClr val="FFFFFF"/>
                </a:solidFill>
                <a:latin typeface="Titillium Web"/>
              </a:rPr>
              <a:t>Protocollo operativo “La luna nuova”. Pronto Intervento sperimentale per l’accoglienza di donne vittime di violenza con/senza figli (giugno 2023)</a:t>
            </a:r>
            <a:endParaRPr lang="it-IT" sz="2000" b="0" strike="noStrike" spc="-1" dirty="0">
              <a:latin typeface="Arial"/>
            </a:endParaRPr>
          </a:p>
          <a:p>
            <a:pPr marL="457200" indent="-456840" algn="just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000" b="0" strike="noStrike" spc="-1" dirty="0">
                <a:solidFill>
                  <a:srgbClr val="FFFFFF"/>
                </a:solidFill>
                <a:latin typeface="Titillium Web"/>
              </a:rPr>
              <a:t>Protocollo a favore dei figli di vittime di femminicidio (2024)</a:t>
            </a:r>
            <a:endParaRPr lang="it-IT" sz="20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41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42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Eventi formativi</a:t>
            </a:r>
            <a:endParaRPr lang="it-IT" sz="4800" b="0" strike="noStrike" spc="-1" dirty="0">
              <a:latin typeface="Arial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F759B4BF-0711-8A90-F98F-A98FC2A2E5A4}"/>
              </a:ext>
            </a:extLst>
          </p:cNvPr>
          <p:cNvSpPr/>
          <p:nvPr/>
        </p:nvSpPr>
        <p:spPr>
          <a:xfrm>
            <a:off x="419181" y="2153047"/>
            <a:ext cx="11658677" cy="156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457200">
              <a:lnSpc>
                <a:spcPct val="100000"/>
              </a:lnSpc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Organizzati dal </a:t>
            </a:r>
            <a:r>
              <a:rPr lang="it-IT" sz="3200" spc="-1" dirty="0" err="1">
                <a:solidFill>
                  <a:srgbClr val="FFFFFF"/>
                </a:solidFill>
                <a:latin typeface="Titillium Web"/>
              </a:rPr>
              <a:t>Croas</a:t>
            </a: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, </a:t>
            </a:r>
          </a:p>
          <a:p>
            <a:pPr marL="457200">
              <a:lnSpc>
                <a:spcPct val="100000"/>
              </a:lnSpc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oppure insieme ad altri soggetti istituzionali</a:t>
            </a:r>
          </a:p>
          <a:p>
            <a:pPr marL="457200">
              <a:lnSpc>
                <a:spcPct val="100000"/>
              </a:lnSpc>
            </a:pPr>
            <a:endParaRPr lang="it-IT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DF1A0BC-9F15-BCC8-757C-923A60640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89" y="0"/>
            <a:ext cx="8034421" cy="1136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73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0179CE-91B3-3DAB-875B-D216F0D72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46F0A6B-95E7-C1F7-275E-CABF0256F77B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5663759-BA04-E00C-8930-A0C60D8B9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121078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8054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23D42C-4D70-2FDD-AFD3-35E21BA5B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AB80A6D-80ED-6BB6-D315-A51F06C25DF4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0A9B69E-CFFF-1678-B772-B719D2958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219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815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0FE257-29B8-28E0-1511-59A552AC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0B774E5-C89F-B613-ABC1-172A10C0F9F4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9C5B835-E354-4C7E-3B2A-DD7E68631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940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D015BB-ADD8-0AA2-9A55-C6AECDE27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9B18AFE-C8AC-7E03-2B73-732F208779C1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21AD4F80-7C44-8444-8A45-A5A68A66E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0285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93372C4-64AA-6BEF-B1A7-DAD333C1D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13" y="11589"/>
            <a:ext cx="7800975" cy="1103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73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3C3A75-8655-2215-A67B-79718483F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58966C5-2BE5-5F17-7E21-A1CA19F0ED54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1D6E78B6-CE82-12DD-A266-2CE1C7870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7949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58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59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Perché questo webinar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60" name="CustomShape 3"/>
          <p:cNvSpPr/>
          <p:nvPr/>
        </p:nvSpPr>
        <p:spPr>
          <a:xfrm>
            <a:off x="867600" y="1857240"/>
            <a:ext cx="10761840" cy="30455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Restituire alla comunità professionale il percorso di questa consiliatura (2021-25): le sfide affrontate, i risultati ottenuti, i progetti da portare avanti.</a:t>
            </a:r>
          </a:p>
          <a:p>
            <a:pPr algn="just">
              <a:lnSpc>
                <a:spcPct val="100000"/>
              </a:lnSpc>
            </a:pPr>
            <a:endParaRPr lang="it-IT" sz="3200" spc="-1" dirty="0">
              <a:solidFill>
                <a:srgbClr val="FFFFFF"/>
              </a:solidFill>
              <a:latin typeface="Titillium Web"/>
            </a:endParaRPr>
          </a:p>
          <a:p>
            <a:pPr algn="just">
              <a:lnSpc>
                <a:spcPct val="100000"/>
              </a:lnSpc>
            </a:pPr>
            <a:r>
              <a:rPr lang="it-IT" sz="3200" spc="-1" dirty="0">
                <a:solidFill>
                  <a:srgbClr val="FFFFFF"/>
                </a:solidFill>
                <a:latin typeface="Titillium Web"/>
              </a:rPr>
              <a:t>Rendere l’Ordine più vicino agli iscritti e invitare tutti alla partecipazione.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FDD90E-1675-4A10-3700-1A30FC98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2968928-E03B-7820-432F-B7A50B1D3D64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857F164-06B2-5440-B729-EBB922192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0"/>
            <a:ext cx="1210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4633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0CE8D16-E0E1-9B28-2A07-FF9EFB538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80" y="0"/>
            <a:ext cx="4846211" cy="68580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9741371-B43D-53CD-742D-729900A46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28" y="0"/>
            <a:ext cx="4848392" cy="6860932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571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897F6F7-DEE0-E331-79C3-087C1EC8D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09" y="0"/>
            <a:ext cx="4846211" cy="6857846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8A69A4E-A146-A7F4-BA68-BF7713A58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80" y="-154"/>
            <a:ext cx="4848393" cy="68580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58908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93F090-E0A5-DB01-4ADC-8A522842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EB0937F-C516-C1FC-82FC-BEA4E95EBFBD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B9D4247-C88E-63FE-309F-05520CABF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113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7DBF8C55-5CEE-6AD2-A777-1D0D034128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6" y="0"/>
            <a:ext cx="8134350" cy="1150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986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C16902-882E-DFBD-3436-D2E3A6633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69C7780-AFDF-0528-0F11-7CF7174A1DB0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B3ED16E-0921-75D4-2C87-4160D4F3F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69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6805B89-E1AC-98FB-3CAA-0AB52CC65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2737"/>
            <a:ext cx="8686800" cy="6712526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642009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E9719C1-1C69-661E-544D-90D49B7B3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8" y="0"/>
            <a:ext cx="4845899" cy="6858000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89D5378-BFC4-2315-397E-576DAD435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8" y="0"/>
            <a:ext cx="4854356" cy="6858000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45125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E59CA73-84E2-AF46-01D7-98A810EB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1" y="-114301"/>
            <a:ext cx="10961578" cy="154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35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25427826-9948-9693-9EC2-D1EECF75F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" y="185744"/>
            <a:ext cx="11430000" cy="1617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1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84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85" name="CustomShape 2"/>
          <p:cNvSpPr/>
          <p:nvPr/>
        </p:nvSpPr>
        <p:spPr>
          <a:xfrm>
            <a:off x="867600" y="813600"/>
            <a:ext cx="1076184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spc="-1" dirty="0">
                <a:solidFill>
                  <a:srgbClr val="FFC000"/>
                </a:solidFill>
                <a:latin typeface="Helvetica Neue"/>
                <a:ea typeface="Helvetica Neue"/>
              </a:rPr>
              <a:t>Alcune nozioni di base</a:t>
            </a:r>
          </a:p>
        </p:txBody>
      </p:sp>
      <p:sp>
        <p:nvSpPr>
          <p:cNvPr id="86" name="CustomShape 3"/>
          <p:cNvSpPr/>
          <p:nvPr/>
        </p:nvSpPr>
        <p:spPr>
          <a:xfrm>
            <a:off x="838080" y="1690200"/>
            <a:ext cx="10761840" cy="36764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900" spc="-1" dirty="0">
                <a:solidFill>
                  <a:srgbClr val="FFFFFF"/>
                </a:solidFill>
                <a:latin typeface="Titillium Web"/>
              </a:rPr>
              <a:t>L’Ordine: ente pubblico non economico (Legge 84 del 23/3/1993)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900" spc="-1" dirty="0">
                <a:solidFill>
                  <a:srgbClr val="FFFFFF"/>
                </a:solidFill>
                <a:latin typeface="Titillium Web"/>
              </a:rPr>
              <a:t>Organo sussidiario dello Stato che agisce per tutelare </a:t>
            </a:r>
            <a:r>
              <a:rPr lang="it-IT" sz="2900" u="sng" spc="-1" dirty="0">
                <a:solidFill>
                  <a:srgbClr val="FFFFFF"/>
                </a:solidFill>
                <a:latin typeface="Titillium Web"/>
              </a:rPr>
              <a:t>gli interessi pubblici</a:t>
            </a:r>
            <a:r>
              <a:rPr lang="it-IT" sz="2900" spc="-1" dirty="0">
                <a:solidFill>
                  <a:srgbClr val="FFFFFF"/>
                </a:solidFill>
                <a:latin typeface="Titillium Web"/>
              </a:rPr>
              <a:t> connessi all’esercizio professionale;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900" spc="-1" dirty="0">
                <a:solidFill>
                  <a:srgbClr val="FFFFFF"/>
                </a:solidFill>
                <a:latin typeface="Titillium Web"/>
              </a:rPr>
              <a:t>Dotato di autonomia patrimoniale, finanziaria, regolamentare e disciplinare e sottoposto alla vigilanza del Ministero della Giustizia.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it-IT" sz="2900" spc="-1" dirty="0">
                <a:solidFill>
                  <a:srgbClr val="FFFFFF"/>
                </a:solidFill>
                <a:latin typeface="Titillium Web"/>
              </a:rPr>
              <a:t>Finanziato esclusivamente con i contributi degli iscritti, senza oneri per la finanza pubblica.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9D332C-AAEC-3202-DB5B-604F4F8D4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BC3E602-12CD-9948-690A-9E0672512B41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4B847E6-A8B9-9545-A431-1C9F059A4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8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7913E1F-1B70-6B80-8E22-25A3939E1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61" y="214312"/>
            <a:ext cx="8612477" cy="1218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870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8E28108-D58A-EC85-AB02-F86680108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244" y="411603"/>
            <a:ext cx="9815511" cy="1389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462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7016984-2996-F9A8-1F51-D60E51061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8" y="-102989"/>
            <a:ext cx="8883939" cy="1257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580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45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46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…ricadute 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147" name="CustomShape 3"/>
          <p:cNvSpPr/>
          <p:nvPr/>
        </p:nvSpPr>
        <p:spPr>
          <a:xfrm>
            <a:off x="867600" y="1857240"/>
            <a:ext cx="10761840" cy="39996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Aggiornamento per i colleghi</a:t>
            </a:r>
          </a:p>
          <a:p>
            <a:pPr algn="just">
              <a:lnSpc>
                <a:spcPct val="100000"/>
              </a:lnSpc>
            </a:pPr>
            <a:endParaRPr lang="it-IT" sz="1000" spc="-1" dirty="0">
              <a:solidFill>
                <a:srgbClr val="FFFFFF"/>
              </a:solidFill>
              <a:latin typeface="Titillium Web"/>
            </a:endParaRPr>
          </a:p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Costruzione di rapporti interistituzionali</a:t>
            </a:r>
          </a:p>
          <a:p>
            <a:pPr marL="1371600" lvl="2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Procura c/o TM di Mi e </a:t>
            </a:r>
            <a:r>
              <a:rPr lang="it-IT" sz="2800" spc="-1" dirty="0" err="1">
                <a:solidFill>
                  <a:srgbClr val="FFFFFF"/>
                </a:solidFill>
                <a:latin typeface="Titillium Web"/>
              </a:rPr>
              <a:t>Bs</a:t>
            </a: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, Tribunale Ordinario</a:t>
            </a:r>
          </a:p>
          <a:p>
            <a:pPr marL="1371600" lvl="2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Tribunale minorenni Mi e </a:t>
            </a:r>
            <a:r>
              <a:rPr lang="it-IT" sz="2800" spc="-1" dirty="0" err="1">
                <a:solidFill>
                  <a:srgbClr val="FFFFFF"/>
                </a:solidFill>
                <a:latin typeface="Titillium Web"/>
              </a:rPr>
              <a:t>Bs</a:t>
            </a:r>
            <a:endParaRPr lang="it-IT" sz="2800" spc="-1" dirty="0">
              <a:solidFill>
                <a:srgbClr val="FFFFFF"/>
              </a:solidFill>
              <a:latin typeface="Titillium Web"/>
            </a:endParaRPr>
          </a:p>
          <a:p>
            <a:pPr marL="1371600" lvl="2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ANCI</a:t>
            </a:r>
          </a:p>
          <a:p>
            <a:pPr marL="1371600" lvl="2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Prefettura</a:t>
            </a:r>
          </a:p>
          <a:p>
            <a:pPr marL="1371600" lvl="2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Ordini vari (avvocati, infermieri, ostetriche, medici)</a:t>
            </a:r>
          </a:p>
          <a:p>
            <a:pPr algn="just">
              <a:lnSpc>
                <a:spcPct val="100000"/>
              </a:lnSpc>
            </a:pPr>
            <a:endParaRPr lang="it-IT" sz="24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53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54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Rapporti con Regione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155" name="CustomShape 3"/>
          <p:cNvSpPr/>
          <p:nvPr/>
        </p:nvSpPr>
        <p:spPr>
          <a:xfrm>
            <a:off x="867600" y="1690200"/>
            <a:ext cx="10761840" cy="3784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Ruolo e funzioni dell’AS. della Sanità nella cornice del nuovo modello organizzativo territoriale sociosanitario lombardo (Missione 6 PNRR e D.M. 77 /2022);</a:t>
            </a:r>
          </a:p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Cartella sociale e sociosanitaria informatica</a:t>
            </a:r>
          </a:p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Fragilità materne</a:t>
            </a:r>
          </a:p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Supervisione (con FNAS)</a:t>
            </a:r>
          </a:p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Tavolo con Garante Infanzia e Ufficio Scolastico Regionale</a:t>
            </a:r>
          </a:p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Tavolo con Garante Infanzia «Tutela minori e giustizia»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57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58" name="CustomShape 2"/>
          <p:cNvSpPr/>
          <p:nvPr/>
        </p:nvSpPr>
        <p:spPr>
          <a:xfrm>
            <a:off x="867600" y="813600"/>
            <a:ext cx="11033888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Rapporti con le Università: convenzioni</a:t>
            </a:r>
            <a:endParaRPr lang="it-IT" sz="4800" b="0" strike="noStrike" spc="-1" dirty="0">
              <a:latin typeface="Arial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867600" y="2139120"/>
            <a:ext cx="10761840" cy="283009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Firma convenzione con Bicocca e con Cattolica: accordi di collaborazione  finalizzati a promuovere, sviluppare e consolidare opportunità e iniziative per la formazione delle studentesse e degli studenti del Corso di Laurea in Servizio sociale, del Corso di Laurea Magistrale e gli assistenti sociali iscritti all’Ordine. </a:t>
            </a:r>
          </a:p>
          <a:p>
            <a:pPr algn="just">
              <a:lnSpc>
                <a:spcPct val="100000"/>
              </a:lnSpc>
            </a:pPr>
            <a:r>
              <a:rPr lang="it-IT" sz="2800" b="0" strike="noStrike" spc="-1" dirty="0">
                <a:solidFill>
                  <a:srgbClr val="FFFFFF"/>
                </a:solidFill>
                <a:latin typeface="Arial"/>
                <a:ea typeface="Microsoft YaHei"/>
              </a:rPr>
              <a:t> </a:t>
            </a:r>
            <a:endParaRPr lang="it-IT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61" name="Segnaposto contenuto 4_5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62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Rapporti con le Università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163" name="CustomShape 3"/>
          <p:cNvSpPr/>
          <p:nvPr/>
        </p:nvSpPr>
        <p:spPr>
          <a:xfrm>
            <a:off x="867600" y="1872000"/>
            <a:ext cx="10761840" cy="3537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/>
            <a:r>
              <a:rPr lang="it-IT" sz="2800" spc="-1" dirty="0">
                <a:solidFill>
                  <a:srgbClr val="FFFFFF"/>
                </a:solidFill>
                <a:latin typeface="Titillium Web"/>
                <a:sym typeface="Wingdings" pitchFamily="2" charset="2"/>
              </a:rPr>
              <a:t> </a:t>
            </a: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accordi di collaborazione per attività di ricerca dei gruppi tematici e di scopo centrati sul ruolo e sulle funzioni esercitate del servizio sociale nelle diverse aree di intervento, con il coinvolgimento diretto della comunità professionale.</a:t>
            </a:r>
          </a:p>
          <a:p>
            <a:pPr algn="just"/>
            <a:endParaRPr lang="it-IT" sz="2800" spc="-1" dirty="0">
              <a:solidFill>
                <a:srgbClr val="FFFFFF"/>
              </a:solidFill>
              <a:latin typeface="Titillium Web"/>
            </a:endParaRPr>
          </a:p>
          <a:p>
            <a:pPr algn="just"/>
            <a:r>
              <a:rPr lang="it-IT" sz="2800" spc="-1" dirty="0">
                <a:solidFill>
                  <a:srgbClr val="FFFFFF"/>
                </a:solidFill>
                <a:latin typeface="Titillium Web"/>
                <a:sym typeface="Wingdings" pitchFamily="2" charset="2"/>
              </a:rPr>
              <a:t> </a:t>
            </a: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Organizzazione di eventi formativi per professionisti e studenti su tematiche d’interesse per la professione e approfondimenti teorici/metodologici/deontologici.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65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66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Orientamento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867600" y="2139120"/>
            <a:ext cx="10761840" cy="310708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Promozione attività nelle scuole, anche attraverso i gruppi territoriali</a:t>
            </a:r>
          </a:p>
          <a:p>
            <a:pPr algn="just">
              <a:lnSpc>
                <a:spcPct val="100000"/>
              </a:lnSpc>
            </a:pPr>
            <a:endParaRPr lang="it-IT" sz="2800" spc="-1" dirty="0">
              <a:solidFill>
                <a:srgbClr val="FFFFFF"/>
              </a:solidFill>
              <a:latin typeface="Titillium Web"/>
            </a:endParaRPr>
          </a:p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Produzione materiale informativo</a:t>
            </a:r>
          </a:p>
          <a:p>
            <a:pPr algn="just">
              <a:lnSpc>
                <a:spcPct val="100000"/>
              </a:lnSpc>
            </a:pPr>
            <a:endParaRPr lang="it-IT" sz="2800" spc="-1" dirty="0">
              <a:solidFill>
                <a:srgbClr val="FFFFFF"/>
              </a:solidFill>
              <a:latin typeface="Titillium Web"/>
            </a:endParaRPr>
          </a:p>
          <a:p>
            <a:pPr marL="457200" indent="-45684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Creazione sezione dedicata sul sito</a:t>
            </a:r>
          </a:p>
          <a:p>
            <a:pPr algn="just">
              <a:lnSpc>
                <a:spcPct val="100000"/>
              </a:lnSpc>
            </a:pPr>
            <a:endParaRPr lang="it-IT" sz="2800" b="0" strike="noStrike" spc="-1" dirty="0">
              <a:latin typeface="Arial"/>
            </a:endParaRPr>
          </a:p>
        </p:txBody>
      </p:sp>
      <p:pic>
        <p:nvPicPr>
          <p:cNvPr id="168" name="Picture 2"/>
          <p:cNvPicPr/>
          <p:nvPr/>
        </p:nvPicPr>
        <p:blipFill>
          <a:blip r:embed="rId3"/>
          <a:stretch/>
        </p:blipFill>
        <p:spPr>
          <a:xfrm>
            <a:off x="8180280" y="2936160"/>
            <a:ext cx="3324960" cy="2217600"/>
          </a:xfrm>
          <a:prstGeom prst="rect">
            <a:avLst/>
          </a:prstGeom>
          <a:ln w="25560">
            <a:solidFill>
              <a:schemeClr val="bg1"/>
            </a:solidFill>
            <a:rou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70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71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Documenti prodotti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172" name="CustomShape 3"/>
          <p:cNvSpPr/>
          <p:nvPr/>
        </p:nvSpPr>
        <p:spPr>
          <a:xfrm>
            <a:off x="867600" y="1857240"/>
            <a:ext cx="10761840" cy="179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343080" indent="-34272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2800" b="0" strike="noStrike" spc="-1" dirty="0">
                <a:solidFill>
                  <a:srgbClr val="FFFFFF"/>
                </a:solidFill>
                <a:latin typeface="Titillium Web"/>
              </a:rPr>
              <a:t>Gruppi Tematici (permanenti) </a:t>
            </a:r>
            <a:r>
              <a:rPr lang="it-IT" sz="2800" b="0" strike="noStrike" spc="-1" dirty="0">
                <a:solidFill>
                  <a:srgbClr val="FFFFFF"/>
                </a:solidFill>
                <a:latin typeface="Wingdings"/>
              </a:rPr>
              <a:t></a:t>
            </a:r>
            <a:r>
              <a:rPr lang="it-IT" sz="2800" b="0" strike="noStrike" spc="-1" dirty="0">
                <a:solidFill>
                  <a:srgbClr val="FFFFFF"/>
                </a:solidFill>
                <a:latin typeface="Titillium Web"/>
              </a:rPr>
              <a:t> Quaderni dell’Ordine e documenti più brevi</a:t>
            </a:r>
            <a:endParaRPr lang="it-IT" sz="2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it-IT" sz="2800" b="0" strike="noStrike" spc="-1" dirty="0">
              <a:latin typeface="Arial"/>
            </a:endParaRPr>
          </a:p>
          <a:p>
            <a:pPr marL="343080" indent="-34272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2800" b="0" strike="noStrike" spc="-1" dirty="0">
                <a:solidFill>
                  <a:srgbClr val="FFFFFF"/>
                </a:solidFill>
                <a:latin typeface="Titillium Web"/>
              </a:rPr>
              <a:t>Gruppi di scopo </a:t>
            </a:r>
            <a:r>
              <a:rPr lang="it-IT" sz="2800" b="0" strike="noStrike" spc="-1" dirty="0">
                <a:solidFill>
                  <a:srgbClr val="FFFFFF"/>
                </a:solidFill>
                <a:latin typeface="Wingdings"/>
              </a:rPr>
              <a:t></a:t>
            </a:r>
            <a:r>
              <a:rPr lang="it-IT" sz="2800" b="0" strike="noStrike" spc="-1" dirty="0">
                <a:solidFill>
                  <a:srgbClr val="FFFFFF"/>
                </a:solidFill>
                <a:latin typeface="Titillium Web"/>
              </a:rPr>
              <a:t> Pubblicazioni (brochure)</a:t>
            </a:r>
            <a:endParaRPr lang="it-IT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98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99" name="CustomShape 2"/>
          <p:cNvSpPr/>
          <p:nvPr/>
        </p:nvSpPr>
        <p:spPr>
          <a:xfrm>
            <a:off x="591480" y="223452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Che cosa fa l’Ordine?</a:t>
            </a:r>
            <a:endParaRPr lang="it-IT" sz="4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9070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74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75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Quaderni dell’Ordine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176" name="CustomShape 3"/>
          <p:cNvSpPr/>
          <p:nvPr/>
        </p:nvSpPr>
        <p:spPr>
          <a:xfrm>
            <a:off x="867600" y="1690200"/>
            <a:ext cx="10962450" cy="37841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343080" indent="-342720" algn="just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it-IT" sz="2200" spc="-1" dirty="0">
                <a:solidFill>
                  <a:srgbClr val="FFFFFF"/>
                </a:solidFill>
                <a:latin typeface="Titillium Web"/>
              </a:rPr>
              <a:t>Elementi per la definizione dei requisiti minimi per il Servizio Sociale nell’Ente locale (maggio 2022)</a:t>
            </a:r>
          </a:p>
          <a:p>
            <a:pPr marL="343080" indent="-3427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200" spc="-1" dirty="0">
                <a:solidFill>
                  <a:srgbClr val="FFFFFF"/>
                </a:solidFill>
                <a:latin typeface="Titillium Web"/>
              </a:rPr>
              <a:t>Continuità delle cure e dei processi integrati tra servizi a favore di persone con patologie e loro famigliari. Abbandona le grandi strade, prendi i sentieri (settembre 2022)</a:t>
            </a:r>
          </a:p>
          <a:p>
            <a:pPr marL="343080" indent="-3427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200" spc="-1" dirty="0">
                <a:solidFill>
                  <a:srgbClr val="FFFFFF"/>
                </a:solidFill>
                <a:latin typeface="Titillium Web"/>
              </a:rPr>
              <a:t>La violenza maschile contro le donne. Dalla normativa all’operatività dell’assistente sociale  (novembre 2022)</a:t>
            </a:r>
          </a:p>
          <a:p>
            <a:pPr marL="343080" indent="-3427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200" spc="-1" dirty="0">
                <a:solidFill>
                  <a:srgbClr val="FFFFFF"/>
                </a:solidFill>
                <a:latin typeface="Titillium Web"/>
              </a:rPr>
              <a:t>L’assistente sociale nei servizi per anziani e per anziani con demenza. Percorsi di ruolo, riflessioni e strumenti a partire dall’esperienza (dicembre 2022)</a:t>
            </a:r>
          </a:p>
          <a:p>
            <a:pPr marL="343080" indent="-34272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200" spc="-1" dirty="0">
                <a:solidFill>
                  <a:srgbClr val="FFFFFF"/>
                </a:solidFill>
                <a:latin typeface="Titillium Web"/>
              </a:rPr>
              <a:t>I ruoli dell’assistente sociale nell’ambito della protezione giuridica delle persone fragili (dicembre 2023)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78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79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Altri documenti dei gruppi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180" name="CustomShape 3"/>
          <p:cNvSpPr/>
          <p:nvPr/>
        </p:nvSpPr>
        <p:spPr>
          <a:xfrm>
            <a:off x="867600" y="1857240"/>
            <a:ext cx="10761840" cy="34764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1900" spc="-1" dirty="0">
                <a:solidFill>
                  <a:srgbClr val="FFFFFF"/>
                </a:solidFill>
                <a:latin typeface="Titillium Web"/>
              </a:rPr>
              <a:t>Protezione giuridica: risposte alle domande formulate durante il convegno del 16 febbraio 2024 (aprile 2024)</a:t>
            </a: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1900" spc="-1" dirty="0">
                <a:solidFill>
                  <a:srgbClr val="FFFFFF"/>
                </a:solidFill>
                <a:latin typeface="Titillium Web"/>
              </a:rPr>
              <a:t>Il nuovo Art. 403 c.c. Indicazioni teoriche e operative per gli assistenti sociali (III versione ottobre 2023)</a:t>
            </a: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1900" spc="-1" dirty="0">
                <a:solidFill>
                  <a:srgbClr val="FFFFFF"/>
                </a:solidFill>
                <a:latin typeface="Titillium Web"/>
              </a:rPr>
              <a:t>Linee di indirizzo per assistenti sociali in tema di amministrazione di sostegno, protezione giuridica (versione aggiornata al maggio 2023)</a:t>
            </a: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1900" spc="-1" dirty="0">
                <a:solidFill>
                  <a:srgbClr val="FFFFFF"/>
                </a:solidFill>
                <a:latin typeface="Titillium Web"/>
              </a:rPr>
              <a:t>Codice etico e di comportamento dell’ADS (dicembre 2022)</a:t>
            </a: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1900" spc="-1" dirty="0">
                <a:solidFill>
                  <a:srgbClr val="FFFFFF"/>
                </a:solidFill>
                <a:latin typeface="Titillium Web"/>
              </a:rPr>
              <a:t>La gestione delle amministrazioni di sostegno tra complessità e deontologia (ottobre 2022)</a:t>
            </a: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1900" spc="-1" dirty="0">
                <a:solidFill>
                  <a:srgbClr val="FFFFFF"/>
                </a:solidFill>
                <a:latin typeface="Titillium Web"/>
              </a:rPr>
              <a:t>Il Curatore speciale del minore (luglio 2022)</a:t>
            </a: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1900" spc="-1" dirty="0">
                <a:solidFill>
                  <a:srgbClr val="FFFFFF"/>
                </a:solidFill>
                <a:latin typeface="Titillium Web"/>
              </a:rPr>
              <a:t>Gioco d’azzardo e alcol in età anziana: pensieri ed esperienze degli assistenti sociali lombardi. Report 2: dai dati alle riflessioni (dicembre 2021) – a cura del gruppo anziani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82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grpSp>
        <p:nvGrpSpPr>
          <p:cNvPr id="183" name="Group 2"/>
          <p:cNvGrpSpPr/>
          <p:nvPr/>
        </p:nvGrpSpPr>
        <p:grpSpPr>
          <a:xfrm>
            <a:off x="1262160" y="1248120"/>
            <a:ext cx="9549360" cy="3902760"/>
            <a:chOff x="1262160" y="1248120"/>
            <a:chExt cx="9549360" cy="3902760"/>
          </a:xfrm>
        </p:grpSpPr>
        <p:sp>
          <p:nvSpPr>
            <p:cNvPr id="184" name="CustomShape 3"/>
            <p:cNvSpPr/>
            <p:nvPr/>
          </p:nvSpPr>
          <p:spPr>
            <a:xfrm>
              <a:off x="1262160" y="1248120"/>
              <a:ext cx="9549360" cy="3902760"/>
            </a:xfrm>
            <a:prstGeom prst="rect">
              <a:avLst/>
            </a:prstGeom>
            <a:solidFill>
              <a:schemeClr val="bg1"/>
            </a:solidFill>
            <a:ln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it-IT"/>
            </a:p>
          </p:txBody>
        </p:sp>
        <p:pic>
          <p:nvPicPr>
            <p:cNvPr id="185" name="Immagine 6"/>
            <p:cNvPicPr/>
            <p:nvPr/>
          </p:nvPicPr>
          <p:blipFill>
            <a:blip r:embed="rId3"/>
            <a:stretch/>
          </p:blipFill>
          <p:spPr>
            <a:xfrm>
              <a:off x="7885440" y="1494000"/>
              <a:ext cx="2444760" cy="3436200"/>
            </a:xfrm>
            <a:prstGeom prst="rect">
              <a:avLst/>
            </a:prstGeom>
            <a:ln w="25560">
              <a:solidFill>
                <a:schemeClr val="tx1"/>
              </a:solidFill>
              <a:round/>
            </a:ln>
          </p:spPr>
        </p:pic>
        <p:pic>
          <p:nvPicPr>
            <p:cNvPr id="186" name="Immagine 8"/>
            <p:cNvPicPr/>
            <p:nvPr/>
          </p:nvPicPr>
          <p:blipFill>
            <a:blip r:embed="rId4"/>
            <a:stretch/>
          </p:blipFill>
          <p:spPr>
            <a:xfrm>
              <a:off x="4814640" y="1510560"/>
              <a:ext cx="2474280" cy="3428280"/>
            </a:xfrm>
            <a:prstGeom prst="rect">
              <a:avLst/>
            </a:prstGeom>
            <a:ln w="25560">
              <a:solidFill>
                <a:schemeClr val="tx1"/>
              </a:solidFill>
              <a:round/>
            </a:ln>
          </p:spPr>
        </p:pic>
        <p:pic>
          <p:nvPicPr>
            <p:cNvPr id="187" name="Immagine 10"/>
            <p:cNvPicPr/>
            <p:nvPr/>
          </p:nvPicPr>
          <p:blipFill>
            <a:blip r:embed="rId5"/>
            <a:stretch/>
          </p:blipFill>
          <p:spPr>
            <a:xfrm>
              <a:off x="1773000" y="1480320"/>
              <a:ext cx="2444760" cy="3450600"/>
            </a:xfrm>
            <a:prstGeom prst="rect">
              <a:avLst/>
            </a:prstGeom>
            <a:ln w="25560">
              <a:solidFill>
                <a:schemeClr val="tx1"/>
              </a:solidFill>
              <a:round/>
            </a:ln>
          </p:spPr>
        </p:pic>
      </p:grpSp>
      <p:sp>
        <p:nvSpPr>
          <p:cNvPr id="188" name="CustomShape 4"/>
          <p:cNvSpPr/>
          <p:nvPr/>
        </p:nvSpPr>
        <p:spPr>
          <a:xfrm>
            <a:off x="1262160" y="36504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Pubblicazioni</a:t>
            </a:r>
            <a:endParaRPr lang="it-IT" sz="4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90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91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Documenti in costruzione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192" name="CustomShape 3"/>
          <p:cNvSpPr/>
          <p:nvPr/>
        </p:nvSpPr>
        <p:spPr>
          <a:xfrm>
            <a:off x="867600" y="1857240"/>
            <a:ext cx="10761840" cy="34148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800" b="0" strike="noStrike" spc="-1" dirty="0">
                <a:solidFill>
                  <a:srgbClr val="FFFFFF"/>
                </a:solidFill>
                <a:latin typeface="Titillium Web"/>
              </a:rPr>
              <a:t>Emergenza abitativa (</a:t>
            </a:r>
            <a:r>
              <a:rPr lang="it-IT" sz="2800" b="0" strike="noStrike" spc="-1" dirty="0" err="1">
                <a:solidFill>
                  <a:srgbClr val="FFFFFF"/>
                </a:solidFill>
                <a:latin typeface="Titillium Web"/>
              </a:rPr>
              <a:t>Croas</a:t>
            </a:r>
            <a:r>
              <a:rPr lang="it-IT" sz="2800" b="0" strike="noStrike" spc="-1" dirty="0">
                <a:solidFill>
                  <a:srgbClr val="FFFFFF"/>
                </a:solidFill>
                <a:latin typeface="Titillium Web"/>
              </a:rPr>
              <a:t>)</a:t>
            </a:r>
            <a:endParaRPr lang="it-IT" sz="2800" b="0" strike="noStrike" spc="-1" dirty="0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800" b="0" strike="noStrike" spc="-1" dirty="0">
                <a:solidFill>
                  <a:srgbClr val="FFFFFF"/>
                </a:solidFill>
                <a:latin typeface="Titillium Web"/>
              </a:rPr>
              <a:t>Carico di lavoro in tutela minori (gruppo Tutela Minori)</a:t>
            </a: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Vademecum per la gestione delle situazioni di pregiudizio in ambito scolastico (con Garante e Ufficio Scolastico Regionale)</a:t>
            </a: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Report ricerca sul rapporto dei servizi sociali con il tema della violenza di genere (gruppo Violenza Genere)</a:t>
            </a:r>
            <a:endParaRPr lang="it-IT" sz="2800" spc="-1" dirty="0">
              <a:solidFill>
                <a:srgbClr val="FFFFFF"/>
              </a:solidFill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endParaRPr lang="it-IT" sz="2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94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95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Tracce di lavoro futuro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867600" y="1857240"/>
            <a:ext cx="10761840" cy="488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FFFFFF"/>
                </a:solidFill>
                <a:latin typeface="Titillium Web"/>
              </a:rPr>
              <a:t>Collaborazione con Ordine dei giornalisti (formazione comune)</a:t>
            </a:r>
            <a:endParaRPr lang="it-IT" sz="28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FFFFFF"/>
                </a:solidFill>
                <a:latin typeface="Titillium Web"/>
              </a:rPr>
              <a:t>Riconoscimento dirigenza in sanità</a:t>
            </a:r>
            <a:endParaRPr lang="it-IT" sz="28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FFFFFF"/>
                </a:solidFill>
                <a:latin typeface="Titillium Web"/>
              </a:rPr>
              <a:t>Percorsi di formazione per posizioni apicali negli enti locali</a:t>
            </a:r>
            <a:endParaRPr lang="it-IT" sz="28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FFFFFF"/>
                </a:solidFill>
                <a:latin typeface="Titillium Web"/>
              </a:rPr>
              <a:t>Promozione libera professione/ ruolo CTU e CTP</a:t>
            </a:r>
            <a:endParaRPr lang="it-IT" sz="28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FFFFFF"/>
                </a:solidFill>
                <a:latin typeface="Titillium Web"/>
              </a:rPr>
              <a:t>Sostegno ai nuovi iscritti</a:t>
            </a:r>
            <a:endParaRPr lang="it-IT" sz="2800" b="0" strike="noStrike" spc="-1">
              <a:latin typeface="Arial"/>
            </a:endParaRPr>
          </a:p>
          <a:p>
            <a:pPr marL="457200" indent="-456840">
              <a:lnSpc>
                <a:spcPct val="100000"/>
              </a:lnSpc>
              <a:spcBef>
                <a:spcPts val="601"/>
              </a:spcBef>
              <a:buClr>
                <a:srgbClr val="FFFFFF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FFFFFF"/>
                </a:solidFill>
                <a:latin typeface="Titillium Web"/>
              </a:rPr>
              <a:t>…</a:t>
            </a:r>
            <a:endParaRPr lang="it-IT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it-IT" sz="2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lang="it-IT" sz="2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198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199" name="CustomShape 2"/>
          <p:cNvSpPr/>
          <p:nvPr/>
        </p:nvSpPr>
        <p:spPr>
          <a:xfrm>
            <a:off x="591480" y="223452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Parola ai consiglieri</a:t>
            </a:r>
            <a:endParaRPr lang="it-IT" sz="4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42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-18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43" name="CustomShape 2"/>
          <p:cNvSpPr/>
          <p:nvPr/>
        </p:nvSpPr>
        <p:spPr>
          <a:xfrm>
            <a:off x="55433" y="928462"/>
            <a:ext cx="3108905" cy="384575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3200" spc="-1" dirty="0">
                <a:solidFill>
                  <a:srgbClr val="FFC000"/>
                </a:solidFill>
                <a:latin typeface="Helvetica Neue"/>
              </a:rPr>
              <a:t>SARA ALBERICI-SEZ.B</a:t>
            </a:r>
          </a:p>
          <a:p>
            <a:pPr algn="ctr">
              <a:lnSpc>
                <a:spcPct val="100000"/>
              </a:lnSpc>
            </a:pPr>
            <a:r>
              <a:rPr lang="it-IT" sz="2000" i="1" spc="-1" dirty="0">
                <a:solidFill>
                  <a:srgbClr val="FFC000"/>
                </a:solidFill>
                <a:latin typeface="Helvetica Neue"/>
              </a:rPr>
              <a:t>AS Ospedaliera,</a:t>
            </a:r>
          </a:p>
          <a:p>
            <a:pPr algn="ctr">
              <a:lnSpc>
                <a:spcPct val="100000"/>
              </a:lnSpc>
            </a:pPr>
            <a:r>
              <a:rPr lang="it-IT" sz="2000" i="1" spc="-1" dirty="0">
                <a:solidFill>
                  <a:srgbClr val="FFC000"/>
                </a:solidFill>
                <a:latin typeface="Helvetica Neue"/>
              </a:rPr>
              <a:t>Componente della Commissione FC e Referente per i seguenti Gruppi Tematici</a:t>
            </a:r>
          </a:p>
          <a:p>
            <a:pPr algn="ctr">
              <a:lnSpc>
                <a:spcPct val="100000"/>
              </a:lnSpc>
            </a:pPr>
            <a:endParaRPr lang="it-IT" sz="4800" b="0" strike="noStrike" spc="-1" dirty="0">
              <a:latin typeface="Arial"/>
            </a:endParaRPr>
          </a:p>
        </p:txBody>
      </p:sp>
      <p:graphicFrame>
        <p:nvGraphicFramePr>
          <p:cNvPr id="2" name="Tabella 1">
            <a:extLst>
              <a:ext uri="{FF2B5EF4-FFF2-40B4-BE49-F238E27FC236}">
                <a16:creationId xmlns:a16="http://schemas.microsoft.com/office/drawing/2014/main" id="{730D6F0B-C3CE-863A-F187-BE19BF3C455C}"/>
              </a:ext>
            </a:extLst>
          </p:cNvPr>
          <p:cNvGraphicFramePr>
            <a:graphicFrameLocks noGrp="1"/>
          </p:cNvGraphicFramePr>
          <p:nvPr/>
        </p:nvGraphicFramePr>
        <p:xfrm>
          <a:off x="3638025" y="73319"/>
          <a:ext cx="8426711" cy="5120640"/>
        </p:xfrm>
        <a:graphic>
          <a:graphicData uri="http://schemas.openxmlformats.org/drawingml/2006/table">
            <a:tbl>
              <a:tblPr firstRow="1" bandRow="1"/>
              <a:tblGrid>
                <a:gridCol w="3005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2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it-IT" dirty="0"/>
                        <a:t>GRUPPO ANZIANI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AD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it-IT" dirty="0"/>
                        <a:t>GRUPPO CURE PALLIATIVE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AD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it-IT" dirty="0"/>
                        <a:t>GRUPPO</a:t>
                      </a:r>
                      <a:r>
                        <a:rPr lang="it-IT" baseline="0" dirty="0"/>
                        <a:t> FRAGILITA’ MATERNE</a:t>
                      </a:r>
                      <a:endParaRPr lang="it-IT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A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it-IT" sz="12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Tema gioco</a:t>
                      </a:r>
                      <a:r>
                        <a:rPr lang="it-IT" sz="1200" b="1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d’azzardo e alcol in età anziana</a:t>
                      </a:r>
                      <a:r>
                        <a:rPr lang="it-IT" sz="12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it-IT" sz="12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Secondo Report di Ricerca-2022</a:t>
                      </a:r>
                    </a:p>
                    <a:p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webinar (25.11.21; 15.12.21; 4.4.22);</a:t>
                      </a:r>
                      <a:r>
                        <a:rPr lang="it-IT" sz="12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seminario</a:t>
                      </a:r>
                      <a:r>
                        <a:rPr lang="it-IT" sz="12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20.9.22); </a:t>
                      </a:r>
                    </a:p>
                    <a:p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Convegno Regionale : 10.11.22. </a:t>
                      </a:r>
                    </a:p>
                    <a:p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Presentazione</a:t>
                      </a:r>
                      <a:r>
                        <a:rPr lang="it-IT" sz="12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alla 3°Conferenza italiana sulla ricerca di servizio sociale (4.06.22)</a:t>
                      </a:r>
                      <a:endParaRPr lang="it-IT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it-IT" sz="1200" b="1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Tema AS nei servizi per anziani e anziani con demenza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Quaderno dell’Ordine</a:t>
                      </a:r>
                      <a:r>
                        <a:rPr lang="it-IT" sz="12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(2022)</a:t>
                      </a:r>
                      <a:endParaRPr lang="it-IT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webinar (20.4.23), evento (8.6.23), seminario rivolto a studenti del primo anno e docenti di guida al tirocinio dell’Università Bicocca (11.11.23)</a:t>
                      </a:r>
                      <a:r>
                        <a:rPr lang="it-IT" sz="12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dell’Università Cattolica (11.9.23)</a:t>
                      </a:r>
                    </a:p>
                    <a:p>
                      <a:endParaRPr lang="it-IT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it-IT" sz="12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FORUM della NA di Bologna e Milano  (</a:t>
                      </a:r>
                      <a:r>
                        <a:rPr lang="it-IT" sz="12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29.11.23;</a:t>
                      </a:r>
                      <a:r>
                        <a:rPr lang="it-IT" sz="12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15.5.24, 28.11.24)</a:t>
                      </a:r>
                      <a:endParaRPr lang="it-IT" sz="12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it-IT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AD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Quaderno dell’Ordine a settembre 2022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200" b="0" i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webinar </a:t>
                      </a:r>
                      <a:r>
                        <a:rPr lang="it-IT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(14.06.22 e 22.11.22</a:t>
                      </a:r>
                      <a:r>
                        <a:rPr lang="it-IT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) rivolti agli Assistenti Sociali province di Monza Brianza/Lecco e di Mantova/Cremona.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-indagine sugli AS nei servizi CP lombardi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-Documento Costruire conoscenza sulle situazioni che incontriamo-2024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Convegno regionale 15.11.25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AD2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it-IT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Gruppo</a:t>
                      </a:r>
                      <a:r>
                        <a:rPr lang="it-IT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 approfondimento nato nel 2022, dal 2024 Gruppo Tematico.</a:t>
                      </a:r>
                    </a:p>
                    <a:p>
                      <a:endParaRPr lang="it-IT" sz="12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it-IT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Pubblicazione del Documento, Convegno Regionale 22.5.25, </a:t>
                      </a:r>
                    </a:p>
                    <a:p>
                      <a:r>
                        <a:rPr lang="it-IT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incontro in Regione per la definizione della scheda di segnalazione all’interno del Progetto pilota Regionale sul tema.  </a:t>
                      </a:r>
                    </a:p>
                    <a:p>
                      <a:endParaRPr lang="it-IT" sz="1200" baseline="0" dirty="0"/>
                    </a:p>
                    <a:p>
                      <a:endParaRPr lang="it-IT" sz="1200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0BAD2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3">
            <a:extLst>
              <a:ext uri="{FF2B5EF4-FFF2-40B4-BE49-F238E27FC236}">
                <a16:creationId xmlns:a16="http://schemas.microsoft.com/office/drawing/2014/main" id="{3B2D1F16-2341-636C-A2FC-F825A7752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222" y="4384176"/>
            <a:ext cx="1625869" cy="2334802"/>
          </a:xfrm>
          <a:prstGeom prst="rect">
            <a:avLst/>
          </a:prstGeom>
          <a:noFill/>
          <a:ln w="9525">
            <a:solidFill>
              <a:srgbClr val="41372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1557EC4-443C-D6B3-B714-64ECF4E61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945" y="4362230"/>
            <a:ext cx="1726483" cy="2356749"/>
          </a:xfrm>
          <a:prstGeom prst="rect">
            <a:avLst/>
          </a:prstGeom>
          <a:noFill/>
          <a:ln w="9525">
            <a:solidFill>
              <a:srgbClr val="41372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Google Shape;397;p12">
            <a:extLst>
              <a:ext uri="{FF2B5EF4-FFF2-40B4-BE49-F238E27FC236}">
                <a16:creationId xmlns:a16="http://schemas.microsoft.com/office/drawing/2014/main" id="{21D1FC5A-8ED4-366D-798C-97E30886A84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4800">
            <a:off x="6853223" y="1029068"/>
            <a:ext cx="2073438" cy="232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7F004BB7-B72D-139A-8CF1-B157114B01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727" y="2383491"/>
            <a:ext cx="1726483" cy="2323221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01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02" name="CustomShape 2"/>
          <p:cNvSpPr/>
          <p:nvPr/>
        </p:nvSpPr>
        <p:spPr>
          <a:xfrm>
            <a:off x="591480" y="223452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48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Parola alla comunità professionale</a:t>
            </a:r>
            <a:endParaRPr lang="it-IT" sz="4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204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205" name="CustomShape 2"/>
          <p:cNvSpPr/>
          <p:nvPr/>
        </p:nvSpPr>
        <p:spPr>
          <a:xfrm>
            <a:off x="1555920" y="2151360"/>
            <a:ext cx="913320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4000" b="0" strike="noStrike" spc="-1">
                <a:solidFill>
                  <a:srgbClr val="FFC000"/>
                </a:solidFill>
                <a:latin typeface="Helvetica Neue"/>
                <a:ea typeface="Helvetica Neue"/>
              </a:rPr>
              <a:t>Grazie per l’attenzione</a:t>
            </a:r>
            <a:endParaRPr lang="it-IT" sz="4000" b="0" strike="noStrike" spc="-1">
              <a:latin typeface="Arial"/>
            </a:endParaRPr>
          </a:p>
        </p:txBody>
      </p:sp>
      <p:sp>
        <p:nvSpPr>
          <p:cNvPr id="206" name="CustomShape 3"/>
          <p:cNvSpPr/>
          <p:nvPr/>
        </p:nvSpPr>
        <p:spPr>
          <a:xfrm>
            <a:off x="2750760" y="3320280"/>
            <a:ext cx="674352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it-IT" sz="2800" b="0" u="sng" strike="noStrike" spc="-1" dirty="0">
                <a:solidFill>
                  <a:schemeClr val="bg1"/>
                </a:solidFill>
                <a:uFillTx/>
                <a:latin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www.ordineaslombardia.it</a:t>
            </a:r>
            <a:endParaRPr lang="it-IT" sz="280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88" name="Segnaposto contenuto 4_2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89" name="CustomShape 2"/>
          <p:cNvSpPr/>
          <p:nvPr/>
        </p:nvSpPr>
        <p:spPr>
          <a:xfrm>
            <a:off x="867600" y="813600"/>
            <a:ext cx="1076184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spc="-1" dirty="0">
                <a:solidFill>
                  <a:srgbClr val="FFC000"/>
                </a:solidFill>
                <a:latin typeface="Helvetica Neue"/>
                <a:ea typeface="Helvetica Neue"/>
              </a:rPr>
              <a:t>Compiti istituzionali dell’Ordine</a:t>
            </a:r>
          </a:p>
        </p:txBody>
      </p:sp>
      <p:sp>
        <p:nvSpPr>
          <p:cNvPr id="90" name="CustomShape 3"/>
          <p:cNvSpPr/>
          <p:nvPr/>
        </p:nvSpPr>
        <p:spPr>
          <a:xfrm>
            <a:off x="867600" y="1690200"/>
            <a:ext cx="10761840" cy="3537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just"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Curare la gestione,  l’aggiornamento e la revisione dell’Albo professionale</a:t>
            </a:r>
          </a:p>
          <a:p>
            <a:pPr marL="457200" indent="-456840" algn="just"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Esercitare il controllo, l’accreditamento e l’erogazione di formazione continua</a:t>
            </a:r>
          </a:p>
          <a:p>
            <a:pPr marL="457200" indent="-456840" algn="just">
              <a:buClr>
                <a:srgbClr val="FFFFFF"/>
              </a:buClr>
              <a:buFont typeface="Arial"/>
              <a:buChar char="•"/>
            </a:pPr>
            <a:r>
              <a:rPr lang="it-IT" sz="2800" spc="-1" dirty="0">
                <a:solidFill>
                  <a:srgbClr val="FFFFFF"/>
                </a:solidFill>
                <a:latin typeface="Titillium Web"/>
              </a:rPr>
              <a:t>Garantire la qualità delle attività svolte dai professionisti, a tutela dei cittadini e a tutela della professione, vigilando il comportamento dei propri iscritti mediante l’amministrazione e il controllo della disciplina e della correttezza deontologica</a:t>
            </a:r>
          </a:p>
        </p:txBody>
      </p:sp>
    </p:spTree>
    <p:extLst>
      <p:ext uri="{BB962C8B-B14F-4D97-AF65-F5344CB8AC3E}">
        <p14:creationId xmlns:p14="http://schemas.microsoft.com/office/powerpoint/2010/main" val="1276313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78" name="Segnaposto contenuto 4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79" name="CustomShape 2"/>
          <p:cNvSpPr/>
          <p:nvPr/>
        </p:nvSpPr>
        <p:spPr>
          <a:xfrm>
            <a:off x="867600" y="813600"/>
            <a:ext cx="10761840" cy="82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b="0" strike="noStrike" spc="-1" dirty="0">
                <a:solidFill>
                  <a:srgbClr val="FFC000"/>
                </a:solidFill>
                <a:latin typeface="Helvetica Neue"/>
                <a:ea typeface="Helvetica Neue"/>
              </a:rPr>
              <a:t>Consiglio Territoriale di Disciplina</a:t>
            </a:r>
            <a:endParaRPr lang="it-IT" sz="4800" b="0" strike="noStrike" spc="-1" dirty="0">
              <a:latin typeface="Arial"/>
            </a:endParaRPr>
          </a:p>
        </p:txBody>
      </p:sp>
      <p:sp>
        <p:nvSpPr>
          <p:cNvPr id="80" name="CustomShape 3"/>
          <p:cNvSpPr/>
          <p:nvPr/>
        </p:nvSpPr>
        <p:spPr>
          <a:xfrm>
            <a:off x="867600" y="1857240"/>
            <a:ext cx="10761840" cy="37226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457200" indent="-456840" algn="just">
              <a:buClr>
                <a:srgbClr val="FFFFFF"/>
              </a:buClr>
              <a:buFont typeface="Arial"/>
              <a:buChar char="•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Organo indipendente dal Consiglio Regionale, nominato dal Tribunale (principio di separazione tra gli organi disciplinari e organi amministrativi degli Ordini professionali). </a:t>
            </a:r>
          </a:p>
          <a:p>
            <a:pPr marL="457200" indent="-456840" algn="just">
              <a:buClr>
                <a:srgbClr val="FFFFFF"/>
              </a:buClr>
              <a:buFont typeface="Arial"/>
              <a:buChar char="•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Organo di autogoverno (</a:t>
            </a:r>
            <a:r>
              <a:rPr lang="it-IT" sz="3000" spc="-1" dirty="0" err="1">
                <a:solidFill>
                  <a:srgbClr val="FFFFFF"/>
                </a:solidFill>
                <a:latin typeface="Titillium Web"/>
              </a:rPr>
              <a:t>aass</a:t>
            </a: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 che valutano altri </a:t>
            </a:r>
            <a:r>
              <a:rPr lang="it-IT" sz="3000" spc="-1" dirty="0" err="1">
                <a:solidFill>
                  <a:srgbClr val="FFFFFF"/>
                </a:solidFill>
                <a:latin typeface="Titillium Web"/>
              </a:rPr>
              <a:t>aass</a:t>
            </a: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)</a:t>
            </a:r>
          </a:p>
          <a:p>
            <a:pPr marL="457200" indent="-456840" algn="just">
              <a:buClr>
                <a:srgbClr val="FFFFFF"/>
              </a:buClr>
              <a:buFont typeface="Arial"/>
              <a:buChar char="•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Funzione disciplinare su segnalazione dei cittadini o di terzi</a:t>
            </a:r>
          </a:p>
          <a:p>
            <a:pPr marL="457200" indent="-456840" algn="just">
              <a:buClr>
                <a:srgbClr val="FFFFFF"/>
              </a:buClr>
              <a:buFont typeface="Arial"/>
              <a:buChar char="•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Attività  gestita con il costante supporto amministrativo del personale di segreteria del CROAS.</a:t>
            </a:r>
          </a:p>
          <a:p>
            <a:pPr algn="just">
              <a:lnSpc>
                <a:spcPct val="100000"/>
              </a:lnSpc>
            </a:pPr>
            <a:endParaRPr lang="it-IT" sz="2600" b="0" strike="noStrike" spc="-1" dirty="0">
              <a:latin typeface="Arial"/>
            </a:endParaRPr>
          </a:p>
        </p:txBody>
      </p:sp>
      <p:graphicFrame>
        <p:nvGraphicFramePr>
          <p:cNvPr id="81" name="Object 4"/>
          <p:cNvGraphicFramePr/>
          <p:nvPr/>
        </p:nvGraphicFramePr>
        <p:xfrm>
          <a:off x="3131640" y="2976120"/>
          <a:ext cx="6119280" cy="1077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Word.Document.12">
                  <p:embed/>
                </p:oleObj>
              </mc:Choice>
              <mc:Fallback>
                <p:oleObj r:id="rId3" imgW="0" imgH="0" progId="Word.Document.12">
                  <p:embed/>
                  <p:pic>
                    <p:nvPicPr>
                      <p:cNvPr id="81" name="Object 4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3131640" y="2976120"/>
                        <a:ext cx="6119280" cy="107784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6948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Aptos"/>
            </a:endParaRPr>
          </a:p>
        </p:txBody>
      </p:sp>
      <p:pic>
        <p:nvPicPr>
          <p:cNvPr id="92" name="Segnaposto contenuto 4_1" descr="Immagine che contiene schermata, Elementi grafici, cerchio, design&#10;&#10;Descrizione generata automaticamente"/>
          <p:cNvPicPr/>
          <p:nvPr/>
        </p:nvPicPr>
        <p:blipFill>
          <a:blip r:embed="rId2"/>
          <a:stretch/>
        </p:blipFill>
        <p:spPr>
          <a:xfrm>
            <a:off x="360" y="-23364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93" name="CustomShape 2"/>
          <p:cNvSpPr/>
          <p:nvPr/>
        </p:nvSpPr>
        <p:spPr>
          <a:xfrm>
            <a:off x="867600" y="576000"/>
            <a:ext cx="10761840" cy="829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4800" spc="-1" dirty="0">
                <a:solidFill>
                  <a:srgbClr val="FFC000"/>
                </a:solidFill>
                <a:latin typeface="Helvetica Neue"/>
                <a:ea typeface="Helvetica Neue"/>
              </a:rPr>
              <a:t>Le Commissioni</a:t>
            </a:r>
          </a:p>
        </p:txBody>
      </p:sp>
      <p:sp>
        <p:nvSpPr>
          <p:cNvPr id="94" name="CustomShape 3"/>
          <p:cNvSpPr/>
          <p:nvPr/>
        </p:nvSpPr>
        <p:spPr>
          <a:xfrm>
            <a:off x="867600" y="1031760"/>
            <a:ext cx="10761840" cy="29326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  <a:spcAft>
                <a:spcPts val="391"/>
              </a:spcAft>
            </a:pPr>
            <a:endParaRPr lang="it-IT" sz="2400" b="1" spc="-1" dirty="0">
              <a:solidFill>
                <a:srgbClr val="FFFFFF"/>
              </a:solidFill>
              <a:latin typeface="Arial"/>
              <a:ea typeface="Microsoft YaHei"/>
            </a:endParaRPr>
          </a:p>
          <a:p>
            <a:pPr algn="just">
              <a:lnSpc>
                <a:spcPct val="100000"/>
              </a:lnSpc>
              <a:spcAft>
                <a:spcPts val="391"/>
              </a:spcAft>
            </a:pPr>
            <a:endParaRPr lang="it-IT" sz="2400" b="1" spc="-1" dirty="0">
              <a:solidFill>
                <a:srgbClr val="FFFFFF"/>
              </a:solidFill>
              <a:latin typeface="Arial"/>
              <a:ea typeface="Microsoft YaHei"/>
            </a:endParaRPr>
          </a:p>
          <a:p>
            <a:pPr algn="just">
              <a:spcAft>
                <a:spcPts val="391"/>
              </a:spcAft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Le Commissioni istituzionali consultive dell’Ordine sono tre:</a:t>
            </a:r>
          </a:p>
          <a:p>
            <a:pPr marL="514350" indent="-514350" algn="just">
              <a:lnSpc>
                <a:spcPct val="100000"/>
              </a:lnSpc>
              <a:spcAft>
                <a:spcPts val="391"/>
              </a:spcAft>
              <a:buAutoNum type="arabicPeriod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Commissione per Autorizzazione della Formazione Continua</a:t>
            </a:r>
          </a:p>
          <a:p>
            <a:pPr marL="514350" indent="-514350" algn="just">
              <a:lnSpc>
                <a:spcPct val="100000"/>
              </a:lnSpc>
              <a:spcAft>
                <a:spcPts val="391"/>
              </a:spcAft>
              <a:buAutoNum type="arabicPeriod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Commissione Tecnico Patrimoniale</a:t>
            </a:r>
          </a:p>
          <a:p>
            <a:pPr marL="457200" indent="-457200" algn="just">
              <a:lnSpc>
                <a:spcPct val="100000"/>
              </a:lnSpc>
              <a:spcAft>
                <a:spcPts val="391"/>
              </a:spcAft>
              <a:buAutoNum type="arabicPeriod"/>
            </a:pPr>
            <a:r>
              <a:rPr lang="it-IT" sz="3000" spc="-1" dirty="0">
                <a:solidFill>
                  <a:srgbClr val="FFFFFF"/>
                </a:solidFill>
                <a:latin typeface="Titillium Web"/>
              </a:rPr>
              <a:t> Commissione Etico Deontologica</a:t>
            </a:r>
          </a:p>
        </p:txBody>
      </p:sp>
    </p:spTree>
    <p:extLst>
      <p:ext uri="{BB962C8B-B14F-4D97-AF65-F5344CB8AC3E}">
        <p14:creationId xmlns:p14="http://schemas.microsoft.com/office/powerpoint/2010/main" val="143301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2842</TotalTime>
  <Words>2057</Words>
  <Application>Microsoft Office PowerPoint</Application>
  <PresentationFormat>Widescreen</PresentationFormat>
  <Paragraphs>280</Paragraphs>
  <Slides>68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68</vt:i4>
      </vt:variant>
    </vt:vector>
  </HeadingPairs>
  <TitlesOfParts>
    <vt:vector size="77" baseType="lpstr">
      <vt:lpstr>Aptos</vt:lpstr>
      <vt:lpstr>Aptos Display</vt:lpstr>
      <vt:lpstr>Arial</vt:lpstr>
      <vt:lpstr>Helvetica Neue</vt:lpstr>
      <vt:lpstr>Times New Roman</vt:lpstr>
      <vt:lpstr>Titillium Web</vt:lpstr>
      <vt:lpstr>Wingdings</vt:lpstr>
      <vt:lpstr>Office Theme</vt:lpstr>
      <vt:lpstr>Microsoft Word Document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Sauro Sorana</dc:creator>
  <dc:description/>
  <cp:lastModifiedBy>Giulia Ghezzi</cp:lastModifiedBy>
  <cp:revision>43</cp:revision>
  <cp:lastPrinted>2025-03-28T13:28:22Z</cp:lastPrinted>
  <dcterms:created xsi:type="dcterms:W3CDTF">2024-01-30T09:12:34Z</dcterms:created>
  <dcterms:modified xsi:type="dcterms:W3CDTF">2025-04-15T14:19:55Z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34</vt:i4>
  </property>
</Properties>
</file>