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81" r:id="rId6"/>
    <p:sldId id="282" r:id="rId7"/>
    <p:sldId id="28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3"/>
    <p:restoredTop sz="94652"/>
  </p:normalViewPr>
  <p:slideViewPr>
    <p:cSldViewPr snapToGrid="0" snapToObjects="1">
      <p:cViewPr varScale="1">
        <p:scale>
          <a:sx n="99" d="100"/>
          <a:sy n="99" d="100"/>
        </p:scale>
        <p:origin x="200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9798D9-1084-BF41-9B3F-CE30DA49D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E1A7CE-2A75-9943-ADFF-A4AEF4D92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8418B7-12E8-2541-BDA5-7C1F660C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3F15ED-4EC2-A948-9305-6114BFB3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BFC588-77D5-144B-A48C-A89987DB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5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DFD626-3DE1-C04D-B4D4-A367346D9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C84B72F-994D-F443-81D6-47780A360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6BBF2D-F5A5-E040-A040-753B3A46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EF4263-DE8A-BB4C-905A-161E9780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D53139-81DA-4D4C-88EA-946B8E69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0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91483DB-F893-2F44-B9B3-84932FECF3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423232B-24A7-8840-A5D3-35EE29B1D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77A42B-C572-9A46-96AE-A491570C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8E8F62-4AEA-1A42-8B39-8CA81875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EF03EB-BEDF-544E-B0C1-82E421539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00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E1607-FF58-4041-BE09-D5329A09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5D86B7-532A-6042-A4D9-78A40CE09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B4BAB5-71BC-D743-8FE2-C6545257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D5DB71-AF07-7D4A-AAEC-C1267642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C17967-046F-CB48-B199-05012CCE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5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102A9C-D28C-3844-B961-115905D8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C47A0A-F8BB-4945-8765-316A8A329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6D515D-BCE9-154E-87B4-D3CE9F8D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C1FEFE-B220-DB47-8C8F-3E495969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971697-0B7A-0F41-A703-C8B44D8C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22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816112-1406-3A48-BD98-085C957B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9AD5AA-EF5A-AF4F-9B26-73CC70FAE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0E3DB4-A8E8-A949-80E5-AC85C526D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9CCC675-9780-014F-B30F-40A6A8022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1CF8BA-1B57-7845-9565-E3AEF4FA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6CD30E-355F-AE46-A16D-37C70AA4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25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DE9391-D099-F849-AEA3-CEE33A70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54531D-2AE2-224F-807F-D8CD644AE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D053DE-9555-8845-91E1-5A895BCBF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FF4C0DE-A15E-DE41-B463-2FBE5AC88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E4FD0B2-6CD4-2F4C-A4EF-9A224CCD7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DB9CF9-1484-1947-9ED3-3785047A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80F05B-862B-044F-B4CE-44A174C1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9DF5AC9-9B1E-2640-91C2-B1522DA5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65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D0D3A3-1CCA-9344-B0DD-3A6DAE69F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233170C-07D5-4B4A-8957-6AC91131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454B047-12DA-1642-80C0-0470B3E8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B982515-4B44-D547-9EC5-A54FC53B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17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BD1EE0B-F50D-1142-9FFC-7B62ACD1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7DF085-A6E0-B240-8980-F4D2FA92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0BE2B97-B9C0-534A-97D3-0D1B8FB89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70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EFFD58-F41B-D448-9473-532CDF634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C1EB69-70FE-B241-93F0-6EE95A0B7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3D751CA-D66C-E945-8EA9-5A32D742F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442405-2DF9-8946-BEEB-E7875D1D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3CD34D-30A4-2045-8543-D72210A8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8DFA1A-E91D-4041-95DD-44F716662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32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728C96-8959-5B46-8823-A9629267C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1C1BCF8-5E8C-7A49-A920-E7525F13C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7C333E-470A-A349-B7B8-D8FAF4FA8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9956C4-DEBC-234B-8E78-07301F79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6652FD-7929-CF47-ADA3-12670C0AC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C5D237-A719-2340-BB7E-80D4F4AB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4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917EA09-A425-E443-A0E2-9F0E11E0B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9B7AEF-3206-B841-852E-15AC2D40E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BCE347-5753-D944-A721-39B421165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FF23-0180-BF43-99E0-01363D3CEDD9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A818B2-27B3-5541-963B-2F55C297D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06F7F6-5482-5A4A-91F0-8DB41E940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52B0E-AE28-3E47-BB4D-45C496B070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30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3122A6-2F56-F442-8467-837824345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8288" y="2273873"/>
            <a:ext cx="9581960" cy="1155127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La responsabilità professionale nella Social Work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Education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e nella ricerca di Social Work.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0E72FD-0402-BD4F-A39C-6700227A4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3448" y="4961696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Marco Grassini, </a:t>
            </a: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Ph.D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algn="r"/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Centro di Ricerca </a:t>
            </a:r>
            <a:r>
              <a:rPr lang="it-IT" sz="1800" i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Relational</a:t>
            </a:r>
            <a:r>
              <a:rPr lang="it-IT" sz="1800" i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Social Work</a:t>
            </a:r>
          </a:p>
          <a:p>
            <a:pPr algn="r"/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Università Cattolica del Sacro Cuore </a:t>
            </a:r>
          </a:p>
          <a:p>
            <a:pPr algn="r"/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marco.grassini@unicatt.it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7D76C36-8B80-4943-884F-17224F6D3992}"/>
              </a:ext>
            </a:extLst>
          </p:cNvPr>
          <p:cNvSpPr/>
          <p:nvPr/>
        </p:nvSpPr>
        <p:spPr>
          <a:xfrm>
            <a:off x="0" y="0"/>
            <a:ext cx="140349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2C38FFE-8BEF-EB4B-A78B-0863575146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443" y="240542"/>
            <a:ext cx="2488018" cy="100531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EEF3116-A6EB-284F-A488-A433E31CE5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82" y="240542"/>
            <a:ext cx="2392326" cy="85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1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7D76C36-8B80-4943-884F-17224F6D3992}"/>
              </a:ext>
            </a:extLst>
          </p:cNvPr>
          <p:cNvSpPr/>
          <p:nvPr/>
        </p:nvSpPr>
        <p:spPr>
          <a:xfrm>
            <a:off x="0" y="0"/>
            <a:ext cx="140349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2C38FFE-8BEF-EB4B-A78B-0863575146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121" y="6145619"/>
            <a:ext cx="1169580" cy="47183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EEF3116-A6EB-284F-A488-A433E31CE5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617" y="6145619"/>
            <a:ext cx="1275909" cy="461207"/>
          </a:xfrm>
          <a:prstGeom prst="rect">
            <a:avLst/>
          </a:prstGeom>
        </p:spPr>
      </p:pic>
      <p:sp>
        <p:nvSpPr>
          <p:cNvPr id="10" name="Sottotitolo 9">
            <a:extLst>
              <a:ext uri="{FF2B5EF4-FFF2-40B4-BE49-F238E27FC236}">
                <a16:creationId xmlns:a16="http://schemas.microsoft.com/office/drawing/2014/main" id="{453D7808-27E2-DAC9-8725-87596B68D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498" y="1852973"/>
            <a:ext cx="10788502" cy="315205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it-IT" sz="3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L’intelligenza artificiale generativa sostituirà i docenti universitari? Uno studio sulla percezione di docenti e studenti. </a:t>
            </a:r>
          </a:p>
          <a:p>
            <a:endParaRPr lang="it-IT" sz="18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Chan, C. K. Y., &amp; </a:t>
            </a:r>
            <a:r>
              <a:rPr lang="en-US" sz="2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Tsi</a:t>
            </a:r>
            <a:r>
              <a:rPr lang="en-US" sz="2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L. H. (2024)</a:t>
            </a:r>
            <a:endParaRPr lang="it-IT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15" name="Elemento grafico 14" descr="Faccina preoccupata contorno">
            <a:extLst>
              <a:ext uri="{FF2B5EF4-FFF2-40B4-BE49-F238E27FC236}">
                <a16:creationId xmlns:a16="http://schemas.microsoft.com/office/drawing/2014/main" id="{9AC71074-24B7-D270-C7A7-1BDF64D85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5121" y="4097065"/>
            <a:ext cx="1815921" cy="18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9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7D76C36-8B80-4943-884F-17224F6D3992}"/>
              </a:ext>
            </a:extLst>
          </p:cNvPr>
          <p:cNvSpPr/>
          <p:nvPr/>
        </p:nvSpPr>
        <p:spPr>
          <a:xfrm>
            <a:off x="0" y="0"/>
            <a:ext cx="140349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2C38FFE-8BEF-EB4B-A78B-0863575146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121" y="6145619"/>
            <a:ext cx="1169580" cy="47183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EEF3116-A6EB-284F-A488-A433E31CE5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617" y="6145619"/>
            <a:ext cx="1275909" cy="461207"/>
          </a:xfrm>
          <a:prstGeom prst="rect">
            <a:avLst/>
          </a:prstGeom>
        </p:spPr>
      </p:pic>
      <p:sp>
        <p:nvSpPr>
          <p:cNvPr id="10" name="Sottotitolo 9">
            <a:extLst>
              <a:ext uri="{FF2B5EF4-FFF2-40B4-BE49-F238E27FC236}">
                <a16:creationId xmlns:a16="http://schemas.microsoft.com/office/drawing/2014/main" id="{69C3EC13-9CDB-9C37-5FAC-BCA04C738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6478" y="858838"/>
            <a:ext cx="4840062" cy="1655762"/>
          </a:xfrm>
        </p:spPr>
        <p:txBody>
          <a:bodyPr/>
          <a:lstStyle/>
          <a:p>
            <a:endParaRPr lang="it-IT" dirty="0"/>
          </a:p>
          <a:p>
            <a:r>
              <a:rPr lang="it-IT" dirty="0">
                <a:latin typeface="Aptos Narrow" panose="020B0004020202020204" pitchFamily="34" charset="0"/>
              </a:rPr>
              <a:t>COME affrontare l’educazione all’etica e alla deontologia?  </a:t>
            </a:r>
          </a:p>
        </p:txBody>
      </p:sp>
      <p:pic>
        <p:nvPicPr>
          <p:cNvPr id="12" name="Elemento grafico 11" descr="Aula contorno">
            <a:extLst>
              <a:ext uri="{FF2B5EF4-FFF2-40B4-BE49-F238E27FC236}">
                <a16:creationId xmlns:a16="http://schemas.microsoft.com/office/drawing/2014/main" id="{0177F28F-045D-C36F-2274-512739B8B2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50148" y="1491651"/>
            <a:ext cx="2675339" cy="2675339"/>
          </a:xfrm>
          <a:prstGeom prst="rect">
            <a:avLst/>
          </a:prstGeom>
        </p:spPr>
      </p:pic>
      <p:pic>
        <p:nvPicPr>
          <p:cNvPr id="14" name="Elemento grafico 13" descr="Badge 3 contorno">
            <a:extLst>
              <a:ext uri="{FF2B5EF4-FFF2-40B4-BE49-F238E27FC236}">
                <a16:creationId xmlns:a16="http://schemas.microsoft.com/office/drawing/2014/main" id="{855E73F6-1D7C-29BC-9E29-62E03A5D6A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75774" y="3985735"/>
            <a:ext cx="1265625" cy="1265625"/>
          </a:xfrm>
          <a:prstGeom prst="rect">
            <a:avLst/>
          </a:prstGeom>
        </p:spPr>
      </p:pic>
      <p:pic>
        <p:nvPicPr>
          <p:cNvPr id="16" name="Elemento grafico 15" descr="Badge contorno">
            <a:extLst>
              <a:ext uri="{FF2B5EF4-FFF2-40B4-BE49-F238E27FC236}">
                <a16:creationId xmlns:a16="http://schemas.microsoft.com/office/drawing/2014/main" id="{6EB84F20-4B8C-4DA4-AAFB-C52819663C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58389" y="2552353"/>
            <a:ext cx="1266836" cy="1266836"/>
          </a:xfrm>
          <a:prstGeom prst="rect">
            <a:avLst/>
          </a:prstGeom>
        </p:spPr>
      </p:pic>
      <p:pic>
        <p:nvPicPr>
          <p:cNvPr id="18" name="Elemento grafico 17" descr="Badge 1 con riempimento a tinta unita">
            <a:extLst>
              <a:ext uri="{FF2B5EF4-FFF2-40B4-BE49-F238E27FC236}">
                <a16:creationId xmlns:a16="http://schemas.microsoft.com/office/drawing/2014/main" id="{7B90DCE8-5430-5EED-8E4F-53E709FD86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211670" y="858838"/>
            <a:ext cx="1265626" cy="1265626"/>
          </a:xfrm>
          <a:prstGeom prst="rect">
            <a:avLst/>
          </a:prstGeom>
        </p:spPr>
      </p:pic>
      <p:sp>
        <p:nvSpPr>
          <p:cNvPr id="19" name="Sottotitolo 9">
            <a:extLst>
              <a:ext uri="{FF2B5EF4-FFF2-40B4-BE49-F238E27FC236}">
                <a16:creationId xmlns:a16="http://schemas.microsoft.com/office/drawing/2014/main" id="{E8DDC98E-EC6A-AFAF-8C7B-668867C903EB}"/>
              </a:ext>
            </a:extLst>
          </p:cNvPr>
          <p:cNvSpPr txBox="1">
            <a:spLocks/>
          </p:cNvSpPr>
          <p:nvPr/>
        </p:nvSpPr>
        <p:spPr>
          <a:xfrm>
            <a:off x="5786509" y="2201180"/>
            <a:ext cx="303192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  <a:p>
            <a:r>
              <a:rPr lang="it-IT" dirty="0">
                <a:latin typeface="Aptos Narrow" panose="020B0004020202020204" pitchFamily="34" charset="0"/>
              </a:rPr>
              <a:t>COSA trasmettere nell’insegnare l’etica e la deontologia? </a:t>
            </a:r>
          </a:p>
        </p:txBody>
      </p:sp>
      <p:sp>
        <p:nvSpPr>
          <p:cNvPr id="20" name="Sottotitolo 9">
            <a:extLst>
              <a:ext uri="{FF2B5EF4-FFF2-40B4-BE49-F238E27FC236}">
                <a16:creationId xmlns:a16="http://schemas.microsoft.com/office/drawing/2014/main" id="{0D85B3B1-EC40-B329-93CF-92436B78D6F7}"/>
              </a:ext>
            </a:extLst>
          </p:cNvPr>
          <p:cNvSpPr txBox="1">
            <a:spLocks/>
          </p:cNvSpPr>
          <p:nvPr/>
        </p:nvSpPr>
        <p:spPr>
          <a:xfrm>
            <a:off x="3620060" y="4062451"/>
            <a:ext cx="318497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  <a:p>
            <a:r>
              <a:rPr lang="it-IT" dirty="0">
                <a:latin typeface="Aptos Narrow" panose="020B0004020202020204" pitchFamily="34" charset="0"/>
              </a:rPr>
              <a:t>        PERCHE’ insegnare l’etica e la deontologia? </a:t>
            </a:r>
          </a:p>
        </p:txBody>
      </p:sp>
      <p:sp>
        <p:nvSpPr>
          <p:cNvPr id="21" name="Sottotitolo 9">
            <a:extLst>
              <a:ext uri="{FF2B5EF4-FFF2-40B4-BE49-F238E27FC236}">
                <a16:creationId xmlns:a16="http://schemas.microsoft.com/office/drawing/2014/main" id="{2FB9EF93-DC50-E15E-4015-AED9F3DC74A4}"/>
              </a:ext>
            </a:extLst>
          </p:cNvPr>
          <p:cNvSpPr txBox="1">
            <a:spLocks/>
          </p:cNvSpPr>
          <p:nvPr/>
        </p:nvSpPr>
        <p:spPr>
          <a:xfrm>
            <a:off x="2490714" y="-87497"/>
            <a:ext cx="899523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  <a:p>
            <a:r>
              <a:rPr lang="it-IT" dirty="0">
                <a:latin typeface="Aptos Narrow" panose="020B00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90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7D76C36-8B80-4943-884F-17224F6D3992}"/>
              </a:ext>
            </a:extLst>
          </p:cNvPr>
          <p:cNvSpPr/>
          <p:nvPr/>
        </p:nvSpPr>
        <p:spPr>
          <a:xfrm>
            <a:off x="0" y="0"/>
            <a:ext cx="140349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2C38FFE-8BEF-EB4B-A78B-0863575146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121" y="6145619"/>
            <a:ext cx="1169580" cy="47183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EEF3116-A6EB-284F-A488-A433E31CE5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617" y="6145619"/>
            <a:ext cx="1275909" cy="461207"/>
          </a:xfrm>
          <a:prstGeom prst="rect">
            <a:avLst/>
          </a:prstGeom>
        </p:spPr>
      </p:pic>
      <p:sp>
        <p:nvSpPr>
          <p:cNvPr id="10" name="Sottotitolo 9">
            <a:extLst>
              <a:ext uri="{FF2B5EF4-FFF2-40B4-BE49-F238E27FC236}">
                <a16:creationId xmlns:a16="http://schemas.microsoft.com/office/drawing/2014/main" id="{BFE7536D-63EB-83E5-60F4-60D2FB8C5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14139"/>
            <a:ext cx="10469526" cy="355861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Nozioni contenutistiche e/o sperimentare la responsabilità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Singolo corso e/o approccio complessivo del percorso di formazione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Impartire e/o sperimentare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Acquisire e/o accompagnare nella formazione riflessiva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498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7D76C36-8B80-4943-884F-17224F6D3992}"/>
              </a:ext>
            </a:extLst>
          </p:cNvPr>
          <p:cNvSpPr/>
          <p:nvPr/>
        </p:nvSpPr>
        <p:spPr>
          <a:xfrm>
            <a:off x="0" y="0"/>
            <a:ext cx="140349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2C38FFE-8BEF-EB4B-A78B-0863575146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121" y="6145619"/>
            <a:ext cx="1169580" cy="47183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EEF3116-A6EB-284F-A488-A433E31CE5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617" y="6145619"/>
            <a:ext cx="1275909" cy="461207"/>
          </a:xfrm>
          <a:prstGeom prst="rect">
            <a:avLst/>
          </a:prstGeom>
        </p:spPr>
      </p:pic>
      <p:pic>
        <p:nvPicPr>
          <p:cNvPr id="8" name="Elemento grafico 7" descr="Perso contorno">
            <a:extLst>
              <a:ext uri="{FF2B5EF4-FFF2-40B4-BE49-F238E27FC236}">
                <a16:creationId xmlns:a16="http://schemas.microsoft.com/office/drawing/2014/main" id="{A1D8A268-947D-C992-FF1D-B31EA272FD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55906">
            <a:off x="9382422" y="552860"/>
            <a:ext cx="2202558" cy="220255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E0EE81-0225-34DE-BE7E-9C34DEEF28A1}"/>
              </a:ext>
            </a:extLst>
          </p:cNvPr>
          <p:cNvSpPr txBox="1"/>
          <p:nvPr/>
        </p:nvSpPr>
        <p:spPr>
          <a:xfrm>
            <a:off x="2673564" y="1803042"/>
            <a:ext cx="5370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Aptos Narrow" panose="020B0004020202020204" pitchFamily="34" charset="0"/>
              </a:rPr>
              <a:t>Social Work è una professione […] e una disciplina accademica che promuove il cambiamento […] e la liberazione delle persone. […] (Global Definition)   </a:t>
            </a:r>
          </a:p>
          <a:p>
            <a:pPr algn="just"/>
            <a:endParaRPr lang="it-IT" dirty="0">
              <a:latin typeface="Aptos Narrow" panose="020B0004020202020204" pitchFamily="34" charset="0"/>
            </a:endParaRPr>
          </a:p>
          <a:p>
            <a:pPr algn="just"/>
            <a:r>
              <a:rPr lang="it-IT" sz="2400" b="1" dirty="0">
                <a:latin typeface="Aptos Narrow" panose="020B0004020202020204" pitchFamily="34" charset="0"/>
              </a:rPr>
              <a:t>E la ricerca di Social Work? </a:t>
            </a:r>
          </a:p>
          <a:p>
            <a:pPr algn="just"/>
            <a:endParaRPr lang="it-IT" sz="2400" b="1" dirty="0">
              <a:latin typeface="Aptos Narrow" panose="020B0004020202020204" pitchFamily="34" charset="0"/>
            </a:endParaRPr>
          </a:p>
          <a:p>
            <a:pPr algn="just"/>
            <a:r>
              <a:rPr lang="it-IT" sz="2400" b="1" dirty="0">
                <a:latin typeface="Aptos Narrow" panose="020B0004020202020204" pitchFamily="34" charset="0"/>
              </a:rPr>
              <a:t>Di per sé è la ricerca è responsabilità. </a:t>
            </a:r>
          </a:p>
        </p:txBody>
      </p:sp>
    </p:spTree>
    <p:extLst>
      <p:ext uri="{BB962C8B-B14F-4D97-AF65-F5344CB8AC3E}">
        <p14:creationId xmlns:p14="http://schemas.microsoft.com/office/powerpoint/2010/main" val="79894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7D76C36-8B80-4943-884F-17224F6D3992}"/>
              </a:ext>
            </a:extLst>
          </p:cNvPr>
          <p:cNvSpPr/>
          <p:nvPr/>
        </p:nvSpPr>
        <p:spPr>
          <a:xfrm>
            <a:off x="0" y="0"/>
            <a:ext cx="140349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2C38FFE-8BEF-EB4B-A78B-0863575146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121" y="6145619"/>
            <a:ext cx="1169580" cy="47183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EEF3116-A6EB-284F-A488-A433E31CE5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617" y="6145619"/>
            <a:ext cx="1275909" cy="461207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A62C1EE7-6D65-95B1-E606-925959284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2862" y="420846"/>
            <a:ext cx="9144000" cy="547767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Ethics in Social Science &amp; </a:t>
            </a:r>
            <a:r>
              <a:rPr lang="it-IT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Humanities</a:t>
            </a:r>
            <a: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prodotto dalla Commissione Europea identifica dieci items per dichiarare il carattere di “rischio etico” per le ricerche che: </a:t>
            </a:r>
          </a:p>
          <a:p>
            <a:pPr algn="just">
              <a:lnSpc>
                <a:spcPct val="115000"/>
              </a:lnSpc>
            </a:pPr>
            <a:endParaRPr lang="it-IT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che coinvolgono persone vulnerabili;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Ricerche che si occupano di temi sensibili</a:t>
            </a:r>
            <a:r>
              <a:rPr lang="it-IT" dirty="0">
                <a:effectLst/>
              </a:rPr>
              <a:t> </a:t>
            </a:r>
            <a:endParaRPr lang="it-IT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Ricerche che si occupano di temi potenzialmente sensibili</a:t>
            </a:r>
            <a:r>
              <a:rPr lang="it-IT" dirty="0">
                <a:effectLst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Ricerche in cui è necessario qualcuno che faccia da tramite per avere accesso ai partecipanti</a:t>
            </a:r>
            <a:r>
              <a:rPr lang="it-IT" dirty="0">
                <a:effectLst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Ricerche con piccoli gruppi (o sotto-gruppi)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373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7D76C36-8B80-4943-884F-17224F6D399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2C38FFE-8BEF-EB4B-A78B-0863575146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343" y="3887313"/>
            <a:ext cx="1944547" cy="76392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EEF3116-A6EB-284F-A488-A433E31CE5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343" y="5185458"/>
            <a:ext cx="1944547" cy="763929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26F2B20-BC64-0241-9238-9E4CF6D79A01}"/>
              </a:ext>
            </a:extLst>
          </p:cNvPr>
          <p:cNvSpPr txBox="1"/>
          <p:nvPr/>
        </p:nvSpPr>
        <p:spPr>
          <a:xfrm>
            <a:off x="8496300" y="31432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011BAEE-A6E2-2F40-A212-5E85964653BF}"/>
              </a:ext>
            </a:extLst>
          </p:cNvPr>
          <p:cNvSpPr txBox="1"/>
          <p:nvPr/>
        </p:nvSpPr>
        <p:spPr>
          <a:xfrm>
            <a:off x="7315200" y="2247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5147F55B-7EE2-7B4F-AB69-C925C91D0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0" y="1"/>
            <a:ext cx="3048000" cy="1666753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Garamond" panose="02020404030301010803" pitchFamily="18" charset="0"/>
              </a:rPr>
              <a:t>Marco Grassini</a:t>
            </a:r>
            <a:br>
              <a:rPr lang="it-IT" sz="2000" b="1" dirty="0">
                <a:latin typeface="Garamond" panose="02020404030301010803" pitchFamily="18" charset="0"/>
              </a:rPr>
            </a:br>
            <a:br>
              <a:rPr lang="it-IT" sz="2000" b="1" dirty="0">
                <a:latin typeface="Garamond" panose="02020404030301010803" pitchFamily="18" charset="0"/>
              </a:rPr>
            </a:br>
            <a:r>
              <a:rPr lang="it-IT" sz="2000" b="1" dirty="0" err="1">
                <a:latin typeface="Garamond" panose="02020404030301010803" pitchFamily="18" charset="0"/>
              </a:rPr>
              <a:t>marco.grassini@unicatt.it</a:t>
            </a:r>
            <a:endParaRPr lang="it-IT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901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</TotalTime>
  <Words>255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Aptos</vt:lpstr>
      <vt:lpstr>Aptos Narrow</vt:lpstr>
      <vt:lpstr>Arial</vt:lpstr>
      <vt:lpstr>Calibri</vt:lpstr>
      <vt:lpstr>Calibri Light</vt:lpstr>
      <vt:lpstr>Garamond</vt:lpstr>
      <vt:lpstr>Tema di Office</vt:lpstr>
      <vt:lpstr>La responsabilità professionale nella Social Work Education e nella ricerca di Social Work.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Marco Grassini  marco.grassini@unicatt.it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coinvolgimento delle persone  indicate come autori di violenza intima tra partner  nei procedimenti di tutela minorile </dc:title>
  <dc:creator>Marco Grassini</dc:creator>
  <cp:lastModifiedBy>Grassini Marco (marco.grassini)</cp:lastModifiedBy>
  <cp:revision>54</cp:revision>
  <dcterms:created xsi:type="dcterms:W3CDTF">2023-07-02T08:20:15Z</dcterms:created>
  <dcterms:modified xsi:type="dcterms:W3CDTF">2024-09-26T22:00:31Z</dcterms:modified>
</cp:coreProperties>
</file>