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0"/>
  </p:notesMasterIdLst>
  <p:sldIdLst>
    <p:sldId id="453" r:id="rId2"/>
    <p:sldId id="272" r:id="rId3"/>
    <p:sldId id="1259" r:id="rId4"/>
    <p:sldId id="1257" r:id="rId5"/>
    <p:sldId id="746" r:id="rId6"/>
    <p:sldId id="749" r:id="rId7"/>
    <p:sldId id="1327" r:id="rId8"/>
    <p:sldId id="686" r:id="rId9"/>
    <p:sldId id="755" r:id="rId10"/>
    <p:sldId id="1265" r:id="rId11"/>
    <p:sldId id="743" r:id="rId12"/>
    <p:sldId id="707" r:id="rId13"/>
    <p:sldId id="708" r:id="rId14"/>
    <p:sldId id="710" r:id="rId15"/>
    <p:sldId id="711" r:id="rId16"/>
    <p:sldId id="713" r:id="rId17"/>
    <p:sldId id="723" r:id="rId18"/>
    <p:sldId id="1268" r:id="rId19"/>
    <p:sldId id="1269" r:id="rId20"/>
    <p:sldId id="1152" r:id="rId21"/>
    <p:sldId id="1153" r:id="rId22"/>
    <p:sldId id="338" r:id="rId23"/>
    <p:sldId id="1261" r:id="rId24"/>
    <p:sldId id="1222" r:id="rId25"/>
    <p:sldId id="1262" r:id="rId26"/>
    <p:sldId id="1263" r:id="rId27"/>
    <p:sldId id="735" r:id="rId28"/>
    <p:sldId id="1286" r:id="rId29"/>
    <p:sldId id="1287" r:id="rId30"/>
    <p:sldId id="1288" r:id="rId31"/>
    <p:sldId id="1069" r:id="rId32"/>
    <p:sldId id="764" r:id="rId33"/>
    <p:sldId id="611" r:id="rId34"/>
    <p:sldId id="747" r:id="rId35"/>
    <p:sldId id="756" r:id="rId36"/>
    <p:sldId id="757" r:id="rId37"/>
    <p:sldId id="758" r:id="rId38"/>
    <p:sldId id="1226" r:id="rId39"/>
    <p:sldId id="1232" r:id="rId40"/>
    <p:sldId id="736" r:id="rId41"/>
    <p:sldId id="1305" r:id="rId42"/>
    <p:sldId id="1306" r:id="rId43"/>
    <p:sldId id="542" r:id="rId44"/>
    <p:sldId id="1024" r:id="rId45"/>
    <p:sldId id="689" r:id="rId46"/>
    <p:sldId id="1049" r:id="rId47"/>
    <p:sldId id="605" r:id="rId48"/>
    <p:sldId id="1051" r:id="rId49"/>
    <p:sldId id="1322" r:id="rId50"/>
    <p:sldId id="986" r:id="rId51"/>
    <p:sldId id="1326" r:id="rId52"/>
    <p:sldId id="458" r:id="rId53"/>
    <p:sldId id="629" r:id="rId54"/>
    <p:sldId id="464" r:id="rId55"/>
    <p:sldId id="411" r:id="rId56"/>
    <p:sldId id="470" r:id="rId57"/>
    <p:sldId id="581" r:id="rId58"/>
    <p:sldId id="127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EDE2341-C1CA-9B4C-A5A2-8508BDB5959E}">
          <p14:sldIdLst>
            <p14:sldId id="453"/>
          </p14:sldIdLst>
        </p14:section>
        <p14:section name="STORIA CODICE" id="{8D4AB2D9-5CAC-844E-B7EE-6314C14BAAF8}">
          <p14:sldIdLst>
            <p14:sldId id="272"/>
            <p14:sldId id="1259"/>
            <p14:sldId id="1257"/>
            <p14:sldId id="746"/>
          </p14:sldIdLst>
        </p14:section>
        <p14:section name="INTRODUZIONE" id="{8D62928C-B54A-914B-ACF1-10B20C19AF3C}">
          <p14:sldIdLst/>
        </p14:section>
        <p14:section name="ARTICOLO 1 2 3 4" id="{EE06ACEF-253C-9748-9DBB-7BC4B272CA88}">
          <p14:sldIdLst>
            <p14:sldId id="749"/>
          </p14:sldIdLst>
        </p14:section>
        <p14:section name="ARTICOLO 5 6" id="{8D4E7F1A-1896-184D-A090-13152998CA95}">
          <p14:sldIdLst>
            <p14:sldId id="1327"/>
          </p14:sldIdLst>
        </p14:section>
        <p14:section name="ARTICOLO 7 Ruolo politico" id="{2B8BEDD2-6A36-A64B-9986-2A5110D6B84F}">
          <p14:sldIdLst>
            <p14:sldId id="686"/>
            <p14:sldId id="755"/>
            <p14:sldId id="1265"/>
            <p14:sldId id="743"/>
            <p14:sldId id="707"/>
            <p14:sldId id="708"/>
            <p14:sldId id="710"/>
            <p14:sldId id="711"/>
            <p14:sldId id="713"/>
            <p14:sldId id="723"/>
            <p14:sldId id="1268"/>
            <p14:sldId id="1269"/>
            <p14:sldId id="1152"/>
            <p14:sldId id="1153"/>
            <p14:sldId id="338"/>
            <p14:sldId id="1261"/>
            <p14:sldId id="1222"/>
            <p14:sldId id="1262"/>
            <p14:sldId id="1263"/>
          </p14:sldIdLst>
        </p14:section>
        <p14:section name="ARTICOLO 8 Persona olistico 9 10 famiglie" id="{1BEFF0F9-39C8-2847-84BB-A7E5FB600AA1}">
          <p14:sldIdLst>
            <p14:sldId id="735"/>
            <p14:sldId id="1286"/>
            <p14:sldId id="1287"/>
            <p14:sldId id="1288"/>
            <p14:sldId id="1069"/>
            <p14:sldId id="764"/>
            <p14:sldId id="611"/>
          </p14:sldIdLst>
        </p14:section>
        <p14:section name="ARTICOLO 11 12 Lavoro comunità" id="{50574BA1-E3C1-D741-80FD-E3150E7B51F3}">
          <p14:sldIdLst>
            <p14:sldId id="747"/>
            <p14:sldId id="756"/>
            <p14:sldId id="757"/>
            <p14:sldId id="758"/>
          </p14:sldIdLst>
        </p14:section>
        <p14:section name="ARTICOLO 13" id="{6D7E93A3-2153-634C-B698-CB8CAEB0C50A}">
          <p14:sldIdLst>
            <p14:sldId id="1226"/>
            <p14:sldId id="1232"/>
            <p14:sldId id="736"/>
            <p14:sldId id="1305"/>
            <p14:sldId id="1306"/>
          </p14:sldIdLst>
        </p14:section>
        <p14:section name="ARTICOLO 14 DILEMMI" id="{A440C954-1AD4-3347-9AF2-926A3316E07D}">
          <p14:sldIdLst>
            <p14:sldId id="542"/>
            <p14:sldId id="1024"/>
          </p14:sldIdLst>
        </p14:section>
        <p14:section name="ARTICOLO 15" id="{1A0A8BA1-9EA0-AE49-8722-11411C218249}">
          <p14:sldIdLst>
            <p14:sldId id="689"/>
            <p14:sldId id="1049"/>
            <p14:sldId id="605"/>
            <p14:sldId id="1051"/>
            <p14:sldId id="1322"/>
          </p14:sldIdLst>
        </p14:section>
        <p14:section name="ARTICOLO 16" id="{4310B42B-2142-2C42-ABF9-68CF350511A8}">
          <p14:sldIdLst/>
        </p14:section>
        <p14:section name="ARTICOLO 18" id="{CAB36DCC-C4F6-BF42-A5C4-7591A0720688}">
          <p14:sldIdLst/>
        </p14:section>
        <p14:section name="ARTICOLO 20" id="{246ECAA6-5E46-0940-B9A5-90F523A62870}">
          <p14:sldIdLst/>
        </p14:section>
        <p14:section name="ARTICOLO 21 SOCIAL" id="{86FDE7A2-5771-C54E-A768-45236B89A3B0}">
          <p14:sldIdLst>
            <p14:sldId id="986"/>
            <p14:sldId id="1326"/>
            <p14:sldId id="458"/>
            <p14:sldId id="629"/>
            <p14:sldId id="464"/>
            <p14:sldId id="411"/>
            <p14:sldId id="470"/>
          </p14:sldIdLst>
        </p14:section>
        <p14:section name="ARTICOLO 43 44" id="{C8536F78-7522-CB45-B22F-58D75A822A82}">
          <p14:sldIdLst/>
        </p14:section>
        <p14:section name="ARTICOLO 45" id="{FBEEE9ED-5294-A042-82CF-49D3CEAFE7DC}">
          <p14:sldIdLst/>
        </p14:section>
        <p14:section name="ARTICOLO 52 54" id="{63309E30-7213-5544-AACA-397C66B6EB0D}">
          <p14:sldIdLst/>
        </p14:section>
        <p14:section name="ARTICOLO 70 71" id="{ED8134DE-B48E-5E4C-A070-289C732C9689}">
          <p14:sldIdLst/>
        </p14:section>
        <p14:section name="ARTICOLO 72" id="{129D9FF2-8890-9D4F-B204-019D71B79F32}">
          <p14:sldIdLst/>
        </p14:section>
        <p14:section name="ARTICOLO 73 74 75" id="{F40B6517-43A7-2943-88F0-41EBE3BF3351}">
          <p14:sldIdLst/>
        </p14:section>
        <p14:section name="ARTICOLO 76 77 78 79 80 81" id="{612F7E15-E5B8-7E42-8619-E0590B52B6A2}">
          <p14:sldIdLst/>
        </p14:section>
        <p14:section name="ARTICOLO 82 CONSIGLIO DISCIPLINA" id="{05C28908-DA7A-4C46-9301-662A4F48A17F}">
          <p14:sldIdLst>
            <p14:sldId id="581"/>
            <p14:sldId id="1277"/>
          </p14:sldIdLst>
        </p14:section>
        <p14:section name="TUTELA LEGALE KETTY" id="{18C5462C-5B20-AD4E-9A1B-C8131180B09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4"/>
    <p:restoredTop sz="94728"/>
  </p:normalViewPr>
  <p:slideViewPr>
    <p:cSldViewPr snapToGrid="0" snapToObjects="1">
      <p:cViewPr varScale="1">
        <p:scale>
          <a:sx n="93" d="100"/>
          <a:sy n="93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27F8-BA4A-6745-A6EA-BF800576D228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685C-FEAA-0549-B1F2-31D0B07526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E8207E5-8A1A-4A09-A82B-64623F4B2BC4}" type="datetimeFigureOut">
              <a:rPr lang="it-IT"/>
              <a:pPr>
                <a:defRPr/>
              </a:pPr>
              <a:t>26/09/24</a:t>
            </a:fld>
            <a:endParaRPr lang="it-IT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F33939-598B-DF40-B115-EFA7DAEAA98E}" type="slidenum">
              <a:rPr lang="it-IT" altLang="it-IT">
                <a:latin typeface="Calibri" charset="0"/>
              </a:rPr>
              <a:pPr eaLnBrk="1" hangingPunct="1"/>
              <a:t>24</a:t>
            </a:fld>
            <a:endParaRPr lang="it-IT" altLang="it-IT">
              <a:latin typeface="Calibri" charset="0"/>
            </a:endParaRPr>
          </a:p>
        </p:txBody>
      </p:sp>
      <p:sp>
        <p:nvSpPr>
          <p:cNvPr id="8090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90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89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5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26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42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46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37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97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9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00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17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1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8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4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07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5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0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7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09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1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C5E4-855F-CF49-BFAD-4CFD5A2EFA04}" type="datetimeFigureOut">
              <a:rPr lang="it-IT" smtClean="0"/>
              <a:t>26/09/24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4C2-C2A3-7641-948C-45241E3FF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19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46715" y="232838"/>
            <a:ext cx="9066277" cy="29546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FFFF00"/>
                </a:solidFill>
              </a:rPr>
              <a:t> </a:t>
            </a:r>
            <a:endParaRPr lang="it-IT" dirty="0">
              <a:solidFill>
                <a:srgbClr val="FFFF00"/>
              </a:solidFill>
            </a:endParaRPr>
          </a:p>
          <a:p>
            <a:pPr algn="ctr"/>
            <a:r>
              <a:rPr lang="it-IT" sz="2800" b="1" i="1" dirty="0">
                <a:solidFill>
                  <a:srgbClr val="FFFF00"/>
                </a:solidFill>
                <a:latin typeface="Century Gothic" panose="020B0502020202020204" pitchFamily="34" charset="0"/>
              </a:rPr>
              <a:t>IL LAGO RIFLETTE: RITORNARE NELL’ATMOSFERA DI TREMEZZO PER RILANCIARE I VALORI DELLA PROFESSIONE</a:t>
            </a:r>
          </a:p>
          <a:p>
            <a:pPr algn="ctr"/>
            <a:endParaRPr lang="it-IT" sz="2800" b="1" i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OGGI COME IERI, LE SFIDE DEONTOLOGICHE CHE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ATTRAVERSANO GLI/LE ASSISTENTI SOCIALI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76" y="1538164"/>
            <a:ext cx="1795791" cy="277128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23806" y="3541839"/>
            <a:ext cx="773361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Century Gothic" charset="0"/>
                <a:ea typeface="Century Gothic" charset="0"/>
                <a:cs typeface="Century Gothic" charset="0"/>
              </a:rPr>
              <a:t>DOTT.SSA DANIELA ANTONINI</a:t>
            </a:r>
            <a:endParaRPr lang="it-IT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b="1" dirty="0" err="1">
                <a:latin typeface="Century Gothic" charset="0"/>
                <a:ea typeface="Century Gothic" charset="0"/>
                <a:cs typeface="Century Gothic" charset="0"/>
              </a:rPr>
              <a:t>www.creazionisociali.it</a:t>
            </a:r>
            <a:endParaRPr lang="it-IT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b="1" dirty="0" err="1">
                <a:latin typeface="Century Gothic" charset="0"/>
                <a:ea typeface="Century Gothic" charset="0"/>
                <a:cs typeface="Century Gothic" charset="0"/>
              </a:rPr>
              <a:t>CreAzioni</a:t>
            </a:r>
            <a:r>
              <a:rPr lang="it-IT" b="1" dirty="0">
                <a:latin typeface="Century Gothic" charset="0"/>
                <a:ea typeface="Century Gothic" charset="0"/>
                <a:cs typeface="Century Gothic" charset="0"/>
              </a:rPr>
              <a:t> sociali</a:t>
            </a:r>
          </a:p>
          <a:p>
            <a:pPr algn="ctr"/>
            <a:r>
              <a:rPr lang="it-IT" b="1" dirty="0" err="1">
                <a:latin typeface="Century Gothic" charset="0"/>
                <a:ea typeface="Century Gothic" charset="0"/>
                <a:cs typeface="Century Gothic" charset="0"/>
              </a:rPr>
              <a:t>creazionisociali</a:t>
            </a:r>
            <a:endParaRPr lang="it-IT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b="1" dirty="0" err="1">
                <a:latin typeface="Century Gothic" charset="0"/>
                <a:ea typeface="Century Gothic" charset="0"/>
                <a:cs typeface="Century Gothic" charset="0"/>
              </a:rPr>
              <a:t>daniela.antonini@creazionisociali.it</a:t>
            </a:r>
            <a:endParaRPr lang="it-IT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777" y="4224830"/>
            <a:ext cx="265814" cy="265814"/>
          </a:xfrm>
          <a:prstGeom prst="rect">
            <a:avLst/>
          </a:prstGeom>
        </p:spPr>
      </p:pic>
      <p:pic>
        <p:nvPicPr>
          <p:cNvPr id="3074" name="Picture 2" descr="isultati immagini per s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75" y="4047847"/>
            <a:ext cx="226918" cy="2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sultati immagini per inst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63" y="4528881"/>
            <a:ext cx="247927" cy="1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sultati immagini per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61" y="4758274"/>
            <a:ext cx="285992" cy="2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7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2B9D1F-A438-2743-AE4B-58E83B4978B7}"/>
              </a:ext>
            </a:extLst>
          </p:cNvPr>
          <p:cNvSpPr/>
          <p:nvPr/>
        </p:nvSpPr>
        <p:spPr>
          <a:xfrm>
            <a:off x="5333999" y="302477"/>
            <a:ext cx="5422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Century Gothic" charset="0"/>
              </a:rPr>
              <a:t>TITOLO VII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</a:rPr>
              <a:t> RESPONSABILITA’ NELL’ESERCIZIO DELLA PROFESSIONE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507532" y="1892709"/>
            <a:ext cx="109090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600" dirty="0">
              <a:latin typeface="Century Gothic" charset="0"/>
            </a:endParaRPr>
          </a:p>
          <a:p>
            <a:pPr algn="ctr">
              <a:defRPr/>
            </a:pPr>
            <a:r>
              <a:rPr lang="it-IT" sz="2600" b="1" dirty="0">
                <a:solidFill>
                  <a:srgbClr val="FFFF00"/>
                </a:solidFill>
                <a:latin typeface="Century Gothic" charset="0"/>
              </a:rPr>
              <a:t>ART. 50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L’assistente sociale contribuisce all’appropriatezza, all’efficacia e all’efficienza, all’economicità, all’equità e alla qualità degli interventi nonché al miglioramento delle politiche e delle procedure della propria organizzazione di lavoro. Contribuisce, in funzione delle proprie attribuzioni e responsabilità, alle azioni di pianificazione e programmazione, anche </a:t>
            </a:r>
            <a:r>
              <a:rPr lang="it-IT" sz="2800" dirty="0">
                <a:solidFill>
                  <a:srgbClr val="FFFF00"/>
                </a:solidFill>
              </a:rPr>
              <a:t>mettendo a disposizione i dati e le evidenze </a:t>
            </a:r>
            <a:r>
              <a:rPr lang="it-IT" sz="2800" dirty="0"/>
              <a:t>relative alla propria attività professionale. </a:t>
            </a:r>
          </a:p>
          <a:p>
            <a:pPr algn="just"/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67A154-6E3E-7144-BD12-3B00772A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35" y="105238"/>
            <a:ext cx="1543578" cy="23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oraggio e paura sono due facce della stessa medaglia? - GuidaPsicologi.it">
            <a:extLst>
              <a:ext uri="{FF2B5EF4-FFF2-40B4-BE49-F238E27FC236}">
                <a16:creationId xmlns:a16="http://schemas.microsoft.com/office/drawing/2014/main" id="{09937C2B-FCBF-B841-8994-A61D75DB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62A966D-5C6F-3B4B-9193-2CFBEC4A46C6}"/>
              </a:ext>
            </a:extLst>
          </p:cNvPr>
          <p:cNvSpPr/>
          <p:nvPr/>
        </p:nvSpPr>
        <p:spPr>
          <a:xfrm>
            <a:off x="6096000" y="1511785"/>
            <a:ext cx="56909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0" b="1" i="1" dirty="0">
                <a:solidFill>
                  <a:schemeClr val="bg1"/>
                </a:solidFill>
                <a:latin typeface="AppleMyungjo" pitchFamily="2" charset="-127"/>
                <a:ea typeface="AppleMyungjo" pitchFamily="2" charset="-127"/>
              </a:rPr>
              <a:t>CORAGGIO</a:t>
            </a:r>
          </a:p>
        </p:txBody>
      </p:sp>
    </p:spTree>
    <p:extLst>
      <p:ext uri="{BB962C8B-B14F-4D97-AF65-F5344CB8AC3E}">
        <p14:creationId xmlns:p14="http://schemas.microsoft.com/office/powerpoint/2010/main" val="10077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ultati immagini per COMPLESSITA SOCI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14939" y="4887396"/>
            <a:ext cx="67436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Bookman Old Style" charset="0"/>
              </a:rPr>
              <a:t>AUMENTO DEL LIVELLO DI STRATIFICAZIONE DELLE ORGANIZZAZIONI</a:t>
            </a:r>
          </a:p>
          <a:p>
            <a:pPr algn="ctr"/>
            <a:endParaRPr lang="it-IT" sz="2200" b="1" dirty="0">
              <a:solidFill>
                <a:schemeClr val="bg1"/>
              </a:solidFill>
              <a:latin typeface="Bookman Old Style" charset="0"/>
            </a:endParaRP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Bookman Old Style" charset="0"/>
              </a:rPr>
              <a:t>CAMBIAMENTO DEI BISOGNI DELLE PERSONE</a:t>
            </a:r>
            <a:endParaRPr lang="it-IT" sz="2200" dirty="0"/>
          </a:p>
        </p:txBody>
      </p:sp>
      <p:sp>
        <p:nvSpPr>
          <p:cNvPr id="3" name="Rettangolo 2"/>
          <p:cNvSpPr/>
          <p:nvPr/>
        </p:nvSpPr>
        <p:spPr>
          <a:xfrm>
            <a:off x="6096000" y="20547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Bookman Old Style" charset="0"/>
              </a:rPr>
              <a:t>AUMENTO DELLA COMPLESSITA’ SOCIALE</a:t>
            </a:r>
          </a:p>
          <a:p>
            <a:pPr algn="ctr"/>
            <a:endParaRPr lang="it-IT" sz="2400" b="1" dirty="0">
              <a:solidFill>
                <a:schemeClr val="bg1"/>
              </a:solidFill>
              <a:latin typeface="Bookman Old Style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Bookman Old Style" charset="0"/>
              </a:rPr>
              <a:t>DIMINUZIONE DELLE RISORSE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" y="5081964"/>
            <a:ext cx="1106984" cy="172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575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ultati immagini per COMPLESSITA SOCI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14939" y="4887396"/>
            <a:ext cx="67436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Bookman Old Style" charset="0"/>
              </a:rPr>
              <a:t>CAMBIAMENTO DEI BISOGNI DEL TERRITORIO E DEI SISTEMI DI PROGETTAZIONE SOCIALE</a:t>
            </a:r>
            <a:endParaRPr lang="it-IT" sz="2200" dirty="0"/>
          </a:p>
        </p:txBody>
      </p:sp>
      <p:sp>
        <p:nvSpPr>
          <p:cNvPr id="3" name="Rettangolo 2"/>
          <p:cNvSpPr/>
          <p:nvPr/>
        </p:nvSpPr>
        <p:spPr>
          <a:xfrm>
            <a:off x="6096000" y="2054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Bookman Old Style" charset="0"/>
              </a:rPr>
              <a:t>CAMBIAMENTO DELLE PRASSI DI LAVORO CHE IN PASSATO ERANO CONSOLIDATE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" y="4823508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1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sultati immagini per MIGLIOR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143947"/>
            <a:ext cx="9454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 SERVIZIO SOCIALE HA IL DOVERE DI ASSUMERSI IL RUOLO DI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TENTARE DI MIGLIORARE LE POLITICHE SOCIALI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 LA PROGRAMMAZIONE DEI SERVIZI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389630" y="3658672"/>
            <a:ext cx="280237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 </a:t>
            </a:r>
            <a:r>
              <a:rPr lang="it-IT" sz="32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SERVIZIO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SOCIALE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DEVE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SAPER ESSERE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SAPER FARE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SAPER AGIRE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" y="4823508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ultati immagini per PROGETT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7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91571" y="286821"/>
            <a:ext cx="97529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L’ASSISTENTE SOCIALE DEVE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RICONOSCERE , PROGETTARE 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COSTRUIRE RELAZIONI LAVORATIVE CON TUTTI I LIVELLI DI SISTEMA</a:t>
            </a:r>
          </a:p>
          <a:p>
            <a:endParaRPr lang="it-IT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6212" y="5991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Le responsabilità professionali dell’Assistente sociale – A cura di Bianchi e Filippini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03037" y="1764149"/>
            <a:ext cx="8381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CREARE OCCASIONI DI INCONTRO E DI CONRONTO CON I RESPONSABILI DELLE ORGANIZZAZIONI E CON GLI AMMINISTRATORI SU FENOMENI SOCIALI OSSERVATI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32" y="35689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ultati immagini per PROGETT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7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6212" y="59919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Le responsabilità professionali dell’Assistente sociale – A cura di Bianchi e Filippini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03037" y="0"/>
            <a:ext cx="8381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STRUTTURARE PROPOSTE SULL’UTILIZZO DELLE RISORSE E INDIRIZZARE LE POLITICHE SOCIALI DELL’ENTE</a:t>
            </a:r>
          </a:p>
          <a:p>
            <a:pPr algn="ctr"/>
            <a:endParaRPr lang="it-IT" sz="2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PRODURRE RELAZIONI SCRITTE SULL’ANALISI DEI BISOGNI DELLE PERSONE</a:t>
            </a:r>
            <a:r>
              <a:rPr lang="is-I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… SEGNALARE QUALI SONO LE PRIORITA’ DI INTERVENTO FORNENDO DATI E RIFERIMENTI</a:t>
            </a:r>
            <a:endParaRPr lang="it-IT" sz="2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it-IT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85" y="0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ultati immagini per RIS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"/>
            <a:ext cx="4972051" cy="63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972051" y="941516"/>
            <a:ext cx="67008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RAPPORTO CON LA DIMENSIONE POLITICO – AMMINISTRATIVA</a:t>
            </a:r>
          </a:p>
          <a:p>
            <a:pPr algn="ctr"/>
            <a:endParaRPr lang="it-IT" sz="2800" b="1" dirty="0">
              <a:solidFill>
                <a:srgbClr val="FFFF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RAPPORTO CON LA DIRIGENZA</a:t>
            </a:r>
          </a:p>
          <a:p>
            <a:pPr algn="ctr"/>
            <a:endParaRPr lang="it-IT" sz="2800" b="1" dirty="0">
              <a:solidFill>
                <a:srgbClr val="FFFF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MODALITA’ DI SVOLGIMENTO DEL PROPRIO RUOLO COME PROFESSIONISTA</a:t>
            </a:r>
          </a:p>
          <a:p>
            <a:pPr algn="ctr"/>
            <a:endParaRPr lang="it-IT" sz="2800" b="1" dirty="0">
              <a:solidFill>
                <a:srgbClr val="FFFF00"/>
              </a:solidFill>
              <a:latin typeface="Century Gothic" charset="0"/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</a:rPr>
              <a:t>AUTONOMIA TECNICO PROFESSIONALE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29" y="5193809"/>
            <a:ext cx="1006971" cy="15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ultati immagini per FOGLIO FIRM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12192000" cy="69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56015" y="2436642"/>
            <a:ext cx="57304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RENDE VISIBILE IL LAVORO DEL SERVIZIO</a:t>
            </a:r>
          </a:p>
          <a:p>
            <a:pPr lvl="0" algn="ctr"/>
            <a:endParaRPr lang="it-IT" sz="24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algn="ctr"/>
            <a:r>
              <a:rPr lang="it-IT" sz="24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PROFESSIONALIZZA</a:t>
            </a:r>
          </a:p>
          <a:p>
            <a:pPr lvl="0" algn="ctr"/>
            <a:endParaRPr lang="it-IT" sz="24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algn="ctr"/>
            <a:r>
              <a:rPr lang="it-IT" sz="24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MIGLIORA L’IMMAGINE DEL SERVIZIO SOCIALE</a:t>
            </a:r>
          </a:p>
          <a:p>
            <a:pPr lvl="0" algn="ctr"/>
            <a:endParaRPr lang="it-IT" sz="24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algn="ctr"/>
            <a:r>
              <a:rPr lang="it-IT" sz="24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LANCIA MESSAGGIO CHE LAVORIAMO SULLA BASE DI DATI E DI UN METODO</a:t>
            </a:r>
          </a:p>
          <a:p>
            <a:pPr lvl="0" algn="ctr"/>
            <a:endParaRPr lang="it-IT" sz="24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0" algn="ctr"/>
            <a:endParaRPr lang="it-IT" sz="24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36319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2B9D1F-A438-2743-AE4B-58E83B4978B7}"/>
              </a:ext>
            </a:extLst>
          </p:cNvPr>
          <p:cNvSpPr/>
          <p:nvPr/>
        </p:nvSpPr>
        <p:spPr>
          <a:xfrm>
            <a:off x="5454315" y="322145"/>
            <a:ext cx="5422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Century Gothic" charset="0"/>
              </a:rPr>
              <a:t>TITOLO VIII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</a:rPr>
              <a:t>RESPONSABILITA’ VERSO LA PROFESSIONE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773348" y="2156050"/>
            <a:ext cx="1010319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ART. 72</a:t>
            </a:r>
          </a:p>
          <a:p>
            <a:pPr algn="just">
              <a:defRPr/>
            </a:pPr>
            <a:endParaRPr lang="it-IT" sz="2400" b="1" dirty="0">
              <a:latin typeface="+mj-lt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44CF9C-A9EF-DA44-A848-ABB16AFA69C0}"/>
              </a:ext>
            </a:extLst>
          </p:cNvPr>
          <p:cNvSpPr txBox="1"/>
          <p:nvPr/>
        </p:nvSpPr>
        <p:spPr>
          <a:xfrm>
            <a:off x="894507" y="2996425"/>
            <a:ext cx="108577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dirty="0"/>
              <a:t>Il professionista si adopera in ogni sede per la promozione, il rispetto e la tutela dell’immagine della comunità professionale e dei suoi organismi rappresentativi, garantendone l’integrità e il decoro anche nell’utilizzo dei mezzi di comunicazione di massa e in particolare dei social network e dei social media. </a:t>
            </a:r>
          </a:p>
        </p:txBody>
      </p:sp>
    </p:spTree>
    <p:extLst>
      <p:ext uri="{BB962C8B-B14F-4D97-AF65-F5344CB8AC3E}">
        <p14:creationId xmlns:p14="http://schemas.microsoft.com/office/powerpoint/2010/main" val="3154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42F-EB67-4955-A4E0-0C951279A429}" type="slidenum">
              <a:rPr lang="it-IT" smtClean="0"/>
              <a:t>2</a:t>
            </a:fld>
            <a:endParaRPr lang="it-IT"/>
          </a:p>
        </p:txBody>
      </p:sp>
      <p:pic>
        <p:nvPicPr>
          <p:cNvPr id="2050" name="Picture 2" descr="Risultato immagini per louis armstrong">
            <a:extLst>
              <a:ext uri="{FF2B5EF4-FFF2-40B4-BE49-F238E27FC236}">
                <a16:creationId xmlns:a16="http://schemas.microsoft.com/office/drawing/2014/main" id="{2E53DFDD-25FF-F246-8130-F3C3E5A9C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. LOUIS ARMSTRONG" descr="1. LOUIS ARMSTRONG">
            <a:hlinkClick r:id="" action="ppaction://media"/>
            <a:extLst>
              <a:ext uri="{FF2B5EF4-FFF2-40B4-BE49-F238E27FC236}">
                <a16:creationId xmlns:a16="http://schemas.microsoft.com/office/drawing/2014/main" id="{76D83E74-3FD7-254D-AA3D-11447C14B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686" y="-190309"/>
            <a:ext cx="3858514" cy="38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 stereotipi e pregiudizi | Stimulus-Psya Italia | Benessere psicologico  per aziende">
            <a:extLst>
              <a:ext uri="{FF2B5EF4-FFF2-40B4-BE49-F238E27FC236}">
                <a16:creationId xmlns:a16="http://schemas.microsoft.com/office/drawing/2014/main" id="{680D585A-55D4-2E4E-A751-716E6524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8860A5F-C1FC-AE4F-B9E5-3238A02ABD2E}"/>
              </a:ext>
            </a:extLst>
          </p:cNvPr>
          <p:cNvSpPr/>
          <p:nvPr/>
        </p:nvSpPr>
        <p:spPr>
          <a:xfrm>
            <a:off x="146304" y="213420"/>
            <a:ext cx="451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Il pregiudizio è un atteggiamento sfavorevole nei confronti di persone e gruppi</a:t>
            </a:r>
          </a:p>
          <a:p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igrazione, gli occhi del pregiudizio">
            <a:extLst>
              <a:ext uri="{FF2B5EF4-FFF2-40B4-BE49-F238E27FC236}">
                <a16:creationId xmlns:a16="http://schemas.microsoft.com/office/drawing/2014/main" id="{938B32E1-C54D-BF47-9C38-C3A2C283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8860A5F-C1FC-AE4F-B9E5-3238A02ABD2E}"/>
              </a:ext>
            </a:extLst>
          </p:cNvPr>
          <p:cNvSpPr/>
          <p:nvPr/>
        </p:nvSpPr>
        <p:spPr>
          <a:xfrm>
            <a:off x="5522976" y="302359"/>
            <a:ext cx="609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Credenze cognitive squalificanti o stereotipi (l’associazione fra la denominazione di un gruppo - gli “Assistenti sociali” – e l’insieme degli attributi che riteniamo caratterizzino quel gruppo – rubano i bambini)</a:t>
            </a:r>
          </a:p>
        </p:txBody>
      </p:sp>
    </p:spTree>
    <p:extLst>
      <p:ext uri="{BB962C8B-B14F-4D97-AF65-F5344CB8AC3E}">
        <p14:creationId xmlns:p14="http://schemas.microsoft.com/office/powerpoint/2010/main" val="17107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sultati immagini per VIOL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92580" y="433233"/>
            <a:ext cx="65998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000" b="1" dirty="0">
                <a:latin typeface="Century Gothic" charset="0"/>
                <a:ea typeface="Century Gothic" charset="0"/>
                <a:cs typeface="Century Gothic" charset="0"/>
              </a:rPr>
              <a:t>AGGRESSIVITA’ E </a:t>
            </a:r>
          </a:p>
          <a:p>
            <a:pPr algn="ctr"/>
            <a:r>
              <a:rPr lang="it-IT" sz="6000" b="1" dirty="0">
                <a:latin typeface="Century Gothic" charset="0"/>
                <a:ea typeface="Century Gothic" charset="0"/>
                <a:cs typeface="Century Gothic" charset="0"/>
              </a:rPr>
              <a:t>VIOLENZA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67" y="105193"/>
            <a:ext cx="1147851" cy="17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5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F96852-A970-2F4C-A4D4-CB391686ECAD}"/>
              </a:ext>
            </a:extLst>
          </p:cNvPr>
          <p:cNvSpPr/>
          <p:nvPr/>
        </p:nvSpPr>
        <p:spPr>
          <a:xfrm>
            <a:off x="513111" y="2144451"/>
            <a:ext cx="10738723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900" b="1" dirty="0">
                <a:solidFill>
                  <a:srgbClr val="FFFF00"/>
                </a:solidFill>
              </a:rPr>
              <a:t>ART. 18</a:t>
            </a:r>
          </a:p>
          <a:p>
            <a:endParaRPr lang="it-IT" sz="2900" dirty="0"/>
          </a:p>
          <a:p>
            <a:pPr algn="just"/>
            <a:r>
              <a:rPr lang="it-IT" sz="3500" dirty="0">
                <a:latin typeface="Century Gothic" panose="020B0502020202020204" pitchFamily="34" charset="0"/>
              </a:rPr>
              <a:t>L’assistente sociale afferma e difende la propria autonomia di giudizio, tecnica ed intellettuale da pressioni e condizionamenti di qualunque natura in tutte le proprie azioni e interventi professionali.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C86E3C-3F9B-1947-932E-949AF523C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3" y="5116603"/>
            <a:ext cx="1128425" cy="174139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D046F4A-A101-744F-80C2-12220EE72AEC}"/>
              </a:ext>
            </a:extLst>
          </p:cNvPr>
          <p:cNvSpPr/>
          <p:nvPr/>
        </p:nvSpPr>
        <p:spPr>
          <a:xfrm>
            <a:off x="5502441" y="194193"/>
            <a:ext cx="5422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Century Gothic" charset="0"/>
              </a:rPr>
              <a:t>TITOLO III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</a:rPr>
              <a:t>DOVERI E RESPONSABILITA’ GENERALI DEI PROFESSIONISTI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 descr="data:image/jpg;base64,/9j/4AAQSkZJRgABAQAAAQABAAD/2wCEAAkGBhAQDxQUERAVEBIUFRQQEhAWFRUUFhIXGBIXFBQUEhUXGycgFxojGhQVHzEgIycpLCwsFR4xNTAqNSYrLDUBCQoKDgwOGg8PGikkHyQwMCosMCw2KTAsNTUvLCwsLCwwLywsKSkyLC0uKiopKiwsLCwsLCkpLCwsLCksLCw0LP/AABEIAMIBAwMBIgACEQEDEQH/xAAcAAEAAQUBAQAAAAAAAAAAAAAABQEDBAYHAgj/xABDEAABAwIDBQQIAwQIBwAAAAABAAIDBBEFEiEGMUFRYRMicYEHFDJCYpGhsTNSwSNyotEkNENTc4Ky4RUWY5LC0vD/xAAbAQEAAgMBAQAAAAAAAAAAAAAABAUBAgMGB//EADURAAIBAwIDBgQFAwUAAAAAAAABAgMEERIhBTFBEyJRYXGBkaGx0RQyM0LxBnLwI1JigqL/2gAMAwEAAhEDEQA/AO4oiIAiIgCIiAIiIAiIgCIiAIqErw6do4hMGHJLmy4iw6jF4Yxdzw0cyQB9VB1vpHw+LfUxk8mnOfk263VOT6HF3FNdfhubQi5zWemakH4bJZT0ZlHzcf0UJV+mSod+FShvV8hP0aB91uqTNHcrpF/T6nYC4Lw6oaPeC4RV+kbE5N0rIh8DLn5uuoeqxqrl/Eq5ndM5aPk2y2VFdWc3cTfJJH0FV4/Txe3Kxn7zmt+5UFV+lDDozb1hjj8OZ/1aLLhhp2k3PePMm5+q9BgHBbqlE5urUf7vgv5PozCdoYKm3ZuBJGcD8w5jmpNci2WqshoJBoO0dA//ADCy66uVaChLYlW1R1IZfPkERFxJAREQBERAEREAREQBERAEREARFqO3G3bcPDWhhklffKwHLoN7nHgFtGLk8I51KiprLNuXh0rRvIXEqv0q4g/2GRRf9zz9Tb6KGqtrsRl9qreByYAz7C67Kj4sjO5l0ivd/Y+gJcRjaLlwA57vuoau29oIfbqYgeWcE/JtyuBzF0hvJI+Q/E5zvuV5bA0bgFsqUTm61R9fgjsNZ6YqFvsZ5f3Iz93WUHWemeQ/hUp8XvA+jR+q57ZLLdQS6HNuT5t/H7YNnq/SdiUnsmKIdGlx+biVD1W0lfL7dZL4NOQfw2WAi2NdMfA8SRZjd5c883OLvuqtiA3AL0iYNxZERZMBERAEREBtGCTn1FxG+GaOUdBmF13KGQOaHDcQHDzF1wfZPvtqIvzxOt4gLsmydX2tDTv5xtB8QMp+y5XC2iztaPEpR9yXREUQnhERAEREAREQBERAEREAREQBce9L9KRPC/q9nz1C7CucemGjvTZ/yPY//wAT913oPdoh3S2i/P67HKUQIpJGCIiAIiIAiIgCIiAIiIAiqiAoiqiAmdkZ8tWy+512nzC6z6Opf6I6M74ppI/LNcfdcVw6bJNG7k5p+q7BsPNlq6uP83ZzgeLbH6rWqs0/Rm1B4req+n8m6IiKCWYREQBERAEREAREQBERAFjV+JRQNDpX5Gk5QbE62JtoOhWStY9IP9VZ/it/0PXahBVKii+pyrTcIOS6GYds6L++/gk/9VA7bYjTVlFK2KUOd2biG6tOgzCwcBfctU2d2Mq66Iytq+zbne0NsNLOtyWfW7C1dIwyOqGzxj2gRZwvoCDx14KVTVvrUVqzy6ESsqzptvTjn1OaxOu0eC9LaG0jMrgGtYASL5R7NgTrzsd6habHqN8zYY4i8OOTtbDLfhqdSOqlSttOFKS3Iiq6s4RgosmpprTuiYCSLEDoQCP/ALosyPZ99ruc1vzK5KjNtpLkbucUstkUizq3CXxC5s5vMcPEKxDRSP8AZYSOfD5launJPS1uZUk1nJYRTOG0QabSxHMdGuIzN3btLgHqV7wiJofNGQ1xjcAHEAnUXF/K31XaNu3jPU5uqlnyIRFnYjjlJTSFhjM8t7vygHKTqRroPALIqsNDpY+zaQx4zEgaN3HyuD81q6HPS02jOvq1jJEopUVdIag03ZnOBbPbS9r5c173t5cF5w+ijM0kbwXFu43I005cw5pWeweUk14e47TbLT8SMRTT8Jhz5TJle65ZHcE2G82Orl4ZgjRYPkDXuuGtFtbC+l9+muifhqg7aJEIpXDqBhe9kgu5nEEgW+fUFXXYRFmydplkIL2x3BsPA6kdUVvNrKDqxTwQwK6psnVWr6d3Cemcw+LLOC0FmCN0D5A2RwJa3ThvtfU26Kfw2qcyGBzX5ZYHyN4G2hHHhuWHbzcXHHMx20YzjPwOzIuT4Bt7P2pOeSWMGzg/c4cchO4rqNFWMmjbIw3a4ZgVX1aLp4eU0+qLWlVVTKxhrxL6IrbJ2uJAcCW2zAEEi+644KPk7FxERZAREQBERAEREAWsekH+qs/xW/6HrZ1qfpDmIgjblNs+cv8AdbYEAE8L5vopNp+tEj3X6Ujn+G7bmlYY4ZHsaHOJAjzd6+upB4rziO289QMt5pzvDMmVt+FwAPst49HFFD6q5rhG94keToCbE3G/xW3soYm+zG1p5hoC6yuZwk0oxTXluc428ZRzqbXqfPGOdvHh7xJdssj7PB4CSW9undsPBR2GAU4BbGHkC9jz5+K2v0ps7zwP76Ifw3/RawFJrN6ovyRCpbweerZJRYm71aap7ANmAyZb5rhtspOg079z0atY9Sln79RK5xOtr6DwG4eSnKbEpIbljQ8cWE2v4HgV5dtg1u6icHeLR9Q1ZnKNRLXLHt89jMFKDemP+eG5I4DhxjgcyRzsjyA1rjqL6WbfdckWCj8fxupE5gpwImsa0l9gSbi/dvoBrbyKjaivqqqRrn/sWMcHtY3gRqCb7ytoq5YHOjbMCZnMDu4x7iB4tBsL339V2jLXDRTeMY3fU5uOieqaznoQ2H4zWRuHaubOz3hYNcBzaQBfwKmo6YQSVL2nVzRPY62NpL+V2381R9JDCM+SWS2oAY55+QA+qj8PxGSeOtlcwsGTIxh3gNjk39buv5reGqGIzeXzXwZrLE8uKwuvxRB4JTgNEjgHucc5vx1ub+KlpMZrJntigjEJv+Jo4ZQOILTYbtywqBtomjdoFI4dWNifmd7JBBtvHX6KFRk1hZwnzJFTdt4y+hl0WDvE4klqmzSjLmGVrSAOAsf0SkNsTmHONh/hZ/JYOG4Th7Z2PjqO0kzXY3OC6/IgC/z81JxUjxiD35TkdE0B/C44eOinRWywv3eOehGk93l9PDBBUDjLiT5XE92UxMHIC8f2v81kYk0uxRpJ0jERaOVzc/UlMLpHipe3KQe3e+x/KXF4PmDfzV/EISMRaSLBzIrHnZ9io6T0PP8AuOza1/8AUkKfTEJRzhjd55y37AKAwF5lrnTuvd0j2N6NsWgfIBT8DT/xGR1u6II2k8LmRzgPv8lD7PUj2y5S0gtkcSDvAvf7EfNdamdUf7n9f5OcGlGXovoZEVBLNir3NBeIGsdpuYzswXE9O+fms+eOofJKyKVsQDo3Zi0OOrBmFvJS2Cs7OWtNtZY47H4Wtyn6gqKe5pkqWvJay0eZ40Lbxgb+HBQ1dRUqkZPGJ4543cW0s9M7I7ui2oNLPdz49V0+JO0uIf0MQHK9zZO1MoABNw4EOA43P0UnsVtJIykLB7ksrR4ZytOwikpGO/YODn5Tch2YkXGptpvss7Da8UlPMXg5u2f2bOLy5xLA0dbhU3Hp1o2UHSWluWNnnn5+ZYcO0u4kpPO3VY+RseNbT1ckjKamN6mY2bxEbfekdfcAFvmz+Bso4BG1xe4kvkldq6V59p7j+nAABQXo/wBknUzHVFSL1k4Bf/0W72xN8NL9fBbgotjbOjDNR5k+bJlaopPu8giIrA4hERAEREARFj1072Rl0cfbOGojDg0u8CdL+Kw3jcGQsPFsJiqojFM3Mx28blrNP6SYHvMZa6GZujoZWljwfA7/ACV6Xap53D7BVtbilvReJN59GSI285ciR2e2QpqAvMDS3Pa4Jvu5KZdIBvIHmtKlx+V3H6krGfiMp975Kvn/AFBRX5YtnZWUurNf9IGz+ImdxoGh8Tsznm7S7W5OW56m1tVoUTXAAO9oaHxXWm1Twb5jfxURtLsw2qaZqdtphrJEP7T4m/F91PsP6gjdVOzq7PoQbjhvZR1Q38TnyL05tjY6HiFRekKk9RR5nAcyBfxNldxfaKaKUwU0Y7gAc99zwBFhfdY7yrIKyX47FuqYjfcJmi9x8VtR5XC705YTSlh+P+cjRrLy1kwGYtiN79pGfhLG2+mv1UqzG5300zi1sUsTc4f7THeR3GwOnULHdjOGDXO49LSfyCjsSx41LDDTxGOI+24ixcL8hu+q3VR0081M+Sef4GjW13Me2D3SvlcC6UhznHNcddVeXmOOzQOQsvaim7LDaRoeHtGV41DhoQeao+prtbVRt+62487XWQiym1ybXoPXcxaankGYySue529xJJ5b1WhpTDJ2jXl7gCAH3cNfErJRYWzyZbMeTEa95P7Rsd9Lta0EDhra/FZ+y2AS1M4jfK52c5pJLm7Wgd438BZWFv8AsXh3Y0rpiO/P3WdGDj5n7BQ+IXf4ehKrJvbl6ki2pdrUUEkY0GyjKd0hike+4yhrjvtu1VjAsNqmyvdUCMtc3LYWva9wDz81siL5rPilzOnKlKWYyeWenVtSUlNLdEHWYDTxskfGBA7Kf2g4cf0Xv0WbHzTz+vVbjJEz+qtcAMzhp2xba1hw+fBejhzsQrW0ziY6aMdtUP3GQA6RNPXj0uuh1+0NNRw6lrI422A3BoAsAAF6PhMp06GqvU7r3Sb+ZCuIxlPuR38SaRa7srX1FYPWZQYoX6U8G4ln97J1dwHAa8VsS9DCWpZwQ2sBERbGAiIgCIiAIiICE2m2PpcQYBMyz2/hzNOWSM9HcR0Oi51iNFXYUf6SDVUt7NqmDvMHDtm8PHd1XYFRzQRYi4OhB3HxUO6sqVzHE17nWnVlTeUcwo62OZgdG4PaeIWQsjH/AEZlr3T4Y8U8p7zqY/gycwB7h+ngtfosetIYKqM0tQNDG/QO6sduIXjL7hNW27y3iWlK5jPZ7MmF7ikLSCDYheQqqnTaeUSSN2m2YbVNM0AAnGskY/tPib8X3XP3NINiLEaEcl1WKQtNwbEKL2m2ZbVtM0AyzgXfGN0vUfF917ng3GlUxQrvfoyhvrHH+pT90c9QhVc0gkEWI0IPDxVF64pS16qz8g+SuNaBuFlVEwMhERAEREAREQGbg2GuqaiOJvvOsTyaNXH5Arp1UW3DWCzGAMaOQGi0jZ3FIqGF8zmukmkHZxRtGob7z3E6NBOnksWr2zq3/hsjhHMntHfTReU41SuL6ao0I91c30yXNjKnQjrqPdm9WSys4bSTMgj9YdmlcMzhuIvuBHAq+vD1qUqM3TlzReQkpJSQZIW3sbX32UVhGGHFqzKdaKmcDKeE8m8Rg8QN5/3VvFpZZ5WUdN+NN7b+EMfvPdy0XTsCwWKjp2QRCzGC1+Lj7zncyTqvScEsHPFepyXL7kK6rY7kfczmtAFgLAaADh4KqIvXlaEREAREQBERAEREAVitlkawmOPtXDXJmyl3QEi1/GyvosPcGsUnpApXyGJ94Jm6OglBY8HwOh8RdeMfjoK6PJURtfb2Xg2ew82PtcKQ2l2QpcQZadnfb7Eze7JGfhd+h0XO8Rpa3CjapBqaXc2rYDdg4CZvDx3dVUXrvKUc0sSXmtyTS7KTxLYz6DDzA3J2rpQD3Xu9q3AHmspWaSrZKwOjcHNO4hX14KpJym3LmW62WxQkAamw5rF/49Txm/rEbSPjb/NZToGSAtkBLHCxtv8AJaTtDsIaX9pG0TQH3wASzo8cPHcrXhfD4XkmnU0tciLdXDorOnKJTaFlFW3kp54hUj24swHbdW/F91pzmkGxFiN4VGtA3ADwACqSSbk3PNfRrWjUow0Tlqx8TzVepCpLVFYKIqopRwKIqogKIqogKKqIsgLathsCEkhnlF4ojoDue/eB1A3/ACUBhWGvqZmRMHecbX/KOLj0A1XUOwZDGyGL2Ixb948XHqSqTjPEFZ0cR/M9l9yfY2/bTy+SPM0hc4k7ysWulcyNzmtzuAJa3meAWSqWXzLVmWp7np+mEZuw2DMooXTTuD6qfvzPGuQe7E08h04+AWZNtl2s/q9GwTzb5HG/ZQN/NK4fRo1K06srJ6qf1Sj1lP4sxuWU7OLnHnyC6FszszBQQCKIXJ70kp9uV3Fzz+nBe+4fUr3EE2tEOmOb+xUVoxg/FkpC0hoDnZjbV1gLnnYbl7RFckYIiIAiIgCIiAIiIAiIgC8yRhwIcA4EWIIuCDvBHFelGYvWVUQzQ04qGjewPySf5Q4ZXeFwtZPCyZSyafjvo2fC90+FuETj3n0jj+yk55PyHpu8FEYZj4keYpWOp6hujoXix8W33hbHF6ToDIYpGvp5hoYpWZHD5mxXjGJoqpzHujBezVklhmHQOGtui8pxb8HNNvKn6Fhb9qvQxwFegqCzqDoWnUEciFasqrysJyg9UXhk9pNYZBY9sQyUGWjFnb3U/P8Aw/5LRpIy0kOBaRoQRYg8iF06sxaKmGeSQRjgT/soDGcfwqu9qQxz7hO2Nxa7pJYa+K93wjjU6q0V4v8AuSfzKK7sYrvU37GnIrk8ORxF2u5OabgjmFbsvWJprKKZ7BERZARVRDBRFVEBsOE49HQRExx9vUyixNw1kLPy5uLjvNlLbL4rV1cji9sbYmC7i3NoTuBcd58FqGH0D55Wxxi73mw6cyegGq6lTUTKaFsEe5ur3fnfxcV5PjtO2pU3Uq96b2Xl6FzYTqSajHaK5nlQtbVzVM/qlFrMfxZfdp2cXOPPovVdWzVE4pKKzp3C8knuU7OLnnn0W/7L7MQ4fB2cYzOPelmPtyv4ucfsOCo+E8JdZqtVXd6LxLG4uNPdjzK7MbMw0EAji1JOaSU+3K/i5x+w4KXRF7ZJJYRWBERZAREQBERAEREAREQBERAEREBHYzs/TVjMlRC2UcCR3m9WuGrT4LRq30dVlJd2H1HaxjX1Wc6+DJP528V0pFwrW9OtHTUWTeM5ReUzkcO04Y/squJ9HN+WQENd1a7cQpxjwRcEEcxqt1xLCYKlhZPEyVh91wBt1HI9QtGr/RnNTnPhtSWDeaWYl0Z6Mdvb5/NeZu/6f/dQfsybTu+kz1UYdBUMLJ2kg7nDQtPMLSdoNkJqXvtPbQ8JW+70ePd+ynP+ZX07+zr6d9I/cHkXif1a8aLYqOvBF2OD2HwLXBcLHiNxwt9lWj3TFxbQuVqi9zkSLoWN7DxT3fS2ik3mA6Md+4fdPTd4LQ6qkkieWSMLHje0ixC91a3lK6hrpPJQVaE6TxJFlERSzgEREMhLItw2F2dDz6zMLxsNo2n+0eOPgPuuNevChTdSb2RvTpupJRiTWyuBepwZ3j+kSjdxjYdw6E8Vj4hXzTzCkohnndrJJ7tO3i95/Re8XxWaoqPVaQB9S/V7/dgbxe8/ot42V2Whw+HIzvvd3ppj7UruZ5DkOC8XRt58Tr/ia/5P2ov8xt4dnDmV2X2Xhw+HJH3nu70szvbldxc48uQ4KZRF6hJJYRDCIiyAiIgCIiAIiIAiIgCIiAIiIAiIgCIiAIiICzWUUczCyVjZGHexwDgfIrR8S9F/ZkyYbO6lfv7BxL4XdLHVv1W/IuVSlCqtM1lGyk47o5NJj1TRuDMQpnQa2FQzvxO6hw3eCmJhSYhEBJaQe5MwjMzz/QrfpoGvaWvaHtIsWuAII5EHetKxb0XQ5jJQyuoZd+Vt3Qu8Y76eXyVLLhMqE+1tJaX4dCR26mtNRZRz7aHY+ak7w/aw8JW8Ojx7p+igV0STGq7Dzlr6bNEdDURAyROHxi3d81iVuy9LXMM2HyMDt5gv3T+7+U9DorW14m89ndR0y8ej9yvrWeO9SeV8zR0V2ppXxPLJGljhoWkWISmp3SPaxjS5ziGtaOJKusrGSux0JDZzAXVk4YO6wd6R/wCVvHzO4LcsWxJ75GUOHsBlAyj8lOzcZJD5/VWMr6ZrcPoQJa2UZ55Pdi5ueeAHAfzW9bKbKRUEOVvflf3pp3e1K7meQ5BecuE+IVcP9OP/AKf2LihHsI/8n8iuyuysVBDkZ35Hd6ac+1K7iSeA5DgptEVkkorCMBERZAREQBERAEREAREQBERAEREAREQBERAEREAREQBERAEREBRzQRYi4OhB4+K1DF/RpTSP7Wlc6hn354tGE/FHu+VluCLScIzWJLJlNrkcsxqjqGMyYpTdtG3RmI0wu5g5yM3geVlg4Ph4pyPU3srKqou2le2+SGPQPnl/La9reXFdhWJSYTBC974omRukIdI5oAzEC2tvBcexko6Iyel819mGot6mtyP2W2WjoYiATLNIc89Q72pXfo0cAptEUiMVFYRjmERFkBERA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87501" y="-722313"/>
            <a:ext cx="1971675" cy="1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076" name="AutoShape 5" descr="data:image/jpg;base64,/9j/4AAQSkZJRgABAQAAAQABAAD/2wCEAAkGBhQSERUUEhQWFBUVFRYYFBYYFBQVFxQYFxUVGBUWGBcXHCYeFxokGRUUHy8gJScpLC0sFh8xNTAqNSYrLCkBCQoKDgwOGg8PGiwkHCQsKSwsLCwsKSwsLCwsLCwsLCwpLCwsLCksLCwsLCwsLCksLCksLCwsLCwpKSkpLCwsLP/AABEIAL8BCAMBIgACEQEDEQH/xAAcAAABBQEBAQAAAAAAAAAAAAAAAQMEBQYCBwj/xAA/EAACAQIEBAMFBAkEAQUAAAABAhEAAwQSITEFBkFREyJhBzJxgZEUI6GxM0JSYnLB0eHwgpKisvFDY6PC0v/EABoBAAMBAQEBAAAAAAAAAAAAAAABAgMEBQb/xAAvEQACAgEDAgIJBAMAAAAAAAAAAQIRAxIhMQRBE1EUIjJhcYGRwfAFobHhQtHx/9oADAMBAAIRAxEAPwD2yiiimSFFFFABRRRQAUUUUAFFFFABRRRQAUUUUAFFFFABRRRQAUUUUAFFJSTQM6pKavYgKJNRG4p1EEUJWS2lyWFFRcPxAN0IqUKBp2FIaWoOLxZzZFEmJY6wBMRIHva7UBdC4niOXQCTS4bEkiTFZviOIV7mVjlCEb+Usx0BGs5RMepJHSp1m+6qDmXMXAGhIhmA7jUAzPpWmjazHxLdFxcxRHSnLOJDVT2sUWL5gfKSJyuAYCkxI11J2J2pcHxEOylDp5wZjdcmn0aflUtFqT7l7S1yppaksWiiigAooooAKKKKACiiigAooooAKKKKAEmiiloAKKKSgBaSkNNXbgUSxgDrSHQ9NE0ylwMJBkHY0s0WOjstXL3IFck1Ex5OQx0E0LdieyKnHcRnQMMxaAv6xGsj93YwfSdJ0aw3EvP4fhlRlmegOmmmm5j5GqTDXBedvEOV/dJ7x7x02MAwexq2sKyKDn0LEz5SqpDZQNJj3e+3autxUUcCm5OxlOLFHJJLqGcDVNYOmUqJEQQZ7r3mthhLkqKzSWrhncDw8pYsoCmDLaa6yOu1aHBDyCTOg1Gx0GtYTOnGSprO8aurDRBcEwCNZbRSpOgbQAN0n1q9ZqxfGbWTEZ48sEsPUGVPruT8l7UYlqdBmlpjY3duF1hvO6kAPlUQxIAJB2JYHboJ0qS7qWAVmm2yyoUmSWyjSNtdx6VU4fiGeC9uG0KsJ01jU6EROo196rDAC2pJDMpBg7yCrzIlTm8wMnWumeyOOFSdl1fK58jMYuBoSIBldRmHoCY9fhXHD71vPlW3qCZdiSwlYkEyYOQCZAgfKomJvorl3BJWIYFm0Cauw0AgP8PNUzgpl2CoFEySFIzR1JiDJ+PX4VztbHWnuaJaKVRRWZuLRRRQISiiigBaKKKACiiigAooooAKKKKACiikoAKQ0TTWKulUZgJIE0D4HaYxeGW4pVhIMfgZqPw3Eu8loywI2meo0EVNNDTixJqSs5S2AABoBUfiOMW0hZthUuKpOauGNeRYmATIHr1jr1+tOEVKW4sknGNxQuA40twSI6bGYnoexqY/m06VnOH8MdXWR5VJJIJHos6+bQCf7Vo7RpyST2Fjba3Ka7wWCRqAQfMN4PQ6R9a4bgLS5Vh5lCgMDCgR2O0SOn51pkFDWwelU8jfJmsKXBU2eCTnBbyuymFlYI6ySZMgVaWMOLaBVEADSnlqv4pxMW5E6xJ6nadANTpUbzexptjVskXGqp4twzxl0jMO8wevSq/D8ULZixnTMog5oMkL2JgTp3+ZvOHX80gjbvptuDVJSg7J1RyKij+yGRmTVdgRsR1H9RT+D4egUZgCY1Mt8410BkyOs61pSgI1APxE1ymGX9kfQVcsursZxwOD2ZRvwdHBAWcxnUk6kRIJmNANu1XWCwYtqAP8/pT4UV1WTZuopBRRRSGFFFFABRRRQAUUUUAFFFFABRRRQAUUUUAITXBeuL71l8bjmvs6spWxadlZdzfZDsQV/RggmATm0BiCtY5s0cUdUi4xs0FrjFlgxW7bIQS5DqQo1Ek7RIInbQ1Is4hXkqwaCQcpBggwQY2IPSsKvE8FiMlx7ig+HIBum2VVhDK6ZgNpBUzpOkGrzk+zbyG5YINpgqKwYN4nhG4rXCRuSTE7nLPUCufB1TyvToaffyLlDSaKuL2HVozCcpDD0I2NOCqnEY5vFKajtvJ7EDrXfGLfBhOSity2pu41KpMCd41+PWm3NQWRropi5eyiTQ+DPi+JnaIjJplGkf3+NV/H2bIMpjzDX/O+3zq4q2kRKVJsnYDjIuTEEAx110nQ1bI0iawfCrZDbMp7LlCssNOhI0kf5Jrb4K3CD5x8J0/CryRSM8U3LkfrC804vLeIY5RmE6EhgYKrI2Hr0+dbh6peMcGF7WYMQdAQR8/n9aMM1F7i6jG5x2KXhjGMzLnJET5TJJljIIMfKtJwq2dTlC9hAnUKBJHwP9aqcDyyqHRmjtJ37nuZ1rSWVCiKeSalwLDjceRwNXVMu/bWmjfisjobRMoqGMb3qTauhhIM0CO6KKKAEpaKKACiiigAooooAKKKKACiiigApGNFNXWpDGXavPeK8Yu27hsqhzffeYZDBuXnFu5MwFzFVM6gudNNd/cNZrjvFcHhiwuhTcugZkt2w125Oizl166Eka7VjlxQyJa+xtiTcqirKLhmFGHRgx+6UZgWJYkBZctppGsAdPoLnlniXglrCk3nYrl90BWLOHz5fcAHhCACfTeKXEXrqI7qQoUFl8QZmAAJhspVQfgTUvl/HYa74arjmS5ZzJlfwgj5mGZ7flTNmYSDJOuo11MVavWZ6HVJvGtEX/o2GA4jcN9rVzIYQsCqssZWUayzSDnHbY/K1NQuH8KW0WbMzu8BnYiYWcqgAAKokmANySSam10Sq9jyV7yPibWdSuuumhg/Ku0s6U7FLFSA01gHpUe/w8MCCJB3BqbRTEQMNwtVM6nsD0qcFpaWm23yCSXA2wqPcFSjTLrUFEO5dyiTTV7GQNNWY5VG0mN9NgBJJ7DvFJihmYDqOnxprD4R1ukvBERbI0ygmWBB6kx5hvlGg63wjPlj1vG5HS0WzMdSzeTTpECGM6RM6HtUrFOBp9fSoWAv+U3DqXMx2AJCL8hqfUtUFuOfeZSUaWy+UsWWTAJ0I6jTSPWnFCm+xNt4xWLAEHKYMGYO8GulvZWlfn61BxCtN1lGvlX3iuyTMgGIz9q5xl9sqFP1o6ZmJIEAAkDaSWJgR61dGV+RprF7MAaKg8DvlrYzb6gx6Ej+VFZHQWVLXM0tAxaKKKBBSUtJQAtFJS0AFJNFJQMQmouNxS20Z3YKqglmOgAG5NSTVbx7gy4qw1lyyq2XVSAQVYMNwQdVGhFSy4pWr4PNuYvaXeuSuFHhLP6RgDcb4A+VPxPwrH4XjT2Xa4yC7cunRnOYq2aS/cyD0I2HSvUrHswwqas124f3nCj/AONVP41hud+D28Pi8llAivbtkCSdWLodTJ/UH4965JqaWqT+R9V0uToskl0+CDV8yfO2/wCcFFf4zfvSty6xU65ZhT2kLAP0plbRyzpEweupqxwfKN64qt4lsBtQYckLuFjQddd/rTJwdxGe3cCjLmnzESchykeXuUb+9cssTb3f9HtYOrw6ZLHCq7Vz9Pueo+yvmFrtp8PcJLWQpQkyTbOkf6SB8mHat4K+euQOL3LXE8OH8ud/DYfu3AQBp0zZDr1Ar6DzV6GFvQtR8Z+qY4R6iTxqk964o7orkNS1ueULRRRQAUUUhNACGuSKWaWkUZ+/Zm67OWVVAIKmPdLFtR6AAiu1x3hkLcDFiod2AJVSxygNHu9B2MTAqVi8MrZkcSJn+YI7GoFu01xmaRkNxSVI8xFuAoBmILDN9e+lTM8bExiW28ygEgmSOjTBkftCDrvVcmCyG2gdsoYMFyqRCnqdDEsNddY3rjiDMAuhUoWZ2IMZmJXQ7MPOzn0UTTmHdDdhbuaLcAllJBYkmD8EB9IrSPBlLkn+G/h3PMhLEkEBoH6sHXWIrgWhCW3JzZTlZAyAQIIzTpp0n+VV1/Gjwrfn97MQTcCLGaRmZdSYI0G+vapdjElrVpoZmBhiEbqhBJnpJGvxo7C7ltwY2lYpbI01YZixmdTqT1oqDwLDXBeDMB7mVjmLFiTJIEAKNNhtRWb5N48GlrquaWakoWiuc1IblMDukrgXKQ3RSsByaQNTRea4a7l3IHx0FFhRJmuajDGjoC3wH8zA/Go+I40lv9Jlt/x3rKfm1Ayxrh6hPxYC14s2hbifEN9QkbA5gpWJ9a4tcXDoHXw3RiQGt3kcGCQYLBQdQdjSoZIumvKPa3fC4jD6SxtvMdg4yyeglm+tekX+JrOVQTcIlUIZTEgFjp7gkSwkdBJIFeYe0bD+PiAvil2tIoyoFENcZvIdyDITczqKfhSyrTHk6el6mPTZY5Z8Ly9+xVcOuscFiM2IyZCfDUZFJlc2UMfMczZhpB7VA5bXNibVnOAt1wG90MNG1BY5ZMRqNSauMbyTasqhYtrmV7jXIVWyeWB2kGO+gNd4bhFq3bw+MsILgtupvKXJhrb22bLmJEgo3yaoXRZG021+fI9JfqeLGsjjqblx20/uejcO5ZwuGZLngg3V9y7eu2pE9VglQY6qvzq0u8x21tvdL4fw7ZK3H+0jKjDdSckBttPWmsFwXDJiLuPQAtetW8z6EZEBbOvbMuSe+RfWqH2TYMXeFm5cXN9su4m7dB/XDuyEH/StXSPGlOU3cnbNIvH1NrxgJtEZhcW5Ya2V75y4FNDm21mtpqWugm0A1ls4XcrkuEkfCvNLrNh+G4jCEljwvH2GaSSXw3jC7bYjtDf8af5l4MlvEubDeEbp+34W4oAKvbGTFgRMqbbpfyxqFYRrTSJPSMTzMlsZnDqJAk23G5jtt39JPSp1niqN1/mD6g9q8bxOOtu32prKrcw7E4zDqBoVi3izb29621m8rA72GMzJrVHD3UtLi8JbOS4M97CGAQTJZ7JGgMyYHlYajegqMU3TPQRiAa6mstwLj6X0z2mJGxU6FTvlYHY/10q9s4rWD9aQ5YnEmiuq5WlJoMys4xZlT0BBUntIgH8aoLLlDckKjZLeVk6AFgdSBE9to6mtVe132qixHD/DZmVZDe9uT13HbU7d60jUtmYzuD1Ij4/GlbrKBm82mjELCoWnICTq6/Xeuftnuk2pzFlEAzoCdAyjyGNzHzpRhkIGWViYyHLE77d/5V2+GaVh2GX0DT3kmTPzq9LWxjri9xu5jDnRFtfqlolRlgga9ANdIJ+HWpIxrFwoXykkTB6CTrtuIiPn0rmzhGz5gx2iMo11nffoKssFwZQwdgZE5QWYhZ3gTAolsVH1mSMFajWipgSiseTpSpUBeuWu1Ft3aLmIjeosjUOM1cFx3rKY72hYVXZBcLsrFWCKTBXcSYX8am4Did297uHuW1jRr2VJ7eUEse+w+NFWNxl5F418VBu8XmVsg3nG4SCAf3nJCp8zPoaqMVxrCWrvhYq/muCCbfh3MoBEglEDZtNfMW+ArR46xmwtxbEAtZuC3lAAlrZyERpuRTrzHp8xnhxuXEm46fw2WzAehudT8AvzrL888ytgr+EtoltFxNwrcxFxS4tCUGkkebzE6mIHxik4Nw44zBpxDhQXB41JS9ZQAWb7W/etvb90E6FSR+sAejDacExtnieCU37KNJKX7LqG8O8mjoVbYg6jrDCnwWWN/BeLZe3ccsLilSwhGhhEgrpOu4rA80+zyxhRaxmGw6XPsqxfsNbVxibW1xjI/SgEsG9PTXvn/APwrDLiuHO1hLVxRcw+ZmsXFclZ8NyQpzEDykaE9RNbrgXEDfw1m8y5Dcto5U/qllBI16a0WBxy6uGbCocKqDD3VLqoWEIf3hk2WTMrtM+tUfDuEYci5w3EWkuLh38bDo4zBrFxma22vVGa7aP8I703y34mDxN/CCzcbDeIbmGuKoCW1uQ1y0xYjRXYxE7ntVnxrh7XL9m/ZcW7loOrFkzi5auATbYBlOjqjAzoQe9AGcw3L9rBY0oiC2uILPhLgzBbVwLN3CsoMZGUFl0mM4GqrXFzhFlsbcv+HkuRbzAk6XArBmj3ScuXzRqII3rTcbwC4i2EuFlyulxWQhXV7bBlKkgxqPpNUdq6LmIvEfquAZ0JIs2h8OhrowJuRhnlUSBxrhr45hg7f3cKLrXXUkABgBkAIk5io10Entr1y5wFEs5cpzBWt3FY5jKsVdT81Yeu/Wkv8Gv3set+3iGw4w6ZAFVXNzxPO4Iby5Yybg9O01Px/EDZxSu8Kl/ysdgLq7HXbMmnxtjua3UnqcQS9VNFDwnjV3DcJ4lhTmdsEWsWHAJLriBFpf4lznQbCB0rX8Ke7hsHgLOFss+X7Ol/y5AlsLN5puQC2boCTqaZ5c4/be9ft27isAVYlTMNqjCRpICoPpWqD1xzVOjVcGJ49wDEHi3j2bKPhr2GFjGZryr4qnMNFgnMq5deu2mpqJg+UsUl3BW7jJdtYK5dKXy3nuWHtlFtPbiQw0U7qVA1kQfQGNcEVAzzY+zq4cVZxK5Ea0z2risxYYjCgG3bnKDlfwDkI2MA951HLnLV3DJYt/aWZLAZVUWlXOhaVW4WZpygKAVCnT1q/VaeQU7AxvNHAntXftWCX7xp8a1rlvAdYGz/AJ+msyuVeaUxKR7rqYe2feQ/A6/53Fa5VrJc08m+I5xOFPhYmDJEAXY2zToG9ToevQiTqx5U1pn9TT2rp6EEU4t/vpWF5Z5yzt4GIU2sQujKRlDxuVB6xqR8xI1rXW8SGpchkxaXuSmNR7j0maNtu3T+1cgzTRztUcjDKdwPpUm3g17fnS2rVSUWr1Mz0ryOUtAbCnVFdClpDEiilooEV921rpTV8SDG9WBSmLtus6Jkjxz2gcp+CTjLKypJN9exOvifCd/jPUxeezrncXUWxdbzKAEY9tspPUbAH1A7Vr+LcOFxGU+6w1rx/mblNsBdW9Y1ss0a72WJ0BP7BOgPcx2pXW/1OvBlWWPg5Of8X9jdnFjA8adr2lrH2rYt3ToEuWgEKFugMrPqyeseiKa8twOKs8Ywn2TFHJdEG1cEZlcCAR3OpEdQSNDBqwwPAOKrhTgr96xctuot/ag9wXrdrUMMhX7x8sBWzCJkzWip7oynBwemXInEeC4nheMu4zA2mxGGxBLYvDKfOrzPi2h1ksxgDqRtBWw5Nd2xONxHhXLNjENYe2t1Dbc3Bay3jkPqBrMGa2CGAAOmg6nT1rhkoskqOK8v4fEEG7aV8rZgpLZC/wC21ucjN6kE1OMmpBtUuSkBG8Kg2qeilIFAEO4o61hrq3/tN5bSHwzcMsptglitufM7+WFyj3TrNaPmXmizhVm64WQYUau0dlGp/KvOeHc/2bt5ouXLJa40FkDWyGbTOmbTSNdI/aiujC6ZE42qNTwKzcUXSBDC8fuy8gg2rEqXJMuCDDk+h0OkrmazaxOEnRlFy2W2lct1Q8hgYZfNII0im+BZst3PGcX7kxMbJETrERXfE8GDbvNbGt22y3VGmfyFQw/9wCBPUAA7AhaqmVWxB4ZwhMHctBSfM7LqdTmtO7H181tTH5VtrF3SvHuM86i94LpabNbEq7Pl80CWCwdNBvrBOmtbTlnnu3iWyZTbfWASGDRvDDrpsQNjvFPM9TtEwTrc2gNKTURbk96fW73rnLHlNdq4pkNNLlpASFuaVyzVwr0pagZlucuTVxa57Z8PEJrbuDSSNVDEdJ2PT1GlZflzna4l37LjUNu8pCzsHPTQaAnSCND07V6fIrMc58mW8db6JeT9HciY/daN0P4bjsZardHXhzL2J8fx/Ra2MaGG9SLbEGf8P9K8u5f5ku2L/wBkxoKXl0VidLg6SdjI2Yb/AB39LwWLDCqTsvLh07rgtbNwGpKiq4JGo3qVZxE77/nVHG4dyTNFMF6ctPNFkNDlFFFMk5rh66eiNKTG90RbiTVJxThiurI6hlYEEESCD0NX12ai3EzVkzCSs8T47wW7gLoKkmyx+7c6kEa5H9R36j516byVzaMTbCXSPGUa9n7EHqf8+NpxDhCXrbJcUMrCCDsex9COh3FeL8w8JvcOvjzNkDE2X6R2J76wR8OhESnp+B6mKa6mKxz9tcPz+J78GoY1leSucVxdoB9LoGv70df83+RjTF61uzmlBxdPkXxKcUzUXLrT1ugkLopm6ZFP3GqM+tAGG525FGNcXPEyEJk92ZAZmB3/AHjWQt+x1p1vLlO5AafXSIr2K4lQblkie1VYim4HwUYW14ed7uoJZzqYVUEDoAqgRrU5sOGBHQ/kakW7Zrp7NKwMZxLkawi5kDlVMuoMkLEeUR0gGN4nrU3gnLFhCt22CTuhJBABBGZYAGxOuuhrRKIqFebwZfXw93Ak5OpdQNcu5I6bjqDSkBcWl0j+lOZSaYwl0EAggg6gjUEHYzUgON6kB2zpTxaoOJ4pbtKWdlRRuzsFH1NZ3Fe0zCrIRmuntbtuR/uIAj4U1Fy4HRria5zV59Y9qc74dpjbxNPn5ah3fahfOiraWdhDuR88wB+larBMelnppJpIrzTDe0bEKCHCOekgrHyQwa6b2pXAdbKH4OR/2NPwJhpZpeceT7ePtw3kuJPh3AJK91I/WU9vpWR4JzLewd37PjM2mi3InTYE/tqY33Hrrlm2fa4AJawPlibevwBWmeMc44LHLkvWb1uASt0BGyHoBDCZMdhpuN6xnjcd3szs6bJJeo1a/g9Cw2NBAMiCBBBkHt8vWpubsa8U5Y5zOHlXZrlqTCgZ3XWcygbDupMayNZn1LhOL8VQytKsAQe4IkHXbSs4y1I3y4dLLy3iJ3qRZOtVJ0+FTeHXC0E1aODJFLdFhS0lLVHOcsKBS1yTSY0RrjQaYc9qdxneowM1kzOSOw01X8f4Lbxdk2rgkHqNwRsVPQ/3BkE1MCHrSgikZqTPCMbhL3DcRlkgTKNrlcA6EHvPTcbdifXuUOZ1xloGfvFAzjSf4oHf/PROZeAW8VaNu4N9VaNUPcf0615KLd/hmLEeV1Mqw9y6h6H00juCKlPT8D1seRdXHS9si/c9/VK6Jqk5b5pt4y1mXRgPOvUH+lWwatjkaadMU0nh01i8YlpS9xlRRuWIA/Gsfj/aZbzeHhbb4hurQURfWSJP4fGrjBy4FRs3jrVRjOPYdGytdTN+zmBPwga1h8dxS9eB+0XDB/8ATtyqwe5B1HxNVhdbcmUtr2HmY/EiR+NbrB5sek3V7nG2NES459FCgdpzEH6A1X43m1yPJY/3Np+FYzGcw2VEG6zHeAZ/6kgfOqm/zHbOwu/go+uYn8KVYY8s2j085cRZ6AvMl3qluPi4P11pw8fJEMkdsrzP+5R+deZ3eajEKFHxOb8RFcJzFef3Q0fujT6wah5MPb7mvoWTuq+aPRMPzIMLqwIsbnygG0SdSANCs9NI3E7V3zJ7Q0tjJhyrNHmuEjInwH67b+gjrtWDwn2m6fu7NxyeguXHn4qh/lVth+R+IOfLhhbn9rIkepzZSaz8VXai2V6LGPtzSKvEcWDsLly4HYnQuS5HrpIUbaAV018MNGd532tr9AR+INafDexvE3P02Itp/AC8fKAPxqxX2N2xAbEXbgG+ip+EHSq8fK+KRaXTLu2Yd8WUX3UQbAs6/llqCnFCT+kVj2W23f8AdIr1bC+zTCWzrbz/AMbM39qv8JwS1bXLbtqoiIVQB+FJzyPmX0HqxR4ieNWuE4i7DpYvNpILfdqek+Y61KsciY28Ia3bQRpmZjHxic1eyfY1pxLAqXb5b+ovFj2S+h5TgvZJfJGe+ir2RB+elX1n2VWAIdnf4vp9CP51vAtdCp0ryE+omZizyNhUjLaBj9qW/wCxNXOFsZNIqYzVzINMh5W+Q8KadwRymPjXSR01p6xYoMZVW5KU0UAUVZzC029d1y5pMER7wka1VqxDb6VY3GqqxFs5tKzaIyLbYlm9NGWaj27BA/uKLl0rtUHNfmOutU/MPLlvF2ilwa65GjVD39RtI6/Qi0tXw2+9dBtaQ4zppo8Z4a9/B4lkBKXLTHXowjUGdGBEEGOs9xWp4x7WVWyvgj74jzAqGUakEAkxPXr86uub+TFxaFkPh3gIW58DoGjca6HcfUHG2/Y+7Gb2Ik9QoLf8nP8A9aduPB7PpPT5UpZdn7u5nb/OGclrw8RySRmuM0fhp8ARXK81MQcjBJ6LbOn+ok1u8J7IsMN/F+PiQf8AgBVjgPZzhbBzBM7d7h8SPhm0pvNlfcn0zpkvVg38f+/Y8tbH3rx8i3Ln8IJ/FZP1p+zy7i32sMJ6tofq5X8q9qt8ORRECO3QfKlTDKDoPwrN2+WZP9TkvYhFfnyPIk9m2KfcqPi//wCU/nVtw72StH3ly3M9LZf8Xbf5V6YlsVJtYeqSSMn12efMjH4D2Z4dfeLv/qCD6WwtarhvKOGQCMPanuUVz9Wk1Y2sPGtTbQ0rZIWub3k2IlgAQNB26V2ErqirEc5a5e0DTlFILK29hSKYg1cEU2bI7D6UqNFkZUtNci7/AOKt2w6npUHE8MO6n5H+tFF+Khm0C1dG1lqThcKRuaeu4QEf3oorxEVT3fn6Cn8Nw921byjt1/tU3D4BVM7n8qk00jOWTyGrWGC7CnQKWimZNthRRRQI/9k="/>
          <p:cNvSpPr>
            <a:spLocks noChangeAspect="1" noChangeArrowheads="1"/>
          </p:cNvSpPr>
          <p:nvPr/>
        </p:nvSpPr>
        <p:spPr bwMode="auto">
          <a:xfrm>
            <a:off x="1587500" y="-881063"/>
            <a:ext cx="2514600" cy="18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077" name="AutoShape 7" descr="data:image/jpg;base64,/9j/4AAQSkZJRgABAQAAAQABAAD/2wCEAAkGBhQSERUUEhQWFBUVFRYYFBYYFBQVFxQYFxUVGBUWGBcXHCYeFxokGRUUHy8gJScpLC0sFh8xNTAqNSYrLCkBCQoKDgwOGg8PGiwkHCQsKSwsLCwsKSwsLCwsLCwsLCwpLCwsLCksLCwsLCwsLCksLCksLCwsLCwpKSkpLCwsLP/AABEIAL8BCAMBIgACEQEDEQH/xAAcAAABBQEBAQAAAAAAAAAAAAAAAQMEBQYCBwj/xAA/EAACAQIEBAMFBAkEAQUAAAABAhEAAwQSITEFBkFREyJhBzJxgZEUI6GxM0JSYnLB0eHwgpKisvFDY6PC0v/EABoBAAMBAQEBAAAAAAAAAAAAAAABAgMEBQb/xAAvEQACAgEDAgIJBAMAAAAAAAAAAQIRAxIhMQRBE1EUIjJhcYGRwfAFobHhQtHx/9oADAMBAAIRAxEAPwD2yiiimSFFFFABRRRQAUUUUAFFFFABRRRQAUUUUAFFFFABRRRQAUUUUAFFJSTQM6pKavYgKJNRG4p1EEUJWS2lyWFFRcPxAN0IqUKBp2FIaWoOLxZzZFEmJY6wBMRIHva7UBdC4niOXQCTS4bEkiTFZviOIV7mVjlCEb+Usx0BGs5RMepJHSp1m+6qDmXMXAGhIhmA7jUAzPpWmjazHxLdFxcxRHSnLOJDVT2sUWL5gfKSJyuAYCkxI11J2J2pcHxEOylDp5wZjdcmn0aflUtFqT7l7S1yppaksWiiigAooooAKKKKACiiigAooooAKKKKAEmiiloAKKKSgBaSkNNXbgUSxgDrSHQ9NE0ylwMJBkHY0s0WOjstXL3IFck1Ex5OQx0E0LdieyKnHcRnQMMxaAv6xGsj93YwfSdJ0aw3EvP4fhlRlmegOmmmm5j5GqTDXBedvEOV/dJ7x7x02MAwexq2sKyKDn0LEz5SqpDZQNJj3e+3autxUUcCm5OxlOLFHJJLqGcDVNYOmUqJEQQZ7r3mthhLkqKzSWrhncDw8pYsoCmDLaa6yOu1aHBDyCTOg1Gx0GtYTOnGSprO8aurDRBcEwCNZbRSpOgbQAN0n1q9ZqxfGbWTEZ48sEsPUGVPruT8l7UYlqdBmlpjY3duF1hvO6kAPlUQxIAJB2JYHboJ0qS7qWAVmm2yyoUmSWyjSNtdx6VU4fiGeC9uG0KsJ01jU6EROo196rDAC2pJDMpBg7yCrzIlTm8wMnWumeyOOFSdl1fK58jMYuBoSIBldRmHoCY9fhXHD71vPlW3qCZdiSwlYkEyYOQCZAgfKomJvorl3BJWIYFm0Cauw0AgP8PNUzgpl2CoFEySFIzR1JiDJ+PX4VztbHWnuaJaKVRRWZuLRRRQISiiigBaKKKACiiigAooooAKKKKACiikoAKQ0TTWKulUZgJIE0D4HaYxeGW4pVhIMfgZqPw3Eu8loywI2meo0EVNNDTixJqSs5S2AABoBUfiOMW0hZthUuKpOauGNeRYmATIHr1jr1+tOEVKW4sknGNxQuA40twSI6bGYnoexqY/m06VnOH8MdXWR5VJJIJHos6+bQCf7Vo7RpyST2Fjba3Ka7wWCRqAQfMN4PQ6R9a4bgLS5Vh5lCgMDCgR2O0SOn51pkFDWwelU8jfJmsKXBU2eCTnBbyuymFlYI6ySZMgVaWMOLaBVEADSnlqv4pxMW5E6xJ6nadANTpUbzexptjVskXGqp4twzxl0jMO8wevSq/D8ULZixnTMog5oMkL2JgTp3+ZvOHX80gjbvptuDVJSg7J1RyKij+yGRmTVdgRsR1H9RT+D4egUZgCY1Mt8410BkyOs61pSgI1APxE1ymGX9kfQVcsursZxwOD2ZRvwdHBAWcxnUk6kRIJmNANu1XWCwYtqAP8/pT4UV1WTZuopBRRRSGFFFFABRRRQAUUUUAFFFFABRRRQAUUUUAITXBeuL71l8bjmvs6spWxadlZdzfZDsQV/RggmATm0BiCtY5s0cUdUi4xs0FrjFlgxW7bIQS5DqQo1Ek7RIInbQ1Is4hXkqwaCQcpBggwQY2IPSsKvE8FiMlx7ig+HIBum2VVhDK6ZgNpBUzpOkGrzk+zbyG5YINpgqKwYN4nhG4rXCRuSTE7nLPUCufB1TyvToaffyLlDSaKuL2HVozCcpDD0I2NOCqnEY5vFKajtvJ7EDrXfGLfBhOSity2pu41KpMCd41+PWm3NQWRropi5eyiTQ+DPi+JnaIjJplGkf3+NV/H2bIMpjzDX/O+3zq4q2kRKVJsnYDjIuTEEAx110nQ1bI0iawfCrZDbMp7LlCssNOhI0kf5Jrb4K3CD5x8J0/CryRSM8U3LkfrC804vLeIY5RmE6EhgYKrI2Hr0+dbh6peMcGF7WYMQdAQR8/n9aMM1F7i6jG5x2KXhjGMzLnJET5TJJljIIMfKtJwq2dTlC9hAnUKBJHwP9aqcDyyqHRmjtJ37nuZ1rSWVCiKeSalwLDjceRwNXVMu/bWmjfisjobRMoqGMb3qTauhhIM0CO6KKKAEpaKKACiiigAooooAKKKKACiiigApGNFNXWpDGXavPeK8Yu27hsqhzffeYZDBuXnFu5MwFzFVM6gudNNd/cNZrjvFcHhiwuhTcugZkt2w125Oizl166Eka7VjlxQyJa+xtiTcqirKLhmFGHRgx+6UZgWJYkBZctppGsAdPoLnlniXglrCk3nYrl90BWLOHz5fcAHhCACfTeKXEXrqI7qQoUFl8QZmAAJhspVQfgTUvl/HYa74arjmS5ZzJlfwgj5mGZ7flTNmYSDJOuo11MVavWZ6HVJvGtEX/o2GA4jcN9rVzIYQsCqssZWUayzSDnHbY/K1NQuH8KW0WbMzu8BnYiYWcqgAAKokmANySSam10Sq9jyV7yPibWdSuuumhg/Ku0s6U7FLFSA01gHpUe/w8MCCJB3BqbRTEQMNwtVM6nsD0qcFpaWm23yCSXA2wqPcFSjTLrUFEO5dyiTTV7GQNNWY5VG0mN9NgBJJ7DvFJihmYDqOnxprD4R1ukvBERbI0ygmWBB6kx5hvlGg63wjPlj1vG5HS0WzMdSzeTTpECGM6RM6HtUrFOBp9fSoWAv+U3DqXMx2AJCL8hqfUtUFuOfeZSUaWy+UsWWTAJ0I6jTSPWnFCm+xNt4xWLAEHKYMGYO8GulvZWlfn61BxCtN1lGvlX3iuyTMgGIz9q5xl9sqFP1o6ZmJIEAAkDaSWJgR61dGV+RprF7MAaKg8DvlrYzb6gx6Ej+VFZHQWVLXM0tAxaKKKBBSUtJQAtFJS0AFJNFJQMQmouNxS20Z3YKqglmOgAG5NSTVbx7gy4qw1lyyq2XVSAQVYMNwQdVGhFSy4pWr4PNuYvaXeuSuFHhLP6RgDcb4A+VPxPwrH4XjT2Xa4yC7cunRnOYq2aS/cyD0I2HSvUrHswwqas124f3nCj/AONVP41hud+D28Pi8llAivbtkCSdWLodTJ/UH4965JqaWqT+R9V0uToskl0+CDV8yfO2/wCcFFf4zfvSty6xU65ZhT2kLAP0plbRyzpEweupqxwfKN64qt4lsBtQYckLuFjQddd/rTJwdxGe3cCjLmnzESchykeXuUb+9cssTb3f9HtYOrw6ZLHCq7Vz9Pueo+yvmFrtp8PcJLWQpQkyTbOkf6SB8mHat4K+euQOL3LXE8OH8ud/DYfu3AQBp0zZDr1Ar6DzV6GFvQtR8Z+qY4R6iTxqk964o7orkNS1ueULRRRQAUUUhNACGuSKWaWkUZ+/Zm67OWVVAIKmPdLFtR6AAiu1x3hkLcDFiod2AJVSxygNHu9B2MTAqVi8MrZkcSJn+YI7GoFu01xmaRkNxSVI8xFuAoBmILDN9e+lTM8bExiW28ygEgmSOjTBkftCDrvVcmCyG2gdsoYMFyqRCnqdDEsNddY3rjiDMAuhUoWZ2IMZmJXQ7MPOzn0UTTmHdDdhbuaLcAllJBYkmD8EB9IrSPBlLkn+G/h3PMhLEkEBoH6sHXWIrgWhCW3JzZTlZAyAQIIzTpp0n+VV1/Gjwrfn97MQTcCLGaRmZdSYI0G+vapdjElrVpoZmBhiEbqhBJnpJGvxo7C7ltwY2lYpbI01YZixmdTqT1oqDwLDXBeDMB7mVjmLFiTJIEAKNNhtRWb5N48GlrquaWakoWiuc1IblMDukrgXKQ3RSsByaQNTRea4a7l3IHx0FFhRJmuajDGjoC3wH8zA/Go+I40lv9Jlt/x3rKfm1Ayxrh6hPxYC14s2hbifEN9QkbA5gpWJ9a4tcXDoHXw3RiQGt3kcGCQYLBQdQdjSoZIumvKPa3fC4jD6SxtvMdg4yyeglm+tekX+JrOVQTcIlUIZTEgFjp7gkSwkdBJIFeYe0bD+PiAvil2tIoyoFENcZvIdyDITczqKfhSyrTHk6el6mPTZY5Z8Ly9+xVcOuscFiM2IyZCfDUZFJlc2UMfMczZhpB7VA5bXNibVnOAt1wG90MNG1BY5ZMRqNSauMbyTasqhYtrmV7jXIVWyeWB2kGO+gNd4bhFq3bw+MsILgtupvKXJhrb22bLmJEgo3yaoXRZG021+fI9JfqeLGsjjqblx20/uejcO5ZwuGZLngg3V9y7eu2pE9VglQY6qvzq0u8x21tvdL4fw7ZK3H+0jKjDdSckBttPWmsFwXDJiLuPQAtetW8z6EZEBbOvbMuSe+RfWqH2TYMXeFm5cXN9su4m7dB/XDuyEH/StXSPGlOU3cnbNIvH1NrxgJtEZhcW5Ya2V75y4FNDm21mtpqWugm0A1ls4XcrkuEkfCvNLrNh+G4jCEljwvH2GaSSXw3jC7bYjtDf8af5l4MlvEubDeEbp+34W4oAKvbGTFgRMqbbpfyxqFYRrTSJPSMTzMlsZnDqJAk23G5jtt39JPSp1niqN1/mD6g9q8bxOOtu32prKrcw7E4zDqBoVi3izb29621m8rA72GMzJrVHD3UtLi8JbOS4M97CGAQTJZ7JGgMyYHlYajegqMU3TPQRiAa6mstwLj6X0z2mJGxU6FTvlYHY/10q9s4rWD9aQ5YnEmiuq5WlJoMys4xZlT0BBUntIgH8aoLLlDckKjZLeVk6AFgdSBE9to6mtVe132qixHD/DZmVZDe9uT13HbU7d60jUtmYzuD1Ij4/GlbrKBm82mjELCoWnICTq6/Xeuftnuk2pzFlEAzoCdAyjyGNzHzpRhkIGWViYyHLE77d/5V2+GaVh2GX0DT3kmTPzq9LWxjri9xu5jDnRFtfqlolRlgga9ANdIJ+HWpIxrFwoXykkTB6CTrtuIiPn0rmzhGz5gx2iMo11nffoKssFwZQwdgZE5QWYhZ3gTAolsVH1mSMFajWipgSiseTpSpUBeuWu1Ft3aLmIjeosjUOM1cFx3rKY72hYVXZBcLsrFWCKTBXcSYX8am4Did297uHuW1jRr2VJ7eUEse+w+NFWNxl5F418VBu8XmVsg3nG4SCAf3nJCp8zPoaqMVxrCWrvhYq/muCCbfh3MoBEglEDZtNfMW+ArR46xmwtxbEAtZuC3lAAlrZyERpuRTrzHp8xnhxuXEm46fw2WzAehudT8AvzrL888ytgr+EtoltFxNwrcxFxS4tCUGkkebzE6mIHxik4Nw44zBpxDhQXB41JS9ZQAWb7W/etvb90E6FSR+sAejDacExtnieCU37KNJKX7LqG8O8mjoVbYg6jrDCnwWWN/BeLZe3ccsLilSwhGhhEgrpOu4rA80+zyxhRaxmGw6XPsqxfsNbVxibW1xjI/SgEsG9PTXvn/APwrDLiuHO1hLVxRcw+ZmsXFclZ8NyQpzEDykaE9RNbrgXEDfw1m8y5Dcto5U/qllBI16a0WBxy6uGbCocKqDD3VLqoWEIf3hk2WTMrtM+tUfDuEYci5w3EWkuLh38bDo4zBrFxma22vVGa7aP8I703y34mDxN/CCzcbDeIbmGuKoCW1uQ1y0xYjRXYxE7ntVnxrh7XL9m/ZcW7loOrFkzi5auATbYBlOjqjAzoQe9AGcw3L9rBY0oiC2uILPhLgzBbVwLN3CsoMZGUFl0mM4GqrXFzhFlsbcv+HkuRbzAk6XArBmj3ScuXzRqII3rTcbwC4i2EuFlyulxWQhXV7bBlKkgxqPpNUdq6LmIvEfquAZ0JIs2h8OhrowJuRhnlUSBxrhr45hg7f3cKLrXXUkABgBkAIk5io10Entr1y5wFEs5cpzBWt3FY5jKsVdT81Yeu/Wkv8Gv3set+3iGw4w6ZAFVXNzxPO4Iby5Yybg9O01Px/EDZxSu8Kl/ysdgLq7HXbMmnxtjua3UnqcQS9VNFDwnjV3DcJ4lhTmdsEWsWHAJLriBFpf4lznQbCB0rX8Ke7hsHgLOFss+X7Ol/y5AlsLN5puQC2boCTqaZ5c4/be9ft27isAVYlTMNqjCRpICoPpWqD1xzVOjVcGJ49wDEHi3j2bKPhr2GFjGZryr4qnMNFgnMq5deu2mpqJg+UsUl3BW7jJdtYK5dKXy3nuWHtlFtPbiQw0U7qVA1kQfQGNcEVAzzY+zq4cVZxK5Ea0z2risxYYjCgG3bnKDlfwDkI2MA951HLnLV3DJYt/aWZLAZVUWlXOhaVW4WZpygKAVCnT1q/VaeQU7AxvNHAntXftWCX7xp8a1rlvAdYGz/AJ+msyuVeaUxKR7rqYe2feQ/A6/53Fa5VrJc08m+I5xOFPhYmDJEAXY2zToG9ToevQiTqx5U1pn9TT2rp6EEU4t/vpWF5Z5yzt4GIU2sQujKRlDxuVB6xqR8xI1rXW8SGpchkxaXuSmNR7j0maNtu3T+1cgzTRztUcjDKdwPpUm3g17fnS2rVSUWr1Mz0ryOUtAbCnVFdClpDEiilooEV921rpTV8SDG9WBSmLtus6Jkjxz2gcp+CTjLKypJN9exOvifCd/jPUxeezrncXUWxdbzKAEY9tspPUbAH1A7Vr+LcOFxGU+6w1rx/mblNsBdW9Y1ss0a72WJ0BP7BOgPcx2pXW/1OvBlWWPg5Of8X9jdnFjA8adr2lrH2rYt3ToEuWgEKFugMrPqyeseiKa8twOKs8Ywn2TFHJdEG1cEZlcCAR3OpEdQSNDBqwwPAOKrhTgr96xctuot/ag9wXrdrUMMhX7x8sBWzCJkzWip7oynBwemXInEeC4nheMu4zA2mxGGxBLYvDKfOrzPi2h1ksxgDqRtBWw5Nd2xONxHhXLNjENYe2t1Dbc3Bay3jkPqBrMGa2CGAAOmg6nT1rhkoskqOK8v4fEEG7aV8rZgpLZC/wC21ucjN6kE1OMmpBtUuSkBG8Kg2qeilIFAEO4o61hrq3/tN5bSHwzcMsptglitufM7+WFyj3TrNaPmXmizhVm64WQYUau0dlGp/KvOeHc/2bt5ouXLJa40FkDWyGbTOmbTSNdI/aiujC6ZE42qNTwKzcUXSBDC8fuy8gg2rEqXJMuCDDk+h0OkrmazaxOEnRlFy2W2lct1Q8hgYZfNII0im+BZst3PGcX7kxMbJETrERXfE8GDbvNbGt22y3VGmfyFQw/9wCBPUAA7AhaqmVWxB4ZwhMHctBSfM7LqdTmtO7H181tTH5VtrF3SvHuM86i94LpabNbEq7Pl80CWCwdNBvrBOmtbTlnnu3iWyZTbfWASGDRvDDrpsQNjvFPM9TtEwTrc2gNKTURbk96fW73rnLHlNdq4pkNNLlpASFuaVyzVwr0pagZlucuTVxa57Z8PEJrbuDSSNVDEdJ2PT1GlZflzna4l37LjUNu8pCzsHPTQaAnSCND07V6fIrMc58mW8db6JeT9HciY/daN0P4bjsZardHXhzL2J8fx/Ra2MaGG9SLbEGf8P9K8u5f5ku2L/wBkxoKXl0VidLg6SdjI2Yb/AB39LwWLDCqTsvLh07rgtbNwGpKiq4JGo3qVZxE77/nVHG4dyTNFMF6ctPNFkNDlFFFMk5rh66eiNKTG90RbiTVJxThiurI6hlYEEESCD0NX12ai3EzVkzCSs8T47wW7gLoKkmyx+7c6kEa5H9R36j516byVzaMTbCXSPGUa9n7EHqf8+NpxDhCXrbJcUMrCCDsex9COh3FeL8w8JvcOvjzNkDE2X6R2J76wR8OhESnp+B6mKa6mKxz9tcPz+J78GoY1leSucVxdoB9LoGv70df83+RjTF61uzmlBxdPkXxKcUzUXLrT1ugkLopm6ZFP3GqM+tAGG525FGNcXPEyEJk92ZAZmB3/AHjWQt+x1p1vLlO5AafXSIr2K4lQblkie1VYim4HwUYW14ed7uoJZzqYVUEDoAqgRrU5sOGBHQ/kakW7Zrp7NKwMZxLkawi5kDlVMuoMkLEeUR0gGN4nrU3gnLFhCt22CTuhJBABBGZYAGxOuuhrRKIqFebwZfXw93Ak5OpdQNcu5I6bjqDSkBcWl0j+lOZSaYwl0EAggg6gjUEHYzUgON6kB2zpTxaoOJ4pbtKWdlRRuzsFH1NZ3Fe0zCrIRmuntbtuR/uIAj4U1Fy4HRria5zV59Y9qc74dpjbxNPn5ah3fahfOiraWdhDuR88wB+larBMelnppJpIrzTDe0bEKCHCOekgrHyQwa6b2pXAdbKH4OR/2NPwJhpZpeceT7ePtw3kuJPh3AJK91I/WU9vpWR4JzLewd37PjM2mi3InTYE/tqY33Hrrlm2fa4AJawPlibevwBWmeMc44LHLkvWb1uASt0BGyHoBDCZMdhpuN6xnjcd3szs6bJJeo1a/g9Cw2NBAMiCBBBkHt8vWpubsa8U5Y5zOHlXZrlqTCgZ3XWcygbDupMayNZn1LhOL8VQytKsAQe4IkHXbSs4y1I3y4dLLy3iJ3qRZOtVJ0+FTeHXC0E1aODJFLdFhS0lLVHOcsKBS1yTSY0RrjQaYc9qdxneowM1kzOSOw01X8f4Lbxdk2rgkHqNwRsVPQ/3BkE1MCHrSgikZqTPCMbhL3DcRlkgTKNrlcA6EHvPTcbdifXuUOZ1xloGfvFAzjSf4oHf/PROZeAW8VaNu4N9VaNUPcf0615KLd/hmLEeV1Mqw9y6h6H00juCKlPT8D1seRdXHS9si/c9/VK6Jqk5b5pt4y1mXRgPOvUH+lWwatjkaadMU0nh01i8YlpS9xlRRuWIA/Gsfj/aZbzeHhbb4hurQURfWSJP4fGrjBy4FRs3jrVRjOPYdGytdTN+zmBPwga1h8dxS9eB+0XDB/8ATtyqwe5B1HxNVhdbcmUtr2HmY/EiR+NbrB5sek3V7nG2NES459FCgdpzEH6A1X43m1yPJY/3Np+FYzGcw2VEG6zHeAZ/6kgfOqm/zHbOwu/go+uYn8KVYY8s2j085cRZ6AvMl3qluPi4P11pw8fJEMkdsrzP+5R+deZ3eajEKFHxOb8RFcJzFef3Q0fujT6wah5MPb7mvoWTuq+aPRMPzIMLqwIsbnygG0SdSANCs9NI3E7V3zJ7Q0tjJhyrNHmuEjInwH67b+gjrtWDwn2m6fu7NxyeguXHn4qh/lVth+R+IOfLhhbn9rIkepzZSaz8VXai2V6LGPtzSKvEcWDsLly4HYnQuS5HrpIUbaAV018MNGd532tr9AR+INafDexvE3P02Itp/AC8fKAPxqxX2N2xAbEXbgG+ip+EHSq8fK+KRaXTLu2Yd8WUX3UQbAs6/llqCnFCT+kVj2W23f8AdIr1bC+zTCWzrbz/AMbM39qv8JwS1bXLbtqoiIVQB+FJzyPmX0HqxR4ieNWuE4i7DpYvNpILfdqek+Y61KsciY28Ia3bQRpmZjHxic1eyfY1pxLAqXb5b+ovFj2S+h5TgvZJfJGe+ir2RB+elX1n2VWAIdnf4vp9CP51vAtdCp0ryE+omZizyNhUjLaBj9qW/wCxNXOFsZNIqYzVzINMh5W+Q8KadwRymPjXSR01p6xYoMZVW5KU0UAUVZzC029d1y5pMER7wka1VqxDb6VY3GqqxFs5tKzaIyLbYlm9NGWaj27BA/uKLl0rtUHNfmOutU/MPLlvF2ilwa65GjVD39RtI6/Qi0tXw2+9dBtaQ4zppo8Z4a9/B4lkBKXLTHXowjUGdGBEEGOs9xWp4x7WVWyvgj74jzAqGUakEAkxPXr86uub+TFxaFkPh3gIW58DoGjca6HcfUHG2/Y+7Gb2Ik9QoLf8nP8A9aduPB7PpPT5UpZdn7u5nb/OGclrw8RySRmuM0fhp8ARXK81MQcjBJ6LbOn+ok1u8J7IsMN/F+PiQf8AgBVjgPZzhbBzBM7d7h8SPhm0pvNlfcn0zpkvVg38f+/Y8tbH3rx8i3Ln8IJ/FZP1p+zy7i32sMJ6tofq5X8q9qt8ORRECO3QfKlTDKDoPwrN2+WZP9TkvYhFfnyPIk9m2KfcqPi//wCU/nVtw72StH3ly3M9LZf8Xbf5V6YlsVJtYeqSSMn12efMjH4D2Z4dfeLv/qCD6WwtarhvKOGQCMPanuUVz9Wk1Y2sPGtTbQ0rZIWub3k2IlgAQNB26V2ErqirEc5a5e0DTlFILK29hSKYg1cEU2bI7D6UqNFkZUtNci7/AOKt2w6npUHE8MO6n5H+tFF+Khm0C1dG1lqThcKRuaeu4QEf3oorxEVT3fn6Cn8Nw921byjt1/tU3D4BVM7n8qk00jOWTyGrWGC7CnQKWimZNthRRRQI/9k="/>
          <p:cNvSpPr>
            <a:spLocks noChangeAspect="1" noChangeArrowheads="1"/>
          </p:cNvSpPr>
          <p:nvPr/>
        </p:nvSpPr>
        <p:spPr bwMode="auto">
          <a:xfrm>
            <a:off x="1739900" y="-728663"/>
            <a:ext cx="2514600" cy="18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31" y="4194742"/>
            <a:ext cx="1112654" cy="171705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7E57CEE-CC0F-704B-944D-321D130A864D}"/>
              </a:ext>
            </a:extLst>
          </p:cNvPr>
          <p:cNvSpPr/>
          <p:nvPr/>
        </p:nvSpPr>
        <p:spPr>
          <a:xfrm>
            <a:off x="4456348" y="793811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b="1" dirty="0">
                <a:solidFill>
                  <a:srgbClr val="FFFF00"/>
                </a:solidFill>
              </a:rPr>
              <a:t>PREAMBOLO</a:t>
            </a:r>
            <a:endParaRPr lang="it-IT" sz="7200" dirty="0">
              <a:solidFill>
                <a:srgbClr val="FFFF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1A50650-FBBE-214E-B8A0-BFB41A9261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64" y="5886876"/>
            <a:ext cx="1227221" cy="749392"/>
          </a:xfrm>
          <a:prstGeom prst="rect">
            <a:avLst/>
          </a:prstGeom>
          <a:noFill/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2EFEC46-C879-0049-9ABE-3A848BA76258}"/>
              </a:ext>
            </a:extLst>
          </p:cNvPr>
          <p:cNvSpPr/>
          <p:nvPr/>
        </p:nvSpPr>
        <p:spPr>
          <a:xfrm>
            <a:off x="619897" y="2249259"/>
            <a:ext cx="983782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900" dirty="0">
                <a:latin typeface="+mj-lt"/>
              </a:rPr>
              <a:t>Il professionista ha il dovere di conservare la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900" dirty="0">
                <a:latin typeface="+mj-lt"/>
              </a:rPr>
              <a:t>propria autonomia di giudizio e di difenderla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900" dirty="0">
                <a:latin typeface="+mj-lt"/>
              </a:rPr>
              <a:t>da condizionamenti esterni di qualunque natura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900" dirty="0">
                <a:latin typeface="+mj-lt"/>
              </a:rPr>
              <a:t>per poter svolgere al meglio il proprio compito.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900" dirty="0">
                <a:latin typeface="+mj-lt"/>
              </a:rPr>
              <a:t>Con la sua firma dichiara e rivendica la responsabilità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900" dirty="0">
                <a:latin typeface="+mj-lt"/>
              </a:rPr>
              <a:t>intellettuale e tecnica delle proprie valutazioni e di tutti gli atti, gli interventi e i processi che gli competono. </a:t>
            </a:r>
          </a:p>
        </p:txBody>
      </p:sp>
    </p:spTree>
    <p:extLst>
      <p:ext uri="{BB962C8B-B14F-4D97-AF65-F5344CB8AC3E}">
        <p14:creationId xmlns:p14="http://schemas.microsoft.com/office/powerpoint/2010/main" val="196677899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sultati immagini per anonim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8556" y="686871"/>
            <a:ext cx="4009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L’ASSISTENTE SOCIALE DEVE CHIEDERE </a:t>
            </a:r>
          </a:p>
          <a:p>
            <a:pPr algn="ctr"/>
            <a:r>
              <a:rPr lang="it-IT" alt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ALLA SUA ORGANIZZAZIONE DI LAVORO IL RICONOSCIMENTO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DEL PROPRIO RUOLO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59006" y="1333201"/>
            <a:ext cx="40091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L’ASSISTENTE SOCIALE DEVE CHIEDERE </a:t>
            </a:r>
          </a:p>
          <a:p>
            <a:pPr algn="ctr"/>
            <a:r>
              <a:rPr lang="it-IT" alt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 RISPETTO DELLA SUA AUTONOMIA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" y="4823508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484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sultati immagini per PROTE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991100" y="1033254"/>
            <a:ext cx="7200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b="1" u="sng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CONCETTO DI TUTELA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SIAMO NOI ASSISTENTI SOCIALI I RESPONSABILI DELL’AZIONE DI TUTELA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TUTELARSI SIGNIFICA PROTEGGERE IL PROPRIO RUOLO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PROTEGGERSI: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EVITARE I RISCHI DERIVANTI DA RESPONSABILITA’ CIVILE, PENALE E DISCIPLINARE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896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926E850-698B-284B-8ABF-BFFBEF0BF3AB}"/>
              </a:ext>
            </a:extLst>
          </p:cNvPr>
          <p:cNvSpPr/>
          <p:nvPr/>
        </p:nvSpPr>
        <p:spPr>
          <a:xfrm>
            <a:off x="785813" y="832486"/>
            <a:ext cx="101214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</a:rPr>
              <a:t>ART. 8</a:t>
            </a:r>
          </a:p>
          <a:p>
            <a:pPr algn="just"/>
            <a:endParaRPr lang="it-IT" sz="2800" dirty="0">
              <a:latin typeface="+mj-lt"/>
            </a:endParaRPr>
          </a:p>
          <a:p>
            <a:pPr algn="just"/>
            <a:r>
              <a:rPr lang="it-IT" sz="2800" dirty="0">
                <a:latin typeface="+mj-lt"/>
              </a:rPr>
              <a:t>L’assistente sociale riconosce la centralità e l’unicità della persona in ogni intervento; considera ogni individuo anche dal punto di vista biologico, psicologico, sociale, culturale e </a:t>
            </a:r>
            <a:r>
              <a:rPr lang="it-IT" sz="2800" b="1" dirty="0">
                <a:solidFill>
                  <a:srgbClr val="FFFF00"/>
                </a:solidFill>
                <a:latin typeface="+mj-lt"/>
              </a:rPr>
              <a:t>spirituale</a:t>
            </a:r>
            <a:r>
              <a:rPr lang="it-IT" sz="2800" dirty="0">
                <a:latin typeface="+mj-lt"/>
              </a:rPr>
              <a:t>, in rapporto al suo contesto di vita e di relazione. </a:t>
            </a:r>
          </a:p>
        </p:txBody>
      </p:sp>
      <p:pic>
        <p:nvPicPr>
          <p:cNvPr id="35846" name="Picture 6" descr="Covid-19: le indicazioni della Commissione europea per Erasmus+ e Corpo  europeo di solidarietà | Erasmusplus">
            <a:extLst>
              <a:ext uri="{FF2B5EF4-FFF2-40B4-BE49-F238E27FC236}">
                <a16:creationId xmlns:a16="http://schemas.microsoft.com/office/drawing/2014/main" id="{D43D29B6-145E-CE41-8162-D238541D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05" y="4133171"/>
            <a:ext cx="8200190" cy="2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4E8CFA-9AF7-A245-943A-BED0D10CE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294" y="4820830"/>
            <a:ext cx="1006971" cy="15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1493785" y="987007"/>
            <a:ext cx="10103199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ASSESMENT           OSSERVAZIONE</a:t>
            </a:r>
          </a:p>
          <a:p>
            <a:pPr algn="ctr">
              <a:defRPr/>
            </a:pPr>
            <a:endParaRPr lang="it-IT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it-IT" sz="4000" dirty="0"/>
              <a:t>Prima fase del processo di aiuto</a:t>
            </a:r>
          </a:p>
          <a:p>
            <a:pPr>
              <a:defRPr/>
            </a:pPr>
            <a:endParaRPr lang="it-IT" sz="4000" dirty="0"/>
          </a:p>
          <a:p>
            <a:pPr>
              <a:defRPr/>
            </a:pPr>
            <a:r>
              <a:rPr lang="it-IT" sz="4000" dirty="0">
                <a:solidFill>
                  <a:srgbClr val="FFFF00"/>
                </a:solidFill>
              </a:rPr>
              <a:t>Approccio integrato: </a:t>
            </a:r>
          </a:p>
          <a:p>
            <a:pPr>
              <a:defRPr/>
            </a:pPr>
            <a:r>
              <a:rPr lang="it-IT" sz="4000" dirty="0"/>
              <a:t>L’ASSESMENT dovrebbe essere il frutto dell’armonica combinazione di elementi scientifici, teorici, artistici, etici e pratici</a:t>
            </a:r>
          </a:p>
          <a:p>
            <a:pPr algn="ctr">
              <a:defRPr/>
            </a:pPr>
            <a:endParaRPr lang="it-IT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400" b="1" dirty="0">
              <a:latin typeface="+mj-lt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5A4CCBFA-D31B-AE45-A063-84AF3911D284}"/>
              </a:ext>
            </a:extLst>
          </p:cNvPr>
          <p:cNvSpPr/>
          <p:nvPr/>
        </p:nvSpPr>
        <p:spPr>
          <a:xfrm>
            <a:off x="6545384" y="1018050"/>
            <a:ext cx="900546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0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762001" y="1236389"/>
            <a:ext cx="10931966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t-IT" sz="29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it-IT" sz="2900" dirty="0">
                <a:solidFill>
                  <a:srgbClr val="FFFF00"/>
                </a:solidFill>
                <a:latin typeface="Century Gothic" panose="020B0502020202020204" pitchFamily="34" charset="0"/>
              </a:rPr>
              <a:t>Multidimensionalità: </a:t>
            </a:r>
            <a:r>
              <a:rPr lang="it-IT" sz="2900" dirty="0">
                <a:latin typeface="Century Gothic" panose="020B0502020202020204" pitchFamily="34" charset="0"/>
              </a:rPr>
              <a:t>Osservare la persona nella sua globalità, nella relazione con l’ambiente, nella situazione che sta vivendo.</a:t>
            </a:r>
          </a:p>
          <a:p>
            <a:pPr>
              <a:defRPr/>
            </a:pPr>
            <a:endParaRPr lang="it-IT" sz="29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it-IT" sz="2900" dirty="0">
                <a:solidFill>
                  <a:srgbClr val="FFFF00"/>
                </a:solidFill>
                <a:latin typeface="Century Gothic" panose="020B0502020202020204" pitchFamily="34" charset="0"/>
              </a:rPr>
              <a:t>Criteri: </a:t>
            </a:r>
            <a:r>
              <a:rPr lang="it-IT" sz="2900" dirty="0">
                <a:latin typeface="Century Gothic" panose="020B0502020202020204" pitchFamily="34" charset="0"/>
              </a:rPr>
              <a:t>darsi dei criteri per l’osservazione, riferimenti metodologici ed esplicitarli con la persona per coinvolgerla nel processo di osservazione.</a:t>
            </a: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it-IT" sz="3300" dirty="0">
                <a:latin typeface="Century Gothic" panose="020B0502020202020204" pitchFamily="34" charset="0"/>
              </a:rPr>
              <a:t>ANCHE LA PERSONA CI OSSERVA E CI VALUTA</a:t>
            </a:r>
            <a:endParaRPr lang="it-IT" sz="3300" dirty="0"/>
          </a:p>
          <a:p>
            <a:pPr>
              <a:defRPr/>
            </a:pPr>
            <a:endParaRPr lang="it-IT" sz="29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it-IT" sz="2900" b="1" dirty="0">
              <a:latin typeface="+mj-lt"/>
            </a:endParaRP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adri Surrealisti - imprevedibilità - Pittori e Quadri">
            <a:extLst>
              <a:ext uri="{FF2B5EF4-FFF2-40B4-BE49-F238E27FC236}">
                <a16:creationId xmlns:a16="http://schemas.microsoft.com/office/drawing/2014/main" id="{B67B723A-AF04-7F47-959F-E6208ADD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95332" y="6881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rgbClr val="C00000"/>
                </a:solidFill>
                <a:latin typeface="Century Gothic" charset="0"/>
                <a:ea typeface="+mn-ea"/>
                <a:cs typeface="+mn-cs"/>
              </a:rPr>
              <a:t>IMPREVEDIBILITA’</a:t>
            </a:r>
            <a:br>
              <a:rPr lang="it-IT" sz="5400" b="1" dirty="0">
                <a:solidFill>
                  <a:srgbClr val="C00000"/>
                </a:solidFill>
                <a:latin typeface="Century Gothic" charset="0"/>
                <a:ea typeface="+mn-ea"/>
                <a:cs typeface="+mn-cs"/>
              </a:rPr>
            </a:br>
            <a:r>
              <a:rPr lang="it-IT" sz="5400" b="1" dirty="0">
                <a:solidFill>
                  <a:srgbClr val="C00000"/>
                </a:solidFill>
                <a:latin typeface="Century Gothic" charset="0"/>
                <a:ea typeface="+mn-ea"/>
                <a:cs typeface="+mn-cs"/>
              </a:rPr>
              <a:t>COMPLESSITA’ SOCIALE</a:t>
            </a:r>
          </a:p>
        </p:txBody>
      </p:sp>
    </p:spTree>
    <p:extLst>
      <p:ext uri="{BB962C8B-B14F-4D97-AF65-F5344CB8AC3E}">
        <p14:creationId xmlns:p14="http://schemas.microsoft.com/office/powerpoint/2010/main" val="167828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415638" y="141880"/>
            <a:ext cx="1093196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t-IT" sz="29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it-IT" sz="43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ASSESMENT</a:t>
            </a:r>
          </a:p>
          <a:p>
            <a:pPr>
              <a:defRPr/>
            </a:pPr>
            <a:endParaRPr lang="it-IT" sz="2900" b="1" dirty="0">
              <a:latin typeface="+mj-lt"/>
            </a:endParaRP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it-IT" sz="2900" dirty="0">
                <a:latin typeface="Century Gothic" panose="020B0502020202020204" pitchFamily="34" charset="0"/>
              </a:rPr>
              <a:t>				      </a:t>
            </a:r>
            <a:r>
              <a:rPr lang="it-IT" sz="43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ARTE</a:t>
            </a:r>
            <a:r>
              <a:rPr lang="it-IT" sz="2900" dirty="0">
                <a:latin typeface="Century Gothic" panose="020B0502020202020204" pitchFamily="34" charset="0"/>
              </a:rPr>
              <a:t>					          </a:t>
            </a:r>
            <a:r>
              <a:rPr lang="it-IT" sz="43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SCIENZA</a:t>
            </a:r>
          </a:p>
          <a:p>
            <a:pPr>
              <a:defRPr/>
            </a:pPr>
            <a:r>
              <a:rPr lang="it-IT" sz="2900" dirty="0">
                <a:latin typeface="Century Gothic" panose="020B0502020202020204" pitchFamily="34" charset="0"/>
              </a:rPr>
              <a:t>	Competenza acquisita 					Utilizzo di strumenti </a:t>
            </a:r>
          </a:p>
          <a:p>
            <a:pPr>
              <a:defRPr/>
            </a:pPr>
            <a:r>
              <a:rPr lang="it-IT" sz="2900" dirty="0">
                <a:latin typeface="Century Gothic" panose="020B0502020202020204" pitchFamily="34" charset="0"/>
              </a:rPr>
              <a:t>	dall’assistente sociale nel suo			quali scali, griglie,  </a:t>
            </a:r>
          </a:p>
          <a:p>
            <a:pPr>
              <a:defRPr/>
            </a:pPr>
            <a:r>
              <a:rPr lang="it-IT" sz="2900" dirty="0">
                <a:latin typeface="Century Gothic" panose="020B0502020202020204" pitchFamily="34" charset="0"/>
              </a:rPr>
              <a:t>	processo di apprendimento				manuali, sapere </a:t>
            </a:r>
          </a:p>
          <a:p>
            <a:pPr>
              <a:defRPr/>
            </a:pPr>
            <a:r>
              <a:rPr lang="it-IT" sz="2900" dirty="0">
                <a:latin typeface="Century Gothic" panose="020B0502020202020204" pitchFamily="34" charset="0"/>
              </a:rPr>
              <a:t>	esperienziale									scientifico</a:t>
            </a:r>
          </a:p>
          <a:p>
            <a:pPr>
              <a:defRPr/>
            </a:pPr>
            <a:endParaRPr lang="it-IT" sz="2900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it-IT" sz="3400" dirty="0">
                <a:solidFill>
                  <a:srgbClr val="FFFF00"/>
                </a:solidFill>
                <a:latin typeface="Century Gothic" panose="020B0502020202020204" pitchFamily="34" charset="0"/>
              </a:rPr>
              <a:t>OSSERVARE PER DESCRIVERE LA REALTA’ </a:t>
            </a:r>
          </a:p>
          <a:p>
            <a:pPr algn="ctr">
              <a:defRPr/>
            </a:pPr>
            <a:r>
              <a:rPr lang="it-IT" sz="3400" dirty="0">
                <a:solidFill>
                  <a:srgbClr val="FFFF00"/>
                </a:solidFill>
                <a:latin typeface="Century Gothic" panose="020B0502020202020204" pitchFamily="34" charset="0"/>
              </a:rPr>
              <a:t>E PER FORMULARE IPOTESI</a:t>
            </a: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0F9AF590-3CBD-CE43-A7FD-641E3E8DE822}"/>
              </a:ext>
            </a:extLst>
          </p:cNvPr>
          <p:cNvSpPr/>
          <p:nvPr/>
        </p:nvSpPr>
        <p:spPr>
          <a:xfrm rot="7673279">
            <a:off x="3996148" y="1502958"/>
            <a:ext cx="900546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EF760F5B-E9B8-7E47-9348-EE880CADF6C5}"/>
              </a:ext>
            </a:extLst>
          </p:cNvPr>
          <p:cNvSpPr/>
          <p:nvPr/>
        </p:nvSpPr>
        <p:spPr>
          <a:xfrm rot="2984991">
            <a:off x="6877894" y="1537333"/>
            <a:ext cx="900546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1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93AC927-BA66-6E4C-A51E-C82D7588259F}"/>
              </a:ext>
            </a:extLst>
          </p:cNvPr>
          <p:cNvSpPr/>
          <p:nvPr/>
        </p:nvSpPr>
        <p:spPr>
          <a:xfrm>
            <a:off x="577514" y="2060249"/>
            <a:ext cx="101666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ART. 43</a:t>
            </a:r>
          </a:p>
          <a:p>
            <a:pPr algn="ctr"/>
            <a:endParaRPr lang="it-IT" sz="3200" b="1" dirty="0">
              <a:solidFill>
                <a:srgbClr val="C00000"/>
              </a:solidFill>
            </a:endParaRPr>
          </a:p>
          <a:p>
            <a:pPr algn="just"/>
            <a:r>
              <a:rPr lang="it-IT" sz="2700" dirty="0"/>
              <a:t>L’assistente sociale che stabilisce un rapporto di lavoro con colleghi, altri professionisti ed organizzazioni pubbliche o private definisce le proprie responsabilità, così come il proprio ambito professionale, e richiede il rispetto delle norme del Codice. Il rapporto con i colleghi e gli altri professionisti è improntato a correttezza, lealtà e spirito di collaborazione, nel rispetto delle reciproche competenze e autonomie</a:t>
            </a:r>
            <a:r>
              <a:rPr lang="it-IT" sz="2700" dirty="0">
                <a:latin typeface="DIN" pitchFamily="2" charset="0"/>
              </a:rPr>
              <a:t>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C22D8E7-66DF-6641-911D-7D842E5CDAB1}"/>
              </a:ext>
            </a:extLst>
          </p:cNvPr>
          <p:cNvSpPr/>
          <p:nvPr/>
        </p:nvSpPr>
        <p:spPr>
          <a:xfrm>
            <a:off x="5660857" y="639923"/>
            <a:ext cx="6096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3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TITOLO VI </a:t>
            </a:r>
          </a:p>
          <a:p>
            <a:pPr algn="ctr">
              <a:defRPr/>
            </a:pPr>
            <a:r>
              <a:rPr lang="it-IT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Responsabilità verso i colleghi e altri professionisti </a:t>
            </a:r>
          </a:p>
        </p:txBody>
      </p:sp>
    </p:spTree>
    <p:extLst>
      <p:ext uri="{BB962C8B-B14F-4D97-AF65-F5344CB8AC3E}">
        <p14:creationId xmlns:p14="http://schemas.microsoft.com/office/powerpoint/2010/main" val="11425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940468" y="858905"/>
            <a:ext cx="103110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L’AS ricerca la collaborazione di altri colleghi o professionisti: nell’ottica di considerare la persona nella sua dimensione olistica sono fondamentali approcci multidimensionali per favorire letture integrate.</a:t>
            </a: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Ricerca la collaborazione con altri colleghi o altre figure professionali.</a:t>
            </a: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Obiettivo</a:t>
            </a:r>
            <a:r>
              <a:rPr lang="it-IT" sz="2600" dirty="0">
                <a:latin typeface="Century Gothic" panose="020B0502020202020204" pitchFamily="34" charset="0"/>
              </a:rPr>
              <a:t>: sostenersi a vicenda ed effettuare letture</a:t>
            </a: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Integrate dei bisogni.</a:t>
            </a: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Cerca uno spazio di condivisione della dimensione </a:t>
            </a: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Emotiva ed empatica.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67A154-6E3E-7144-BD12-3B00772A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062" y="4487740"/>
            <a:ext cx="1338139" cy="20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2B9D1F-A438-2743-AE4B-58E83B4978B7}"/>
              </a:ext>
            </a:extLst>
          </p:cNvPr>
          <p:cNvSpPr/>
          <p:nvPr/>
        </p:nvSpPr>
        <p:spPr>
          <a:xfrm>
            <a:off x="2574072" y="539053"/>
            <a:ext cx="8153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Century Gothic" charset="0"/>
              </a:rPr>
              <a:t>TITOLO VI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</a:rPr>
              <a:t>RESPONSABILITA’ VERSO I COLLEGHI E ALTRI PROFESSIONISTI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1134294" y="2507153"/>
            <a:ext cx="95931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Nell’esercizio del proprio mandato professionale l’AS viene in contatto con altri colleghi e altri professionisti.</a:t>
            </a: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È fondamentale che l’AS abbia chiaro quali sono le sue competenze professionali in relazione agli altri professionisti in cui opera sia nelle equipe di lavoro che nelle organizzazioni in cui opera.</a:t>
            </a: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Ogni rapporto professionale è improntato a principi di lealtà, correttezza e collaborazione (ART.43)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67A154-6E3E-7144-BD12-3B00772A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73" y="105238"/>
            <a:ext cx="1338139" cy="20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3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F96852-A970-2F4C-A4D4-CB391686ECAD}"/>
              </a:ext>
            </a:extLst>
          </p:cNvPr>
          <p:cNvSpPr/>
          <p:nvPr/>
        </p:nvSpPr>
        <p:spPr>
          <a:xfrm>
            <a:off x="409073" y="1243886"/>
            <a:ext cx="1031106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900" b="1" dirty="0">
                <a:solidFill>
                  <a:srgbClr val="FFFF00"/>
                </a:solidFill>
              </a:rPr>
              <a:t>ART. 11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L’assistente sociale promuove opportunità per il miglioramento delle condizioni di vita della persona, delle famiglie, dei gruppi, delle comunità e delle loro diverse aggregazioni sociali; ne valorizza autonomia, soggettività e capacità di assunzione di responsabilità, sostenendole nell’uso delle risorse proprie e della società, per prevenire e affrontare situazioni di bisogno o di disagio e favorire processi di inclusione.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A01EDB-2E14-844E-90F9-9EE63AE4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17" y="389607"/>
            <a:ext cx="1128425" cy="17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4 atteggiamenti per costruire relazioni-àncora utili alla tua carriera –  Performance Strategies">
            <a:extLst>
              <a:ext uri="{FF2B5EF4-FFF2-40B4-BE49-F238E27FC236}">
                <a16:creationId xmlns:a16="http://schemas.microsoft.com/office/drawing/2014/main" id="{14825367-57AB-7B4F-93C0-242F25C6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A01EDB-2E14-844E-90F9-9EE63AE46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17" y="389607"/>
            <a:ext cx="1128425" cy="174139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6C806EF-6BD7-C54A-9220-385E9F1B6EF2}"/>
              </a:ext>
            </a:extLst>
          </p:cNvPr>
          <p:cNvSpPr/>
          <p:nvPr/>
        </p:nvSpPr>
        <p:spPr>
          <a:xfrm>
            <a:off x="675579" y="204941"/>
            <a:ext cx="869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PROMUOVERE OPPORTUNITA’ PER COSTRUIRE UN TESSUTO SOCIALE SOLIDALE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A564E0B-0C32-314F-A844-94823377F9B7}"/>
              </a:ext>
            </a:extLst>
          </p:cNvPr>
          <p:cNvSpPr/>
          <p:nvPr/>
        </p:nvSpPr>
        <p:spPr>
          <a:xfrm>
            <a:off x="7058897" y="6283727"/>
            <a:ext cx="46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FARE UN COORDINAMENTO DELLA POLIS</a:t>
            </a:r>
          </a:p>
        </p:txBody>
      </p:sp>
    </p:spTree>
    <p:extLst>
      <p:ext uri="{BB962C8B-B14F-4D97-AF65-F5344CB8AC3E}">
        <p14:creationId xmlns:p14="http://schemas.microsoft.com/office/powerpoint/2010/main" val="40329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n principio era la relazione”. La vacuità dei rapporti virtuali | The  Universal">
            <a:extLst>
              <a:ext uri="{FF2B5EF4-FFF2-40B4-BE49-F238E27FC236}">
                <a16:creationId xmlns:a16="http://schemas.microsoft.com/office/drawing/2014/main" id="{6E01987D-9661-2E44-B16B-0541DC45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86A6ED0-C438-604D-A1A4-F6E1E85B4F9A}"/>
              </a:ext>
            </a:extLst>
          </p:cNvPr>
          <p:cNvSpPr/>
          <p:nvPr/>
        </p:nvSpPr>
        <p:spPr>
          <a:xfrm>
            <a:off x="4837482" y="2594629"/>
            <a:ext cx="25170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LAVORO DI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COMUNITA’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836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F96852-A970-2F4C-A4D4-CB391686ECAD}"/>
              </a:ext>
            </a:extLst>
          </p:cNvPr>
          <p:cNvSpPr/>
          <p:nvPr/>
        </p:nvSpPr>
        <p:spPr>
          <a:xfrm>
            <a:off x="426508" y="1598855"/>
            <a:ext cx="1012518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900" dirty="0"/>
              <a:t>PROMUOVERE OCCASIONI DI INCONTRO</a:t>
            </a:r>
          </a:p>
          <a:p>
            <a:pPr marL="457200" indent="-457200">
              <a:buFontTx/>
              <a:buChar char="-"/>
            </a:pPr>
            <a:r>
              <a:rPr lang="it-IT" sz="2900" dirty="0"/>
              <a:t>ATTIVARE INTERVENTI DI SENSIBILIZZAZIONE SU VARIE TEMATICHE</a:t>
            </a:r>
          </a:p>
          <a:p>
            <a:pPr marL="457200" indent="-457200">
              <a:buFontTx/>
              <a:buChar char="-"/>
            </a:pPr>
            <a:r>
              <a:rPr lang="it-IT" sz="2900" dirty="0"/>
              <a:t>FAVORIRE LA CONOSCENZA RECIPROCA DEI GRUPPI SOCIALI</a:t>
            </a:r>
          </a:p>
          <a:p>
            <a:pPr marL="457200" indent="-457200">
              <a:buFontTx/>
              <a:buChar char="-"/>
            </a:pPr>
            <a:r>
              <a:rPr lang="it-IT" sz="2900" dirty="0"/>
              <a:t>CREARE PROGETTI DI TERRITORIO</a:t>
            </a:r>
          </a:p>
          <a:p>
            <a:pPr marL="457200" indent="-457200">
              <a:buFontTx/>
              <a:buChar char="-"/>
            </a:pPr>
            <a:r>
              <a:rPr lang="it-IT" sz="2900" dirty="0"/>
              <a:t>PRESIDIARE I PASSAGGI RELAZIONALI</a:t>
            </a:r>
          </a:p>
          <a:p>
            <a:pPr marL="457200" indent="-457200">
              <a:buFontTx/>
              <a:buChar char="-"/>
            </a:pPr>
            <a:r>
              <a:rPr lang="it-IT" sz="2900" dirty="0"/>
              <a:t>REPERIRE FONDI PER ATTIVARE PROGETTI</a:t>
            </a:r>
          </a:p>
          <a:p>
            <a:pPr marL="457200" indent="-457200">
              <a:buFontTx/>
              <a:buChar char="-"/>
            </a:pPr>
            <a:r>
              <a:rPr lang="it-IT" sz="2900" dirty="0"/>
              <a:t>COLLABORARE CON IL TERRITORIO</a:t>
            </a:r>
          </a:p>
          <a:p>
            <a:pPr marL="457200" indent="-457200">
              <a:buFontTx/>
              <a:buChar char="-"/>
            </a:pPr>
            <a:r>
              <a:rPr lang="it-IT" sz="2900" dirty="0"/>
              <a:t>ASCOLTARE I CITTADINI </a:t>
            </a:r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76F965-FC5E-3646-806A-911E89C83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716" y="530045"/>
            <a:ext cx="800899" cy="123595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C4E3D17-55A0-9545-8BFB-9C888FA192B6}"/>
              </a:ext>
            </a:extLst>
          </p:cNvPr>
          <p:cNvSpPr/>
          <p:nvPr/>
        </p:nvSpPr>
        <p:spPr>
          <a:xfrm>
            <a:off x="7018033" y="530045"/>
            <a:ext cx="371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COSA SIGNIFICA?</a:t>
            </a:r>
          </a:p>
        </p:txBody>
      </p:sp>
    </p:spTree>
    <p:extLst>
      <p:ext uri="{BB962C8B-B14F-4D97-AF65-F5344CB8AC3E}">
        <p14:creationId xmlns:p14="http://schemas.microsoft.com/office/powerpoint/2010/main" val="2297403010"/>
      </p:ext>
    </p:extLst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5A8438B-9B89-604C-BBAD-7EF5241D30F5}"/>
              </a:ext>
            </a:extLst>
          </p:cNvPr>
          <p:cNvSpPr/>
          <p:nvPr/>
        </p:nvSpPr>
        <p:spPr>
          <a:xfrm>
            <a:off x="492901" y="1629333"/>
            <a:ext cx="109445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</a:rPr>
              <a:t>ART. 40</a:t>
            </a:r>
          </a:p>
          <a:p>
            <a:pPr algn="ctr"/>
            <a:endParaRPr lang="it-IT" sz="2800" b="1" dirty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it-IT" sz="2800" dirty="0"/>
              <a:t>L’assistente sociale non può prescindere da una approfondita conoscenza della realtà territoriale in cui opera e da una adeguata considerazione del contesto storico e culturale e dei relativi valori. Ricerca la collaborazione dei soggetti attivi in campo sociale, socio-sanitario e sanitario per obiettivi e azioni comuni che rispondano in maniera integrata ai bisogni della comunità, orientando il lavoro a pratiche riflessive e sussidiarie. </a:t>
            </a:r>
          </a:p>
          <a:p>
            <a:pPr algn="ctr"/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106CDEE-69FC-574B-BF7B-B16D403A39AE}"/>
              </a:ext>
            </a:extLst>
          </p:cNvPr>
          <p:cNvSpPr/>
          <p:nvPr/>
        </p:nvSpPr>
        <p:spPr>
          <a:xfrm>
            <a:off x="6537156" y="366811"/>
            <a:ext cx="549442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800" b="1" dirty="0">
                <a:solidFill>
                  <a:srgbClr val="FFFF00"/>
                </a:solidFill>
                <a:latin typeface="Century Gothic" charset="0"/>
              </a:rPr>
              <a:t>TITOLO V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  <a:latin typeface="Century Gothic" charset="0"/>
              </a:rPr>
              <a:t>RESPONSABILITA’ DELL’AS NEI CONFRONTI DELLA SOCIETA’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44571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 MANCANZA DI RICONOSCIMENTO E IL DIRITTO DI ESISTERE.">
            <a:extLst>
              <a:ext uri="{FF2B5EF4-FFF2-40B4-BE49-F238E27FC236}">
                <a16:creationId xmlns:a16="http://schemas.microsoft.com/office/drawing/2014/main" id="{D0194998-9D65-3147-8320-9BC35C5B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2E50FE-AE1F-F346-8522-599F1A9F8526}"/>
              </a:ext>
            </a:extLst>
          </p:cNvPr>
          <p:cNvSpPr txBox="1"/>
          <p:nvPr/>
        </p:nvSpPr>
        <p:spPr>
          <a:xfrm>
            <a:off x="3416709" y="3619485"/>
            <a:ext cx="905551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0" i="0" dirty="0">
                <a:effectLst/>
                <a:latin typeface="+mj-lt"/>
              </a:rPr>
              <a:t>Nell’esperienza dell’uomo la condizione di avere vita (esistere) è intrinsecamente legata alla condizione di trovarsi in un luogo (stare), dunque lo spazio è l’elemento al tempo stesso contestuale e costitutivo delle azioni umane </a:t>
            </a:r>
          </a:p>
          <a:p>
            <a:r>
              <a:rPr lang="it-IT" sz="2000" b="0" i="0" dirty="0" err="1">
                <a:effectLst/>
                <a:latin typeface="+mj-lt"/>
              </a:rPr>
              <a:t>Bettanini</a:t>
            </a:r>
            <a:r>
              <a:rPr lang="it-IT" sz="2000" b="0" i="0" dirty="0">
                <a:effectLst/>
                <a:latin typeface="+mj-lt"/>
              </a:rPr>
              <a:t> 1976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0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981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70032" y="466773"/>
            <a:ext cx="4684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CREATIVITA</a:t>
            </a:r>
            <a:r>
              <a:rPr lang="it-IT" sz="6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’</a:t>
            </a:r>
          </a:p>
        </p:txBody>
      </p:sp>
      <p:sp>
        <p:nvSpPr>
          <p:cNvPr id="8" name="Rettangolo 7"/>
          <p:cNvSpPr/>
          <p:nvPr/>
        </p:nvSpPr>
        <p:spPr>
          <a:xfrm>
            <a:off x="444500" y="431799"/>
            <a:ext cx="425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FANTASIA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16769" y="5713309"/>
            <a:ext cx="9922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VOGLIA DI SPERIMENTARE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66" y="1894309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sultati immagini per RIS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1565" y="329684"/>
            <a:ext cx="62250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COME MI MUOVO COME PROFESSIONISTA SE LE RISORSE DELL’ENTE SONO INSUFFICIENTI O COMUNQUE NON ADEGUATE A METTERE IN CAMPO GLI INTERVENTI NECESSARI ???</a:t>
            </a:r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sultati immagini per RIS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1565" y="329684"/>
            <a:ext cx="62250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COSTRUISCO UN PROGETTO SOCIALE CHE SI BASI SULLA VALUTAZIONE PROFESSIONALE DELLA SITUAZIONE ESPLICITANDO LE NECESSITA’ DI RISORSE RELATIVE AL PROGETTO COSTRUITO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86625" y="4783752"/>
            <a:ext cx="49529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200" dirty="0">
                <a:latin typeface="Century Gothic" charset="0"/>
                <a:ea typeface="Century Gothic" charset="0"/>
                <a:cs typeface="Century Gothic" charset="0"/>
              </a:rPr>
              <a:t>L’ENTE HA LA FACOLTA’ DI RISPONDERE CHE LE RISORSE SONO INSUFFICIENTI E DI CHIEDERE AL PROFESSIONISTA UN ADEGUAMENTO DEL PROGETTO</a:t>
            </a:r>
            <a:endParaRPr lang="it-IT" sz="2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06EDCB-CCC0-EC4F-8065-9F7DFB17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65" y="5234940"/>
            <a:ext cx="983063" cy="15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sultati immagini per RIS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1565" y="329684"/>
            <a:ext cx="62250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QUESTO NON PUO’ AVVENIRE IN CASO DI PRESCRIZIONI DELL’AUTORITA’ GIUDIZIARIA. IN QUESTE SITUAZIONI L’ENTE SI ASSUMERA’ LA RESPONSABILITA’ DELLA MANCATA ATTIVAZIONE DEGLI INTERVENTI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86625" y="4783752"/>
            <a:ext cx="4952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 RICHIESTA DI UTILIZZO DELLE RISORSE VA SEMPRE FATTA PER </a:t>
            </a:r>
            <a:r>
              <a:rPr lang="it-IT" altLang="it-IT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ISCRITTO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CAD3CC-1720-2C4F-9F50-42D3ECB4D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25" y="5133254"/>
            <a:ext cx="1048425" cy="16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6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sultati immagini per interrogar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14249" y="4396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s-IS" sz="4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DILEMMI ETICI</a:t>
            </a:r>
            <a:endParaRPr lang="it-IT" sz="48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72" y="4430297"/>
            <a:ext cx="1267628" cy="19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entazione standard di PowerPoint">
            <a:extLst>
              <a:ext uri="{FF2B5EF4-FFF2-40B4-BE49-F238E27FC236}">
                <a16:creationId xmlns:a16="http://schemas.microsoft.com/office/drawing/2014/main" id="{BEF42293-B2E6-0549-9910-E874C0A8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056BE6A-B8AE-C349-9DBC-3A8E27D93C73}"/>
              </a:ext>
            </a:extLst>
          </p:cNvPr>
          <p:cNvSpPr/>
          <p:nvPr/>
        </p:nvSpPr>
        <p:spPr>
          <a:xfrm>
            <a:off x="7027670" y="812899"/>
            <a:ext cx="4185761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  <a:latin typeface="Century Gothic" charset="0"/>
              </a:rPr>
              <a:t>FATICA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latin typeface="Century Gothic" charset="0"/>
              </a:rPr>
              <a:t>IMMOBILITA’</a:t>
            </a:r>
          </a:p>
          <a:p>
            <a:pPr algn="ctr"/>
            <a:endParaRPr lang="it-IT" sz="1500" b="1" dirty="0">
              <a:solidFill>
                <a:srgbClr val="FFFF00"/>
              </a:solidFill>
              <a:latin typeface="Century Gothic" charset="0"/>
            </a:endParaRPr>
          </a:p>
          <a:p>
            <a:pPr algn="ctr"/>
            <a:r>
              <a:rPr lang="it-IT" sz="4700" b="1" dirty="0">
                <a:solidFill>
                  <a:srgbClr val="FFFF00"/>
                </a:solidFill>
                <a:latin typeface="Century Gothic" charset="0"/>
              </a:rPr>
              <a:t>O</a:t>
            </a:r>
          </a:p>
          <a:p>
            <a:pPr algn="ctr"/>
            <a:endParaRPr lang="it-IT" sz="1500" b="1" dirty="0">
              <a:solidFill>
                <a:srgbClr val="FFFF00"/>
              </a:solidFill>
              <a:latin typeface="Century Gothic" charset="0"/>
            </a:endParaRPr>
          </a:p>
          <a:p>
            <a:pPr algn="ctr"/>
            <a:r>
              <a:rPr lang="it-IT" sz="500" b="1" dirty="0">
                <a:solidFill>
                  <a:srgbClr val="FFFF00"/>
                </a:solidFill>
                <a:latin typeface="Century Gothic" charset="0"/>
              </a:rPr>
              <a:t> 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latin typeface="Century Gothic" charset="0"/>
              </a:rPr>
              <a:t>OCCASIONE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latin typeface="Century Gothic" charset="0"/>
              </a:rPr>
              <a:t>DI CRESCITA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latin typeface="Century Gothic" charset="0"/>
              </a:rPr>
              <a:t>PROFESSIONALE E 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latin typeface="Century Gothic" charset="0"/>
              </a:rPr>
              <a:t>STIMOLO?</a:t>
            </a:r>
          </a:p>
          <a:p>
            <a:pPr algn="ctr"/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F96852-A970-2F4C-A4D4-CB391686ECAD}"/>
              </a:ext>
            </a:extLst>
          </p:cNvPr>
          <p:cNvSpPr/>
          <p:nvPr/>
        </p:nvSpPr>
        <p:spPr>
          <a:xfrm>
            <a:off x="1226917" y="971156"/>
            <a:ext cx="1052138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</a:rPr>
              <a:t>ART. 19</a:t>
            </a:r>
          </a:p>
          <a:p>
            <a:endParaRPr lang="it-IT" sz="2900" dirty="0"/>
          </a:p>
          <a:p>
            <a:pPr algn="just"/>
            <a:r>
              <a:rPr lang="it-IT" sz="2800" dirty="0"/>
              <a:t>L’assistente sociale si adopera affinché l’azione professionale si realizzi in condizioni e in </a:t>
            </a:r>
            <a:r>
              <a:rPr lang="it-IT" sz="2800" b="1" dirty="0">
                <a:solidFill>
                  <a:srgbClr val="FFFF00"/>
                </a:solidFill>
              </a:rPr>
              <a:t>tempi idonei </a:t>
            </a:r>
            <a:r>
              <a:rPr lang="it-IT" sz="2800" dirty="0"/>
              <a:t>a garantire la dignità, la tutela e i diritti della persona, anche in funzione del livello di responsabilità che egli ricopre. </a:t>
            </a:r>
          </a:p>
          <a:p>
            <a:pPr algn="just"/>
            <a:r>
              <a:rPr lang="it-IT" sz="2800" dirty="0"/>
              <a:t>Non accetta condizioni di lavoro che comportino azioni incompatibili con i principi e i valori del Codice, che siano in contrasto con il mandato sociale e professionale o che possano compromettere la qualità̀ e gli obiettivi degli interventi. </a:t>
            </a:r>
          </a:p>
        </p:txBody>
      </p:sp>
    </p:spTree>
    <p:extLst>
      <p:ext uri="{BB962C8B-B14F-4D97-AF65-F5344CB8AC3E}">
        <p14:creationId xmlns:p14="http://schemas.microsoft.com/office/powerpoint/2010/main" val="10188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s'è il tempo? - Festa di Scienza e Filosofia">
            <a:extLst>
              <a:ext uri="{FF2B5EF4-FFF2-40B4-BE49-F238E27FC236}">
                <a16:creationId xmlns:a16="http://schemas.microsoft.com/office/drawing/2014/main" id="{73C993AB-1B93-6141-9088-80305386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0"/>
            <a:ext cx="12180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09CC9CF-646B-604F-A4DC-31927114FF01}"/>
              </a:ext>
            </a:extLst>
          </p:cNvPr>
          <p:cNvSpPr/>
          <p:nvPr/>
        </p:nvSpPr>
        <p:spPr>
          <a:xfrm>
            <a:off x="5631575" y="3952559"/>
            <a:ext cx="5174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CONCETTO DEL TEMPO</a:t>
            </a:r>
          </a:p>
        </p:txBody>
      </p:sp>
    </p:spTree>
    <p:extLst>
      <p:ext uri="{BB962C8B-B14F-4D97-AF65-F5344CB8AC3E}">
        <p14:creationId xmlns:p14="http://schemas.microsoft.com/office/powerpoint/2010/main" val="31065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2B9D1F-A438-2743-AE4B-58E83B4978B7}"/>
              </a:ext>
            </a:extLst>
          </p:cNvPr>
          <p:cNvSpPr/>
          <p:nvPr/>
        </p:nvSpPr>
        <p:spPr>
          <a:xfrm>
            <a:off x="5526504" y="305088"/>
            <a:ext cx="5422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Century Gothic" charset="0"/>
              </a:rPr>
              <a:t>TITOLO III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</a:rPr>
              <a:t>DOVERI E RESPONSABILITA’ GENERALI DEI PROFESSIONISTI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1134294" y="2170269"/>
            <a:ext cx="100911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dirty="0">
                <a:latin typeface="Century Gothic" panose="020B0502020202020204" pitchFamily="34" charset="0"/>
              </a:rPr>
              <a:t>Svolge il proprio lavoro con autonomia e senza condizionamenti;</a:t>
            </a:r>
          </a:p>
          <a:p>
            <a:pPr algn="just">
              <a:defRPr/>
            </a:pPr>
            <a:endParaRPr lang="it-IT" sz="24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400" dirty="0">
                <a:latin typeface="Century Gothic" panose="020B0502020202020204" pitchFamily="34" charset="0"/>
              </a:rPr>
              <a:t>L’AS deve agire garantendo la dignità delle persone non accettando condizioni di lavoro incompatibili con i principi e i valori della professione: </a:t>
            </a:r>
          </a:p>
          <a:p>
            <a:pPr algn="just">
              <a:defRPr/>
            </a:pPr>
            <a:endParaRPr lang="it-IT" sz="24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400" dirty="0">
                <a:latin typeface="Century Gothic" panose="020B0502020202020204" pitchFamily="34" charset="0"/>
              </a:rPr>
              <a:t>tradotto nella pratica professionale deve adoperarsi per curare i </a:t>
            </a:r>
            <a:r>
              <a:rPr lang="it-IT" sz="2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setting</a:t>
            </a:r>
            <a:r>
              <a:rPr lang="it-IT" sz="2400" b="1" dirty="0">
                <a:latin typeface="Century Gothic" panose="020B0502020202020204" pitchFamily="34" charset="0"/>
              </a:rPr>
              <a:t> </a:t>
            </a:r>
            <a:r>
              <a:rPr lang="it-IT" sz="2400" dirty="0">
                <a:latin typeface="Century Gothic" panose="020B0502020202020204" pitchFamily="34" charset="0"/>
              </a:rPr>
              <a:t>di lavoro secondo spazi di riservatezza e rispetto della persona e dei suoi tempi, deve segnalare, alla sua organizzazione, eventuali </a:t>
            </a:r>
            <a:r>
              <a:rPr lang="it-IT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carichi di lavoro </a:t>
            </a:r>
            <a:r>
              <a:rPr lang="it-IT" sz="2400" dirty="0">
                <a:latin typeface="Century Gothic" panose="020B0502020202020204" pitchFamily="34" charset="0"/>
              </a:rPr>
              <a:t>inadeguati che non garantiscano il rispetto dei tempi della persona </a:t>
            </a:r>
          </a:p>
          <a:p>
            <a:pPr algn="just">
              <a:defRPr/>
            </a:pPr>
            <a:endParaRPr lang="it-IT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2B9D1F-A438-2743-AE4B-58E83B4978B7}"/>
              </a:ext>
            </a:extLst>
          </p:cNvPr>
          <p:cNvSpPr/>
          <p:nvPr/>
        </p:nvSpPr>
        <p:spPr>
          <a:xfrm>
            <a:off x="5526504" y="305088"/>
            <a:ext cx="5422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Century Gothic" charset="0"/>
              </a:rPr>
              <a:t>TITOLO VII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FA8F724-7FBE-D54C-8BCC-6ED0EF19C426}"/>
              </a:ext>
            </a:extLst>
          </p:cNvPr>
          <p:cNvSpPr/>
          <p:nvPr/>
        </p:nvSpPr>
        <p:spPr>
          <a:xfrm>
            <a:off x="609698" y="1289933"/>
            <a:ext cx="1023577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+mj-lt"/>
              </a:rPr>
              <a:t>ART. 51</a:t>
            </a:r>
          </a:p>
          <a:p>
            <a:endParaRPr lang="it-IT" sz="3000" dirty="0">
              <a:latin typeface="+mj-lt"/>
            </a:endParaRPr>
          </a:p>
          <a:p>
            <a:pPr algn="just"/>
            <a:r>
              <a:rPr lang="it-IT" sz="3000" dirty="0">
                <a:latin typeface="+mj-lt"/>
              </a:rPr>
              <a:t>L’assistente sociale segnala al proprio Ente di appartenenza l’eccessivo </a:t>
            </a:r>
            <a:r>
              <a:rPr lang="it-IT" sz="3000" dirty="0">
                <a:solidFill>
                  <a:srgbClr val="FFFF00"/>
                </a:solidFill>
                <a:latin typeface="+mj-lt"/>
              </a:rPr>
              <a:t>carico di lavoro</a:t>
            </a:r>
            <a:r>
              <a:rPr lang="it-IT" sz="3000" dirty="0">
                <a:latin typeface="+mj-lt"/>
              </a:rPr>
              <a:t>, se sussiste il rischio che risulti compromesso il corretto svolgimento della professione in relazione anche alla tutela e alla salvaguardia dei diritti della persona. La segnalazione, precisa e circostanziata, è resa in forma scritta. </a:t>
            </a:r>
          </a:p>
        </p:txBody>
      </p:sp>
    </p:spTree>
    <p:extLst>
      <p:ext uri="{BB962C8B-B14F-4D97-AF65-F5344CB8AC3E}">
        <p14:creationId xmlns:p14="http://schemas.microsoft.com/office/powerpoint/2010/main" val="3540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sultati immagini per CARICHI DI LA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6" y="1543774"/>
            <a:ext cx="4986337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935524" y="1543774"/>
            <a:ext cx="571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CARICHI DI LAVORO</a:t>
            </a:r>
          </a:p>
          <a:p>
            <a:pPr algn="ctr"/>
            <a:endParaRPr lang="it-IT" sz="2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SEGNALARE PER ISCRITTO</a:t>
            </a:r>
          </a:p>
          <a:p>
            <a:pPr algn="ctr"/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NEL CASO I CARICHI DI LAVORO NON PERMETTANO DI EFFETTUARE INTERVENTI</a:t>
            </a:r>
          </a:p>
          <a:p>
            <a:pPr algn="ctr"/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NEI TEMPI PREVISTI DAL MANDATO DELL’AUTORITA’</a:t>
            </a:r>
          </a:p>
          <a:p>
            <a:pPr algn="ctr"/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GIUDIZIARIA O NEI TEMPI PREVISTI PER IL RISPETTO </a:t>
            </a:r>
          </a:p>
          <a:p>
            <a:pPr algn="ctr"/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DELL’UTENTE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208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l coraggio si perde quando non lo mettiamo in gioco; - TusciaImpresa-  Servizi alle Imprese, Viterbo, Terni, Roma, Perugia">
            <a:extLst>
              <a:ext uri="{FF2B5EF4-FFF2-40B4-BE49-F238E27FC236}">
                <a16:creationId xmlns:a16="http://schemas.microsoft.com/office/drawing/2014/main" id="{AEB51A56-6FED-6445-BC4F-0883D041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8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BB42873-AF96-174A-9184-054615C4D691}"/>
              </a:ext>
            </a:extLst>
          </p:cNvPr>
          <p:cNvSpPr/>
          <p:nvPr/>
        </p:nvSpPr>
        <p:spPr>
          <a:xfrm>
            <a:off x="646661" y="549260"/>
            <a:ext cx="7569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entury Gothic" charset="0"/>
              </a:rPr>
              <a:t>EQUILIBRISTI DEL SOCIALE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54416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F96852-A970-2F4C-A4D4-CB391686ECAD}"/>
              </a:ext>
            </a:extLst>
          </p:cNvPr>
          <p:cNvSpPr/>
          <p:nvPr/>
        </p:nvSpPr>
        <p:spPr>
          <a:xfrm>
            <a:off x="1042737" y="2612993"/>
            <a:ext cx="1010652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900" b="1" dirty="0">
                <a:solidFill>
                  <a:srgbClr val="FFFF00"/>
                </a:solidFill>
              </a:rPr>
              <a:t>ART. 21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L’assistente sociale agisce in coerenza con i principi etici e i valori della professione, mantenendo un comportamento consono all’integrità, al prestigio e alla dignità della professione stessa, anche nell’utilizzo dei mezzi di comunicazione di massa e, in particolare, dei social network e dei social media. </a:t>
            </a:r>
          </a:p>
        </p:txBody>
      </p:sp>
      <p:pic>
        <p:nvPicPr>
          <p:cNvPr id="3" name="Picture 4" descr="50 domande che puoi fare a tuo figlio per conoscerlo davvero">
            <a:extLst>
              <a:ext uri="{FF2B5EF4-FFF2-40B4-BE49-F238E27FC236}">
                <a16:creationId xmlns:a16="http://schemas.microsoft.com/office/drawing/2014/main" id="{05484EBA-22C8-A244-9D6E-C11CDD155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18" y="494539"/>
            <a:ext cx="2610145" cy="17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CFDFC9E-BB60-2A48-8779-2452CA1F7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16" y="715007"/>
            <a:ext cx="840094" cy="12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1356"/>
      </p:ext>
    </p:extLst>
  </p:cSld>
  <p:clrMapOvr>
    <a:masterClrMapping/>
  </p:clrMapOvr>
  <p:transition spd="slow">
    <p:comb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al è la tua Web Reputation? - Solutions Pubblicità &amp; Marketing">
            <a:extLst>
              <a:ext uri="{FF2B5EF4-FFF2-40B4-BE49-F238E27FC236}">
                <a16:creationId xmlns:a16="http://schemas.microsoft.com/office/drawing/2014/main" id="{58AE3395-D4FB-9143-A28F-C507C5E6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217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C30776E-2608-174B-ACB2-595A6D6D1153}"/>
              </a:ext>
            </a:extLst>
          </p:cNvPr>
          <p:cNvSpPr/>
          <p:nvPr/>
        </p:nvSpPr>
        <p:spPr>
          <a:xfrm>
            <a:off x="4446270" y="909935"/>
            <a:ext cx="704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  <a:latin typeface="+mj-lt"/>
              </a:rPr>
              <a:t>WEB REPUTATION</a:t>
            </a:r>
          </a:p>
          <a:p>
            <a:pPr algn="ctr"/>
            <a:endParaRPr lang="it-IT" sz="2400" b="1" dirty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it-IT" sz="2000" dirty="0">
                <a:latin typeface="+mj-lt"/>
              </a:rPr>
              <a:t>Un’attività di raccolta e monitoraggio di tutto quanto viene detto on line riguardo ad un determinato prodotto, servizio, progetto o evento (PROFESSIONE).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E5B9D0-6CB0-BA45-915A-1F6F55545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" y="1482151"/>
            <a:ext cx="1013782" cy="15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isultati immagini per F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9"/>
            <a:ext cx="12192000" cy="68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672687" y="352694"/>
            <a:ext cx="61622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>
                <a:latin typeface="Georgia" charset="0"/>
              </a:rPr>
              <a:t>L’assistente sociale mette a disposizione delle autorità competenti la propria professionalità per programmi e interventi diretti al superamento dello stato di crisi in caso di catastrofi o di maxi-emergenze. Nei diversi ambiti in cui opera, o come volontario adeguatamente formato all’interno delle organizzazioni di Protezione Civile, il professionista contribuisce al supporto di persone e comunità e al ripristino delle condizioni di normalità.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8063" y="1522246"/>
            <a:ext cx="30796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8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ART. </a:t>
            </a:r>
          </a:p>
          <a:p>
            <a:pPr algn="ctr"/>
            <a:r>
              <a:rPr lang="it-IT" sz="8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42 </a:t>
            </a:r>
          </a:p>
        </p:txBody>
      </p:sp>
      <p:pic>
        <p:nvPicPr>
          <p:cNvPr id="7" name="Picture 8" descr="http://t2.gstatic.com/images?q=tbn:ANd9GcSKARB5XYjfY3-FpaKHhNf2nhJJrmXVdvOlV1y_XLbKRuZ3NVEb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6" y="252966"/>
            <a:ext cx="2936406" cy="57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6" y="4691285"/>
            <a:ext cx="1273215" cy="197959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0E0BAC6-0599-5D4A-8876-1E445BB35292}"/>
              </a:ext>
            </a:extLst>
          </p:cNvPr>
          <p:cNvSpPr/>
          <p:nvPr/>
        </p:nvSpPr>
        <p:spPr>
          <a:xfrm>
            <a:off x="693286" y="1152914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NUOVO CODICE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716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2B9D1F-A438-2743-AE4B-58E83B4978B7}"/>
              </a:ext>
            </a:extLst>
          </p:cNvPr>
          <p:cNvSpPr/>
          <p:nvPr/>
        </p:nvSpPr>
        <p:spPr>
          <a:xfrm>
            <a:off x="4792578" y="345327"/>
            <a:ext cx="5422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Century Gothic" charset="0"/>
              </a:rPr>
              <a:t>TITOLO V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entury Gothic" charset="0"/>
              </a:rPr>
              <a:t>RESPONSABILITA’ DELL’AS NEI CONFRONTI DELLA SOCIETA’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3E0F89-F648-B248-86F4-22D24DB63AA9}"/>
              </a:ext>
            </a:extLst>
          </p:cNvPr>
          <p:cNvSpPr/>
          <p:nvPr/>
        </p:nvSpPr>
        <p:spPr>
          <a:xfrm>
            <a:off x="1305425" y="2398868"/>
            <a:ext cx="79949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ART. 42</a:t>
            </a:r>
          </a:p>
          <a:p>
            <a:pPr algn="ctr">
              <a:defRPr/>
            </a:pPr>
            <a:endParaRPr lang="it-IT" sz="2600" b="1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Viene riformulato l’articolo relativo al ruolo dell’AS nella gestione delle calamità e delle emergenze. </a:t>
            </a:r>
          </a:p>
          <a:p>
            <a:pPr algn="just">
              <a:defRPr/>
            </a:pPr>
            <a:endParaRPr lang="it-IT" sz="26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it-IT" sz="2600" dirty="0">
                <a:latin typeface="Century Gothic" panose="020B0502020202020204" pitchFamily="34" charset="0"/>
              </a:rPr>
              <a:t>L’AS mette a disposizione le sue competenze anche per il superamento delle situazioni di crisi in caso di catastrofi e di emergenze.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67A154-6E3E-7144-BD12-3B00772A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73" y="105238"/>
            <a:ext cx="1338139" cy="20650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137591-A0B5-D940-B2C5-9C071EB38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398" y="3678399"/>
            <a:ext cx="1888149" cy="20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02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nna-con-zaino-spalla-davanti-a-due-strade-768x513-1 - Apri la Mente">
            <a:extLst>
              <a:ext uri="{FF2B5EF4-FFF2-40B4-BE49-F238E27FC236}">
                <a16:creationId xmlns:a16="http://schemas.microsoft.com/office/drawing/2014/main" id="{7ABE25A2-8F47-3A46-BB6B-6ECA99BD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5ED6D68-1520-F24E-9A3B-5FBC20FA78AA}"/>
              </a:ext>
            </a:extLst>
          </p:cNvPr>
          <p:cNvSpPr/>
          <p:nvPr/>
        </p:nvSpPr>
        <p:spPr>
          <a:xfrm>
            <a:off x="833747" y="1859340"/>
            <a:ext cx="3220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Georgia" charset="0"/>
              </a:rPr>
              <a:t>CATASTROFI E MAXI EMERGENZE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379EAF-3D0E-184C-86B4-0CCD2603E0A2}"/>
              </a:ext>
            </a:extLst>
          </p:cNvPr>
          <p:cNvSpPr/>
          <p:nvPr/>
        </p:nvSpPr>
        <p:spPr>
          <a:xfrm>
            <a:off x="7711801" y="1889880"/>
            <a:ext cx="3220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Georgia" charset="0"/>
              </a:rPr>
              <a:t>PANDEMIA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Georgia" charset="0"/>
              </a:rPr>
              <a:t>COVID-19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090EAB-C564-F448-A1F4-695E7E8EA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209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5" y="-34067"/>
            <a:ext cx="12192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844578" y="2844801"/>
            <a:ext cx="32444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METTERE A DISPOSIZIONE LE PROPRIE CONOSCENZE E LE PROPRIE CAPACITA’ PROFESSIONALI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  MODO “VOLONTARIO”</a:t>
            </a:r>
          </a:p>
        </p:txBody>
      </p:sp>
      <p:sp>
        <p:nvSpPr>
          <p:cNvPr id="12" name="Freccia giù 11"/>
          <p:cNvSpPr/>
          <p:nvPr/>
        </p:nvSpPr>
        <p:spPr>
          <a:xfrm rot="19506189">
            <a:off x="8929238" y="2205948"/>
            <a:ext cx="990600" cy="5909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67163" y="431988"/>
            <a:ext cx="65515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  <a:latin typeface="Georgia" charset="0"/>
                <a:ea typeface="Georgia" charset="0"/>
                <a:cs typeface="Georgia" charset="0"/>
              </a:rPr>
              <a:t>METTERSI A DISPOSIZIONE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Offrire a qualcuno la propria disponibilità di tempo, di mezzi</a:t>
            </a:r>
            <a:r>
              <a:rPr lang="is-IS" sz="24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… mi metto a tua disposizione</a:t>
            </a:r>
          </a:p>
          <a:p>
            <a:pPr algn="ctr"/>
            <a:r>
              <a:rPr lang="is-IS" sz="15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(Dizionario Italiano De Mauro)</a:t>
            </a:r>
            <a:endParaRPr lang="it-IT" sz="15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209"/>
            <a:ext cx="1273215" cy="19795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096000" y="3312589"/>
            <a:ext cx="28959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75000"/>
            </a:pPr>
            <a:r>
              <a:rPr lang="it-IT" altLang="it-IT" sz="2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METTERSI</a:t>
            </a:r>
            <a:r>
              <a:rPr lang="it-IT" alt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A DISPOSIZIONE IN TEMPI IMMEDIATI PER RISPONDERE AI BISOGNI URGENTI DELLA POPOLAZIONE COLPITA</a:t>
            </a:r>
          </a:p>
        </p:txBody>
      </p:sp>
      <p:sp>
        <p:nvSpPr>
          <p:cNvPr id="10" name="Freccia giù 9"/>
          <p:cNvSpPr/>
          <p:nvPr/>
        </p:nvSpPr>
        <p:spPr>
          <a:xfrm rot="1839752">
            <a:off x="4610930" y="2247822"/>
            <a:ext cx="990600" cy="5909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9CDBFAA1-A519-3E48-AE53-E77E14DBC9E2}"/>
              </a:ext>
            </a:extLst>
          </p:cNvPr>
          <p:cNvSpPr/>
          <p:nvPr/>
        </p:nvSpPr>
        <p:spPr>
          <a:xfrm>
            <a:off x="6765901" y="2543296"/>
            <a:ext cx="990600" cy="5909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F201206-EDD6-C048-9C08-43E029252B83}"/>
              </a:ext>
            </a:extLst>
          </p:cNvPr>
          <p:cNvSpPr/>
          <p:nvPr/>
        </p:nvSpPr>
        <p:spPr>
          <a:xfrm>
            <a:off x="8998927" y="2715112"/>
            <a:ext cx="28959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75000"/>
            </a:pPr>
            <a:r>
              <a:rPr lang="it-IT" altLang="it-IT" sz="2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METTERSI</a:t>
            </a:r>
            <a:r>
              <a:rPr lang="it-IT" altLang="it-IT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A DISPOSIZIONE DELLA PROPRIA COMUNITA’ CON STRATEGIE DI INTERVENTO DIVERSE ED EFFICACI</a:t>
            </a:r>
          </a:p>
        </p:txBody>
      </p:sp>
    </p:spTree>
    <p:extLst>
      <p:ext uri="{BB962C8B-B14F-4D97-AF65-F5344CB8AC3E}">
        <p14:creationId xmlns:p14="http://schemas.microsoft.com/office/powerpoint/2010/main" val="182308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 sogno per rimuovere la &quot;spazzatura&quot; mentale - Racconti -  Passione&amp;Passioni">
            <a:extLst>
              <a:ext uri="{FF2B5EF4-FFF2-40B4-BE49-F238E27FC236}">
                <a16:creationId xmlns:a16="http://schemas.microsoft.com/office/drawing/2014/main" id="{376F9BBA-F128-764B-A137-C9B45339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A47D72C-C9A4-A84B-BDA2-24092E57224F}"/>
              </a:ext>
            </a:extLst>
          </p:cNvPr>
          <p:cNvSpPr/>
          <p:nvPr/>
        </p:nvSpPr>
        <p:spPr>
          <a:xfrm>
            <a:off x="5327088" y="4387334"/>
            <a:ext cx="662072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AVERE LA CAPACITA’ DI CAMBIARE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Georgia" charset="0"/>
              </a:rPr>
              <a:t>LE NOSTRE MODALITA’ OPERATIVE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Georgia" charset="0"/>
              </a:rPr>
              <a:t>SULLA BASE DI QUANTO APPRESO</a:t>
            </a:r>
          </a:p>
          <a:p>
            <a:pPr algn="ctr"/>
            <a:endParaRPr lang="it-IT" sz="2200" b="1" dirty="0">
              <a:solidFill>
                <a:schemeClr val="bg1"/>
              </a:solidFill>
              <a:latin typeface="Georgia" charset="0"/>
            </a:endParaRP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Georgia" charset="0"/>
              </a:rPr>
              <a:t>MANTENERE ALCUNE PRASSI OPERATIVE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Georgia" charset="0"/>
              </a:rPr>
              <a:t>CHE SI SONO RIVELATE EFFICACI</a:t>
            </a:r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'immagine puÃ² contenere: oceano, cielo, testo, spazio all'aperto, acqua e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B8F9A43-8E6F-5D53-92BD-D010068AD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85" y="4701955"/>
            <a:ext cx="1273215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ultati immagini per GRAZIE PER L'ATTEN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nche &quot;Wonder Woman&quot; è bisessuale ? - Osservatorio Gender">
            <a:extLst>
              <a:ext uri="{FF2B5EF4-FFF2-40B4-BE49-F238E27FC236}">
                <a16:creationId xmlns:a16="http://schemas.microsoft.com/office/drawing/2014/main" id="{3708FAF3-ADD8-2141-9B33-AE2995101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0D3E732-2E07-A149-94A7-13032F188925}"/>
              </a:ext>
            </a:extLst>
          </p:cNvPr>
          <p:cNvSpPr/>
          <p:nvPr/>
        </p:nvSpPr>
        <p:spPr>
          <a:xfrm>
            <a:off x="6399659" y="3429000"/>
            <a:ext cx="338426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Century Gothic" charset="0"/>
              </a:rPr>
              <a:t>E’ UN CODICE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Century Gothic" charset="0"/>
              </a:rPr>
              <a:t>ESIGENTE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entury Gothic" charset="0"/>
              </a:rPr>
              <a:t>(</a:t>
            </a:r>
            <a:r>
              <a:rPr lang="it-IT" dirty="0" err="1">
                <a:solidFill>
                  <a:schemeClr val="bg1"/>
                </a:solidFill>
                <a:latin typeface="Century Gothic" charset="0"/>
              </a:rPr>
              <a:t>Canevini</a:t>
            </a:r>
            <a:r>
              <a:rPr lang="it-IT" dirty="0">
                <a:solidFill>
                  <a:schemeClr val="bg1"/>
                </a:solidFill>
                <a:latin typeface="Century Gothic" charset="0"/>
              </a:rPr>
              <a:t>, Neve)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475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sultati immagini per CONFLI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412807B-9C7D-9146-B3B7-AE2230394E88}"/>
              </a:ext>
            </a:extLst>
          </p:cNvPr>
          <p:cNvSpPr/>
          <p:nvPr/>
        </p:nvSpPr>
        <p:spPr>
          <a:xfrm>
            <a:off x="3048000" y="271991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SFIDE 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DEONTOLOGICHE</a:t>
            </a:r>
          </a:p>
          <a:p>
            <a:pPr algn="ctr"/>
            <a:endParaRPr lang="it-IT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4162DD-079F-7F49-9989-ADBFBB49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72" y="4901784"/>
            <a:ext cx="1267628" cy="19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F96852-A970-2F4C-A4D4-CB391686ECAD}"/>
              </a:ext>
            </a:extLst>
          </p:cNvPr>
          <p:cNvSpPr/>
          <p:nvPr/>
        </p:nvSpPr>
        <p:spPr>
          <a:xfrm>
            <a:off x="442815" y="2035622"/>
            <a:ext cx="66723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900" b="1" dirty="0">
                <a:solidFill>
                  <a:srgbClr val="FFFF00"/>
                </a:solidFill>
              </a:rPr>
              <a:t>ART. 7</a:t>
            </a:r>
          </a:p>
          <a:p>
            <a:endParaRPr lang="it-IT" sz="2900" dirty="0"/>
          </a:p>
          <a:p>
            <a:pPr algn="just"/>
            <a:r>
              <a:rPr lang="it-IT" sz="2900" dirty="0"/>
              <a:t>L’assistente sociale riconosce il ruolo politico e sociale della professione e lo esercita agendo con o per conto della persona e delle comunità, entro i limiti dei principi etici della professione. </a:t>
            </a:r>
          </a:p>
        </p:txBody>
      </p:sp>
      <p:pic>
        <p:nvPicPr>
          <p:cNvPr id="3" name="Picture 4" descr="50 domande che puoi fare a tuo figlio per conoscerlo davvero">
            <a:extLst>
              <a:ext uri="{FF2B5EF4-FFF2-40B4-BE49-F238E27FC236}">
                <a16:creationId xmlns:a16="http://schemas.microsoft.com/office/drawing/2014/main" id="{05484EBA-22C8-A244-9D6E-C11CDD155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80" y="1559122"/>
            <a:ext cx="1804549" cy="12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9CB7967-447B-E54C-8AAD-B973F57CBF43}"/>
              </a:ext>
            </a:extLst>
          </p:cNvPr>
          <p:cNvSpPr/>
          <p:nvPr/>
        </p:nvSpPr>
        <p:spPr>
          <a:xfrm>
            <a:off x="7287970" y="3112840"/>
            <a:ext cx="4860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FF00"/>
                </a:solidFill>
              </a:rPr>
              <a:t>Come possiamo agire questo articolo?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FF00"/>
                </a:solidFill>
              </a:rPr>
              <a:t>Riflettere su ciò che agiamo senza averne piena consapevolezza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FF00"/>
                </a:solidFill>
              </a:rPr>
              <a:t>Quando la politica, i diritti civili si scontrano con quei principi valoriali di dignità e di promozione dei diritti civili, come si intersecano tra di loro nel lavoro con le persone.</a:t>
            </a:r>
          </a:p>
          <a:p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0D6AA1-3260-F842-8A63-32BEDCED1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03" y="481149"/>
            <a:ext cx="1128425" cy="17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5A8438B-9B89-604C-BBAD-7EF5241D30F5}"/>
              </a:ext>
            </a:extLst>
          </p:cNvPr>
          <p:cNvSpPr/>
          <p:nvPr/>
        </p:nvSpPr>
        <p:spPr>
          <a:xfrm>
            <a:off x="372979" y="1074697"/>
            <a:ext cx="79528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</a:rPr>
              <a:t>ART. 39</a:t>
            </a:r>
          </a:p>
          <a:p>
            <a:pPr algn="ctr"/>
            <a:endParaRPr lang="it-IT" sz="2800" b="1" dirty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it-IT" sz="2400" dirty="0">
                <a:latin typeface="+mj-lt"/>
              </a:rPr>
              <a:t>L’assistente sociale contribuisce a promuovere, sviluppare e sostenere politiche sociali integrate, finalizzate al miglioramento del benessere sociale e della qualità di vita dei membri delle comunità, con particolare riferimento a coloro che sono maggiormente esposti a situazioni di fragilità, vulnerabilità o a rischio di emarginazione, tenuto conto del livello di responsabilità che egli ricopre e in funzione degli effetti che la propria attività può produrre.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106CDEE-69FC-574B-BF7B-B16D403A39AE}"/>
              </a:ext>
            </a:extLst>
          </p:cNvPr>
          <p:cNvSpPr/>
          <p:nvPr/>
        </p:nvSpPr>
        <p:spPr>
          <a:xfrm>
            <a:off x="6537156" y="366811"/>
            <a:ext cx="549442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800" b="1" dirty="0">
                <a:solidFill>
                  <a:srgbClr val="FFFF00"/>
                </a:solidFill>
                <a:latin typeface="Century Gothic" charset="0"/>
              </a:rPr>
              <a:t>TITOLO V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  <a:latin typeface="Century Gothic" charset="0"/>
              </a:rPr>
              <a:t>RESPONSABILITA’ DELL’AS NEI CONFRONTI DELLA SOCIETA’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2B4EEF0-93ED-2347-B003-27E66787A48E}"/>
              </a:ext>
            </a:extLst>
          </p:cNvPr>
          <p:cNvSpPr/>
          <p:nvPr/>
        </p:nvSpPr>
        <p:spPr>
          <a:xfrm>
            <a:off x="8674767" y="2841896"/>
            <a:ext cx="3356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L’AS deve rendere le politiche sociali più vicine alle persone e ai loro bisogni.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Costruire un ambiente nutritivo.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Promuovere cambiamenti anche nei servizi.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07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{090D9C9F-6416-0942-8233-E382DCC257DA}tf10001079</Template>
  <TotalTime>8993</TotalTime>
  <Words>2175</Words>
  <Application>Microsoft Macintosh PowerPoint</Application>
  <PresentationFormat>Widescreen</PresentationFormat>
  <Paragraphs>281</Paragraphs>
  <Slides>58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7" baseType="lpstr">
      <vt:lpstr>AppleMyungjo</vt:lpstr>
      <vt:lpstr>Arial</vt:lpstr>
      <vt:lpstr>Bookman Old Style</vt:lpstr>
      <vt:lpstr>Calibri</vt:lpstr>
      <vt:lpstr>Century Gothic</vt:lpstr>
      <vt:lpstr>Courier New</vt:lpstr>
      <vt:lpstr>DIN</vt:lpstr>
      <vt:lpstr>Georgia</vt:lpstr>
      <vt:lpstr>Scia di vapore</vt:lpstr>
      <vt:lpstr>Presentazione standard di PowerPoint</vt:lpstr>
      <vt:lpstr>Presentazione standard di PowerPoint</vt:lpstr>
      <vt:lpstr>IMPREVEDIBILITA’ COMPLESSITA’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dany.anto77@gmail.com</dc:creator>
  <cp:lastModifiedBy>Microsoft Office User</cp:lastModifiedBy>
  <cp:revision>59</cp:revision>
  <dcterms:created xsi:type="dcterms:W3CDTF">2020-11-03T13:52:56Z</dcterms:created>
  <dcterms:modified xsi:type="dcterms:W3CDTF">2024-09-26T18:09:28Z</dcterms:modified>
</cp:coreProperties>
</file>